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83" r:id="rId3"/>
    <p:sldId id="284" r:id="rId4"/>
    <p:sldId id="256" r:id="rId5"/>
    <p:sldId id="257" r:id="rId6"/>
    <p:sldId id="259" r:id="rId7"/>
    <p:sldId id="258" r:id="rId8"/>
    <p:sldId id="261" r:id="rId9"/>
    <p:sldId id="262" r:id="rId10"/>
    <p:sldId id="263" r:id="rId11"/>
    <p:sldId id="264" r:id="rId12"/>
    <p:sldId id="266" r:id="rId13"/>
    <p:sldId id="265" r:id="rId14"/>
    <p:sldId id="267" r:id="rId15"/>
    <p:sldId id="268" r:id="rId16"/>
    <p:sldId id="270" r:id="rId17"/>
    <p:sldId id="269" r:id="rId18"/>
    <p:sldId id="271" r:id="rId19"/>
    <p:sldId id="272" r:id="rId20"/>
    <p:sldId id="273" r:id="rId21"/>
    <p:sldId id="275" r:id="rId22"/>
    <p:sldId id="274" r:id="rId23"/>
    <p:sldId id="276" r:id="rId24"/>
    <p:sldId id="277" r:id="rId25"/>
    <p:sldId id="278" r:id="rId26"/>
    <p:sldId id="279" r:id="rId27"/>
    <p:sldId id="281" r:id="rId28"/>
    <p:sldId id="260" r:id="rId29"/>
    <p:sldId id="280" r:id="rId30"/>
    <p:sldId id="282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84B681BB-5570-4230-8F20-38FBBDD1455A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CC50331B-716A-4860-8038-C9BEE8BA1C2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681BB-5570-4230-8F20-38FBBDD1455A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0331B-716A-4860-8038-C9BEE8BA1C2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84B681BB-5570-4230-8F20-38FBBDD1455A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CC50331B-716A-4860-8038-C9BEE8BA1C2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681BB-5570-4230-8F20-38FBBDD1455A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0331B-716A-4860-8038-C9BEE8BA1C2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681BB-5570-4230-8F20-38FBBDD1455A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0331B-716A-4860-8038-C9BEE8BA1C2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681BB-5570-4230-8F20-38FBBDD1455A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0331B-716A-4860-8038-C9BEE8BA1C25}" type="slidenum">
              <a:rPr lang="cs-CZ" smtClean="0"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681BB-5570-4230-8F20-38FBBDD1455A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0331B-716A-4860-8038-C9BEE8BA1C25}" type="slidenum">
              <a:rPr lang="cs-CZ" smtClean="0"/>
              <a:t>‹#›</a:t>
            </a:fld>
            <a:endParaRPr lang="cs-CZ"/>
          </a:p>
        </p:txBody>
      </p:sp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681BB-5570-4230-8F20-38FBBDD1455A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0331B-716A-4860-8038-C9BEE8BA1C2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681BB-5570-4230-8F20-38FBBDD1455A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0331B-716A-4860-8038-C9BEE8BA1C2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681BB-5570-4230-8F20-38FBBDD1455A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0331B-716A-4860-8038-C9BEE8BA1C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681BB-5570-4230-8F20-38FBBDD1455A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0331B-716A-4860-8038-C9BEE8BA1C2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6834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39579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267844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90118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25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0784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7788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6287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0331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2751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4339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8467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31373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0328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4B681BB-5570-4230-8F20-38FBBDD1455A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C50331B-716A-4860-8038-C9BEE8BA1C25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Přímá spojnice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nice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9339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_Canisius_1546.jpg" TargetMode="External"/><Relationship Id="rId3" Type="http://schemas.openxmlformats.org/officeDocument/2006/relationships/hyperlink" Target="http://commons.wikimedia.org/wiki/File:Ignatius_Loyola.jpg" TargetMode="External"/><Relationship Id="rId7" Type="http://schemas.openxmlformats.org/officeDocument/2006/relationships/hyperlink" Target="http://commons.wikimedia.org/wiki/File:FranciscusXavier.jpg" TargetMode="External"/><Relationship Id="rId2" Type="http://schemas.openxmlformats.org/officeDocument/2006/relationships/hyperlink" Target="http://commons.wikimedia.org/wiki/File:Jesu%C3%AFtes_de_Sarri%C3%A0_-_ad_maiorem_Dei_gloria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Vision_of_St._Ignatius_of_Loyola.jpg" TargetMode="External"/><Relationship Id="rId5" Type="http://schemas.openxmlformats.org/officeDocument/2006/relationships/hyperlink" Target="http://commons.wikimedia.org/wiki/File:St_Ignatius_of_Loyola_(1491-1556)_Founder_of_the_Jesuits.jpg" TargetMode="External"/><Relationship Id="rId10" Type="http://schemas.openxmlformats.org/officeDocument/2006/relationships/hyperlink" Target="http://commons.wikimedia.org/wiki/File:Pope_Francis_in_March_2013.jpg" TargetMode="External"/><Relationship Id="rId4" Type="http://schemas.openxmlformats.org/officeDocument/2006/relationships/hyperlink" Target="http://commons.wikimedia.org/wiki/File:038_Klementinum.JPG" TargetMode="External"/><Relationship Id="rId9" Type="http://schemas.openxmlformats.org/officeDocument/2006/relationships/hyperlink" Target="http://commons.wikimedia.org/wiki/File:Tom%C3%A1%C5%A1_%C5%A0pidl%C3%ADk.jpg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Tovaryšstvo Ježíšovo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392603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VY_32_INOVACE_3.DE.18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leden 2014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5822218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Počátky novověku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437112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 seznámení žáků s problematikou vzniku a podoby jezuitského řádu – jednoho z nejvýznamnějších a nejvlivnějších katolických církevních řádů v historii. Zaměřuje se především na osobnost zakladatele řádu, Ignáce z </a:t>
            </a:r>
            <a:r>
              <a:rPr lang="cs-CZ" sz="1100" dirty="0" err="1"/>
              <a:t>Loyoly</a:t>
            </a:r>
            <a:r>
              <a:rPr lang="cs-CZ" sz="1100" dirty="0"/>
              <a:t>, na vykreslení vzniku řádu a nastínění jeho dějin až do současnosti. Součástí materiálu je také zachycení činnosti řádu v českých zemích. Na závěr je připojena část seznamující s některými významnými osobnostmi řádu. Materiál je určen především pro výkladovou část hodiny, ale i pro opakování a upevňování poznatků. Obrazový materiál je vhodný jako pomůcka pro osvětlení některých událostí. 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val="4064010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3861048"/>
            <a:ext cx="7681664" cy="990600"/>
          </a:xfrm>
        </p:spPr>
        <p:txBody>
          <a:bodyPr>
            <a:noAutofit/>
          </a:bodyPr>
          <a:lstStyle/>
          <a:p>
            <a:r>
              <a:rPr lang="cs-CZ" sz="4800" b="1" dirty="0" smtClean="0"/>
              <a:t>Tovaryšstvo Ježíšovo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141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162128"/>
          </a:xfrm>
        </p:spPr>
        <p:txBody>
          <a:bodyPr>
            <a:normAutofit/>
          </a:bodyPr>
          <a:lstStyle/>
          <a:p>
            <a:r>
              <a:rPr lang="cs-CZ" sz="2800" b="1" dirty="0" err="1" smtClean="0"/>
              <a:t>Societas</a:t>
            </a:r>
            <a:r>
              <a:rPr lang="cs-CZ" sz="2800" b="1" dirty="0" smtClean="0"/>
              <a:t> </a:t>
            </a:r>
            <a:r>
              <a:rPr lang="cs-CZ" sz="2800" b="1" dirty="0" err="1"/>
              <a:t>Iesu</a:t>
            </a:r>
            <a:r>
              <a:rPr lang="cs-CZ" sz="2800" dirty="0"/>
              <a:t>, </a:t>
            </a:r>
            <a:r>
              <a:rPr lang="cs-CZ" sz="2800" dirty="0" smtClean="0"/>
              <a:t>zkratka za jménem </a:t>
            </a:r>
            <a:r>
              <a:rPr lang="cs-CZ" sz="2800" b="1" dirty="0" smtClean="0"/>
              <a:t>SI</a:t>
            </a:r>
            <a:r>
              <a:rPr lang="cs-CZ" sz="2800" dirty="0" smtClean="0"/>
              <a:t> </a:t>
            </a:r>
            <a:r>
              <a:rPr lang="cs-CZ" sz="2800" dirty="0"/>
              <a:t>nebo </a:t>
            </a:r>
            <a:r>
              <a:rPr lang="cs-CZ" sz="2800" b="1" dirty="0" smtClean="0"/>
              <a:t>SJ</a:t>
            </a:r>
            <a:endParaRPr lang="cs-CZ" sz="2800" dirty="0"/>
          </a:p>
          <a:p>
            <a:r>
              <a:rPr lang="cs-CZ" sz="2800" b="1" dirty="0" smtClean="0"/>
              <a:t>Jezuitský řád</a:t>
            </a:r>
            <a:endParaRPr lang="cs-CZ" sz="2800" dirty="0"/>
          </a:p>
          <a:p>
            <a:r>
              <a:rPr lang="cs-CZ" sz="2800" b="1" dirty="0" smtClean="0"/>
              <a:t>Jeden </a:t>
            </a:r>
            <a:r>
              <a:rPr lang="cs-CZ" sz="2800" b="1" dirty="0"/>
              <a:t>z největších a nejvýznamnějších řeholních řádů římskokatolické </a:t>
            </a:r>
            <a:r>
              <a:rPr lang="cs-CZ" sz="2800" b="1" dirty="0" smtClean="0"/>
              <a:t>církve</a:t>
            </a:r>
          </a:p>
          <a:p>
            <a:r>
              <a:rPr lang="cs-CZ" sz="2800" dirty="0" smtClean="0"/>
              <a:t>Jeho </a:t>
            </a:r>
            <a:r>
              <a:rPr lang="cs-CZ" sz="2800" dirty="0"/>
              <a:t>členové </a:t>
            </a:r>
            <a:r>
              <a:rPr lang="cs-CZ" sz="2800" dirty="0" smtClean="0"/>
              <a:t>známí jako </a:t>
            </a:r>
            <a:r>
              <a:rPr lang="cs-CZ" sz="2800" b="1" dirty="0" smtClean="0"/>
              <a:t>jezuité</a:t>
            </a:r>
            <a:endParaRPr lang="cs-CZ" sz="2800" dirty="0" smtClean="0"/>
          </a:p>
          <a:p>
            <a:r>
              <a:rPr lang="cs-CZ" sz="2800" dirty="0" smtClean="0"/>
              <a:t>Činnost řádu </a:t>
            </a:r>
            <a:r>
              <a:rPr lang="cs-CZ" sz="2800" dirty="0"/>
              <a:t>se soustřeďuje zejména na pastorační a misijní činnost a na oblast vědy a </a:t>
            </a:r>
            <a:r>
              <a:rPr lang="cs-CZ" sz="2800" dirty="0" smtClean="0"/>
              <a:t>vzdělávání</a:t>
            </a:r>
          </a:p>
          <a:p>
            <a:r>
              <a:rPr lang="cs-CZ" sz="2800" b="1" dirty="0"/>
              <a:t>Tovaryšstvo Ježíšovo je mužský řád </a:t>
            </a:r>
            <a:r>
              <a:rPr lang="cs-CZ" sz="2800" dirty="0"/>
              <a:t>bez paralelní ženské větve </a:t>
            </a:r>
            <a:endParaRPr lang="cs-CZ" sz="2800" dirty="0" smtClean="0"/>
          </a:p>
          <a:p>
            <a:r>
              <a:rPr lang="cs-CZ" sz="2800" dirty="0"/>
              <a:t>V současné době má řád přibližně 20 200 </a:t>
            </a:r>
            <a:r>
              <a:rPr lang="cs-CZ" sz="2800" dirty="0" smtClean="0"/>
              <a:t>členů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98867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3588" y="6158377"/>
            <a:ext cx="8280920" cy="582991"/>
          </a:xfrm>
        </p:spPr>
        <p:txBody>
          <a:bodyPr/>
          <a:lstStyle/>
          <a:p>
            <a:pPr algn="ctr"/>
            <a:r>
              <a:rPr lang="cs-CZ" sz="2000" dirty="0" smtClean="0"/>
              <a:t>1. Znak řádu obtočený řádovým mottem </a:t>
            </a:r>
            <a:r>
              <a:rPr lang="cs-CZ" sz="2000" i="1" dirty="0"/>
              <a:t>Ad </a:t>
            </a:r>
            <a:r>
              <a:rPr lang="cs-CZ" sz="2000" i="1" dirty="0" err="1"/>
              <a:t>maiorem</a:t>
            </a:r>
            <a:r>
              <a:rPr lang="cs-CZ" sz="2000" i="1" dirty="0"/>
              <a:t> Dei </a:t>
            </a:r>
            <a:r>
              <a:rPr lang="cs-CZ" sz="2000" i="1" dirty="0" err="1"/>
              <a:t>gloriam</a:t>
            </a:r>
            <a:endParaRPr lang="cs-CZ" sz="20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56514"/>
            <a:ext cx="6840760" cy="60976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2815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/>
              <a:t>Ignác z </a:t>
            </a:r>
            <a:r>
              <a:rPr lang="cs-CZ" sz="4000" b="1" dirty="0" err="1"/>
              <a:t>Loyoly</a:t>
            </a:r>
            <a:endParaRPr lang="cs-CZ" sz="4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1491 – 1556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65355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539552" y="6172200"/>
            <a:ext cx="4040188" cy="569168"/>
          </a:xfrm>
        </p:spPr>
        <p:txBody>
          <a:bodyPr/>
          <a:lstStyle/>
          <a:p>
            <a:r>
              <a:rPr lang="cs-CZ" sz="2000" dirty="0" smtClean="0"/>
              <a:t>2.</a:t>
            </a:r>
            <a:endParaRPr lang="cs-CZ" sz="20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8200" y="1268760"/>
            <a:ext cx="4038600" cy="5040560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rodným jménem </a:t>
            </a:r>
            <a:r>
              <a:rPr lang="cs-CZ" b="1" dirty="0" err="1"/>
              <a:t>Íñigo</a:t>
            </a:r>
            <a:r>
              <a:rPr lang="cs-CZ" b="1" dirty="0"/>
              <a:t> </a:t>
            </a:r>
            <a:r>
              <a:rPr lang="cs-CZ" b="1" dirty="0" err="1"/>
              <a:t>López</a:t>
            </a:r>
            <a:r>
              <a:rPr lang="cs-CZ" b="1" dirty="0"/>
              <a:t> de </a:t>
            </a:r>
            <a:r>
              <a:rPr lang="cs-CZ" b="1" dirty="0" err="1"/>
              <a:t>Loyola</a:t>
            </a:r>
            <a:r>
              <a:rPr lang="cs-CZ" dirty="0"/>
              <a:t>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Narodil se </a:t>
            </a:r>
            <a:r>
              <a:rPr lang="cs-CZ" dirty="0"/>
              <a:t>na hradě </a:t>
            </a:r>
            <a:r>
              <a:rPr lang="cs-CZ" dirty="0" err="1"/>
              <a:t>Loyola</a:t>
            </a:r>
            <a:r>
              <a:rPr lang="cs-CZ" dirty="0"/>
              <a:t> poblíž města San Sebastian v Baskicku do urozené </a:t>
            </a:r>
            <a:r>
              <a:rPr lang="cs-CZ" dirty="0" smtClean="0"/>
              <a:t>rodiny</a:t>
            </a:r>
          </a:p>
          <a:p>
            <a:endParaRPr lang="cs-CZ" dirty="0" smtClean="0"/>
          </a:p>
          <a:p>
            <a:r>
              <a:rPr lang="cs-CZ" dirty="0" smtClean="0"/>
              <a:t>Nejmladší </a:t>
            </a:r>
            <a:r>
              <a:rPr lang="cs-CZ" dirty="0"/>
              <a:t>ze 13 </a:t>
            </a:r>
            <a:r>
              <a:rPr lang="cs-CZ" dirty="0" smtClean="0"/>
              <a:t>dětí</a:t>
            </a:r>
          </a:p>
          <a:p>
            <a:endParaRPr lang="cs-CZ" dirty="0" smtClean="0"/>
          </a:p>
          <a:p>
            <a:r>
              <a:rPr lang="cs-CZ" dirty="0" smtClean="0"/>
              <a:t>Když </a:t>
            </a:r>
            <a:r>
              <a:rPr lang="cs-CZ" dirty="0"/>
              <a:t>mu bylo sedm let, zemřela mu </a:t>
            </a:r>
            <a:r>
              <a:rPr lang="cs-CZ" dirty="0" smtClean="0"/>
              <a:t>matka</a:t>
            </a:r>
          </a:p>
          <a:p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mládí vedl rozmařilý </a:t>
            </a:r>
            <a:r>
              <a:rPr lang="cs-CZ" dirty="0" smtClean="0"/>
              <a:t>život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4183665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1512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09012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1517 </a:t>
            </a:r>
            <a:r>
              <a:rPr lang="cs-CZ" sz="3200" dirty="0"/>
              <a:t>vstoupil do </a:t>
            </a:r>
            <a:r>
              <a:rPr lang="cs-CZ" sz="3200" dirty="0" smtClean="0"/>
              <a:t>armády</a:t>
            </a:r>
          </a:p>
          <a:p>
            <a:r>
              <a:rPr lang="cs-CZ" sz="3200" dirty="0" smtClean="0"/>
              <a:t>1521 </a:t>
            </a:r>
            <a:r>
              <a:rPr lang="cs-CZ" sz="3200" dirty="0"/>
              <a:t>utrpěl vážné zranění nohy (dělovou koulí) při obraně </a:t>
            </a:r>
            <a:r>
              <a:rPr lang="cs-CZ" sz="3200" dirty="0" err="1"/>
              <a:t>Pamplony</a:t>
            </a:r>
            <a:r>
              <a:rPr lang="cs-CZ" sz="3200" dirty="0"/>
              <a:t> před Francouzi </a:t>
            </a:r>
          </a:p>
          <a:p>
            <a:pPr lvl="1"/>
            <a:r>
              <a:rPr lang="cs-CZ" sz="2800" dirty="0" smtClean="0"/>
              <a:t>Několik </a:t>
            </a:r>
            <a:r>
              <a:rPr lang="cs-CZ" sz="2800" dirty="0"/>
              <a:t>měsíců se léčil na otcově </a:t>
            </a:r>
            <a:r>
              <a:rPr lang="cs-CZ" sz="2800" dirty="0" smtClean="0"/>
              <a:t>hradě</a:t>
            </a:r>
          </a:p>
          <a:p>
            <a:pPr lvl="1"/>
            <a:r>
              <a:rPr lang="cs-CZ" sz="2800" dirty="0" smtClean="0"/>
              <a:t>Léčba </a:t>
            </a:r>
            <a:r>
              <a:rPr lang="cs-CZ" sz="2800" dirty="0"/>
              <a:t>se moc nedařila a Ignác byl dokonce zaopatřen svátostí </a:t>
            </a:r>
            <a:r>
              <a:rPr lang="cs-CZ" sz="2800" dirty="0" smtClean="0"/>
              <a:t>umírajícího</a:t>
            </a:r>
            <a:endParaRPr lang="cs-CZ" sz="2800" dirty="0"/>
          </a:p>
          <a:p>
            <a:r>
              <a:rPr lang="cs-CZ" sz="3200" dirty="0" smtClean="0"/>
              <a:t>Během </a:t>
            </a:r>
            <a:r>
              <a:rPr lang="cs-CZ" sz="3200" dirty="0"/>
              <a:t>rehabilitace si krátil čas čtením knih o Ježíši Kristu a životopisů </a:t>
            </a:r>
            <a:r>
              <a:rPr lang="cs-CZ" sz="3200" dirty="0" smtClean="0"/>
              <a:t>svatých</a:t>
            </a:r>
          </a:p>
          <a:p>
            <a:pPr lvl="1"/>
            <a:r>
              <a:rPr lang="cs-CZ" sz="2800" dirty="0" smtClean="0"/>
              <a:t>Četba </a:t>
            </a:r>
            <a:r>
              <a:rPr lang="cs-CZ" sz="2800" dirty="0"/>
              <a:t>na něj zapůsobila natolik, že se rozhodl oddat duchovnímu </a:t>
            </a:r>
            <a:r>
              <a:rPr lang="cs-CZ" sz="2800" dirty="0" smtClean="0"/>
              <a:t>životu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25184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162128"/>
          </a:xfrm>
        </p:spPr>
        <p:txBody>
          <a:bodyPr>
            <a:noAutofit/>
          </a:bodyPr>
          <a:lstStyle/>
          <a:p>
            <a:r>
              <a:rPr lang="cs-CZ" sz="2800" dirty="0" smtClean="0"/>
              <a:t>Březen </a:t>
            </a:r>
            <a:r>
              <a:rPr lang="cs-CZ" sz="2800" dirty="0"/>
              <a:t>1522-únor </a:t>
            </a:r>
            <a:r>
              <a:rPr lang="cs-CZ" sz="2800" dirty="0" smtClean="0"/>
              <a:t>1523 </a:t>
            </a:r>
            <a:r>
              <a:rPr lang="cs-CZ" sz="2800" dirty="0"/>
              <a:t>prožil mystickou </a:t>
            </a:r>
            <a:r>
              <a:rPr lang="cs-CZ" sz="2800" dirty="0" smtClean="0"/>
              <a:t>přeměnu</a:t>
            </a:r>
          </a:p>
          <a:p>
            <a:pPr lvl="1"/>
            <a:r>
              <a:rPr lang="cs-CZ" sz="2400" dirty="0" smtClean="0"/>
              <a:t>Během léčení v </a:t>
            </a:r>
            <a:r>
              <a:rPr lang="cs-CZ" sz="2400" dirty="0" err="1" smtClean="0"/>
              <a:t>Manrese</a:t>
            </a:r>
            <a:endParaRPr lang="cs-CZ" sz="2400" dirty="0" smtClean="0"/>
          </a:p>
          <a:p>
            <a:pPr lvl="1"/>
            <a:r>
              <a:rPr lang="cs-CZ" sz="2400" dirty="0" smtClean="0"/>
              <a:t>Vznikl </a:t>
            </a:r>
            <a:r>
              <a:rPr lang="cs-CZ" sz="2400" dirty="0"/>
              <a:t>první náčrt </a:t>
            </a:r>
            <a:r>
              <a:rPr lang="cs-CZ" sz="2400" dirty="0" err="1" smtClean="0"/>
              <a:t>Exercitia</a:t>
            </a:r>
            <a:r>
              <a:rPr lang="cs-CZ" sz="2400" dirty="0" smtClean="0"/>
              <a:t> </a:t>
            </a:r>
            <a:r>
              <a:rPr lang="cs-CZ" sz="2400" dirty="0" err="1"/>
              <a:t>spiritualia</a:t>
            </a:r>
            <a:r>
              <a:rPr lang="cs-CZ" sz="2400" dirty="0"/>
              <a:t>, knížky duchovních </a:t>
            </a:r>
            <a:r>
              <a:rPr lang="cs-CZ" sz="2400" dirty="0" smtClean="0"/>
              <a:t>cvičení</a:t>
            </a:r>
          </a:p>
          <a:p>
            <a:r>
              <a:rPr lang="cs-CZ" sz="2800" dirty="0" smtClean="0"/>
              <a:t>Na </a:t>
            </a:r>
            <a:r>
              <a:rPr lang="cs-CZ" sz="2800" dirty="0"/>
              <a:t>pouti do Svaté země (červen 1523-leden 1524) </a:t>
            </a:r>
            <a:r>
              <a:rPr lang="cs-CZ" sz="2800" dirty="0" smtClean="0"/>
              <a:t>plán </a:t>
            </a:r>
            <a:r>
              <a:rPr lang="cs-CZ" sz="2800" dirty="0"/>
              <a:t>stát se </a:t>
            </a:r>
            <a:r>
              <a:rPr lang="cs-CZ" sz="2800" dirty="0" smtClean="0"/>
              <a:t>knězem</a:t>
            </a:r>
          </a:p>
          <a:p>
            <a:r>
              <a:rPr lang="cs-CZ" sz="2800" dirty="0" smtClean="0"/>
              <a:t>Absolvoval </a:t>
            </a:r>
            <a:r>
              <a:rPr lang="cs-CZ" sz="2800" dirty="0"/>
              <a:t>latinskou školu v Barceloně (</a:t>
            </a:r>
            <a:r>
              <a:rPr lang="cs-CZ" sz="2800" dirty="0" smtClean="0"/>
              <a:t>1524/26)</a:t>
            </a:r>
          </a:p>
          <a:p>
            <a:r>
              <a:rPr lang="cs-CZ" sz="2800" dirty="0" smtClean="0"/>
              <a:t>Filosofická </a:t>
            </a:r>
            <a:r>
              <a:rPr lang="cs-CZ" sz="2800" dirty="0"/>
              <a:t>studia v </a:t>
            </a:r>
            <a:r>
              <a:rPr lang="cs-CZ" sz="2800" dirty="0" err="1"/>
              <a:t>Alcale</a:t>
            </a:r>
            <a:r>
              <a:rPr lang="cs-CZ" sz="2800" dirty="0"/>
              <a:t> a </a:t>
            </a:r>
            <a:r>
              <a:rPr lang="cs-CZ" sz="2800" dirty="0" err="1"/>
              <a:t>Salamance</a:t>
            </a:r>
            <a:r>
              <a:rPr lang="cs-CZ" sz="2800" dirty="0"/>
              <a:t> (</a:t>
            </a:r>
            <a:r>
              <a:rPr lang="cs-CZ" sz="2800" dirty="0" smtClean="0"/>
              <a:t>1526/27)</a:t>
            </a:r>
          </a:p>
          <a:p>
            <a:r>
              <a:rPr lang="cs-CZ" sz="2800" dirty="0" smtClean="0"/>
              <a:t>Několik </a:t>
            </a:r>
            <a:r>
              <a:rPr lang="cs-CZ" sz="2800" dirty="0"/>
              <a:t>pronásledování od španělské inkvizice, pro kterou byl podezřelý </a:t>
            </a:r>
          </a:p>
        </p:txBody>
      </p:sp>
    </p:spTree>
    <p:extLst>
      <p:ext uri="{BB962C8B-B14F-4D97-AF65-F5344CB8AC3E}">
        <p14:creationId xmlns:p14="http://schemas.microsoft.com/office/powerpoint/2010/main" val="3888504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306144"/>
          </a:xfrm>
        </p:spPr>
        <p:txBody>
          <a:bodyPr>
            <a:normAutofit lnSpcReduction="10000"/>
          </a:bodyPr>
          <a:lstStyle/>
          <a:p>
            <a:r>
              <a:rPr lang="cs-CZ" sz="2800" dirty="0"/>
              <a:t>teologická studia v Paříži (1528-1535)</a:t>
            </a:r>
          </a:p>
          <a:p>
            <a:pPr lvl="1"/>
            <a:r>
              <a:rPr lang="cs-CZ" sz="2400" dirty="0"/>
              <a:t>seskupil kolem sebe kruh přátel; byli to Petr </a:t>
            </a:r>
            <a:r>
              <a:rPr lang="cs-CZ" sz="2400" dirty="0" err="1"/>
              <a:t>Faber</a:t>
            </a:r>
            <a:r>
              <a:rPr lang="cs-CZ" sz="2400" dirty="0"/>
              <a:t>, František Xaver, Jakub </a:t>
            </a:r>
            <a:r>
              <a:rPr lang="cs-CZ" sz="2400" dirty="0" err="1"/>
              <a:t>Laynez</a:t>
            </a:r>
            <a:r>
              <a:rPr lang="cs-CZ" sz="2400" dirty="0"/>
              <a:t>, Alfons </a:t>
            </a:r>
            <a:r>
              <a:rPr lang="cs-CZ" sz="2400" dirty="0" err="1"/>
              <a:t>Salmeron</a:t>
            </a:r>
            <a:r>
              <a:rPr lang="cs-CZ" sz="2400" dirty="0"/>
              <a:t>, Šimon </a:t>
            </a:r>
            <a:r>
              <a:rPr lang="cs-CZ" sz="2400" dirty="0" err="1"/>
              <a:t>Rodriguez</a:t>
            </a:r>
            <a:r>
              <a:rPr lang="cs-CZ" sz="2400" dirty="0"/>
              <a:t> a Mikuláš </a:t>
            </a:r>
            <a:r>
              <a:rPr lang="cs-CZ" sz="2400" dirty="0" err="1"/>
              <a:t>Bobadilla</a:t>
            </a:r>
            <a:endParaRPr lang="cs-CZ" sz="2400" dirty="0"/>
          </a:p>
          <a:p>
            <a:pPr lvl="1"/>
            <a:r>
              <a:rPr lang="cs-CZ" sz="2400" dirty="0"/>
              <a:t>S nimi složil 15.srpna 1534 na </a:t>
            </a:r>
            <a:r>
              <a:rPr lang="cs-CZ" sz="2400" dirty="0" err="1"/>
              <a:t>Montmartru</a:t>
            </a:r>
            <a:r>
              <a:rPr lang="cs-CZ" sz="2400" dirty="0"/>
              <a:t> slib chudoby a čistoty a k tomu připojili další, působit jako misionáři ve Svaté zemi, a kdyby to do roka nebylo možno, dát se bezpodmínečně k dispozici papeži pro splnění jakéhokoli církevního úkolu</a:t>
            </a:r>
          </a:p>
          <a:p>
            <a:pPr lvl="1"/>
            <a:r>
              <a:rPr lang="cs-CZ" sz="2400" dirty="0"/>
              <a:t>Pařížské studium dokončil dosažením diplomu magistra filosofie a teologie</a:t>
            </a:r>
          </a:p>
          <a:p>
            <a:r>
              <a:rPr lang="cs-CZ" sz="2800" dirty="0"/>
              <a:t>24.6.1537 kněžské svěcení</a:t>
            </a:r>
          </a:p>
          <a:p>
            <a:r>
              <a:rPr lang="cs-CZ" sz="2800" dirty="0" smtClean="0"/>
              <a:t>1537 odchází se </a:t>
            </a:r>
            <a:r>
              <a:rPr lang="cs-CZ" sz="2800" dirty="0"/>
              <a:t>svými druhy do </a:t>
            </a:r>
            <a:r>
              <a:rPr lang="cs-CZ" sz="2800" dirty="0" smtClean="0"/>
              <a:t>Říma k papeži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075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Vznik řádu </a:t>
            </a:r>
            <a:endParaRPr lang="cs-CZ" sz="40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681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19200"/>
            <a:ext cx="8712968" cy="5234136"/>
          </a:xfrm>
        </p:spPr>
        <p:txBody>
          <a:bodyPr>
            <a:normAutofit fontScale="92500"/>
          </a:bodyPr>
          <a:lstStyle/>
          <a:p>
            <a:r>
              <a:rPr lang="cs-CZ" sz="3000" dirty="0"/>
              <a:t>1537 navštívila skupina zakladatelů řádu </a:t>
            </a:r>
            <a:r>
              <a:rPr lang="cs-CZ" sz="3000" dirty="0" smtClean="0"/>
              <a:t>Itálii</a:t>
            </a:r>
          </a:p>
          <a:p>
            <a:pPr lvl="1"/>
            <a:r>
              <a:rPr lang="cs-CZ" sz="2600" dirty="0" smtClean="0"/>
              <a:t>Chtěli požádat </a:t>
            </a:r>
            <a:r>
              <a:rPr lang="cs-CZ" sz="2600" dirty="0"/>
              <a:t>papeže o schválení </a:t>
            </a:r>
            <a:r>
              <a:rPr lang="cs-CZ" sz="2600" dirty="0" smtClean="0"/>
              <a:t>řádu</a:t>
            </a:r>
          </a:p>
          <a:p>
            <a:pPr lvl="1"/>
            <a:r>
              <a:rPr lang="cs-CZ" sz="2600" dirty="0" smtClean="0"/>
              <a:t>Chtěli </a:t>
            </a:r>
            <a:r>
              <a:rPr lang="cs-CZ" sz="2600" dirty="0"/>
              <a:t>vytvořit </a:t>
            </a:r>
            <a:r>
              <a:rPr lang="cs-CZ" sz="2600" dirty="0" smtClean="0"/>
              <a:t>společenství </a:t>
            </a:r>
            <a:r>
              <a:rPr lang="cs-CZ" sz="2600" dirty="0" err="1"/>
              <a:t>Compañía</a:t>
            </a:r>
            <a:r>
              <a:rPr lang="cs-CZ" sz="2600" dirty="0"/>
              <a:t> de </a:t>
            </a:r>
            <a:r>
              <a:rPr lang="cs-CZ" sz="2600" dirty="0" err="1" smtClean="0"/>
              <a:t>Jesús</a:t>
            </a:r>
            <a:endParaRPr lang="cs-CZ" sz="2600" dirty="0" smtClean="0"/>
          </a:p>
          <a:p>
            <a:endParaRPr lang="cs-CZ" sz="3000" dirty="0"/>
          </a:p>
          <a:p>
            <a:r>
              <a:rPr lang="cs-CZ" sz="3000" dirty="0" smtClean="0"/>
              <a:t>Papež </a:t>
            </a:r>
            <a:r>
              <a:rPr lang="cs-CZ" sz="3000" dirty="0"/>
              <a:t>Pavel III. schválil řád v roce 1539 ústně </a:t>
            </a:r>
            <a:endParaRPr lang="cs-CZ" sz="3000" dirty="0" smtClean="0"/>
          </a:p>
          <a:p>
            <a:endParaRPr lang="cs-CZ" sz="3000" dirty="0"/>
          </a:p>
          <a:p>
            <a:r>
              <a:rPr lang="cs-CZ" sz="3000" dirty="0" smtClean="0"/>
              <a:t>27</a:t>
            </a:r>
            <a:r>
              <a:rPr lang="cs-CZ" sz="3000" dirty="0"/>
              <a:t>. září 1540 </a:t>
            </a:r>
            <a:r>
              <a:rPr lang="cs-CZ" sz="3000" dirty="0" smtClean="0"/>
              <a:t>vydal Pavel III. </a:t>
            </a:r>
            <a:r>
              <a:rPr lang="cs-CZ" sz="3000" dirty="0"/>
              <a:t>papežskou bulu </a:t>
            </a:r>
            <a:r>
              <a:rPr lang="cs-CZ" sz="3000" b="1" i="1" dirty="0" err="1"/>
              <a:t>Regimini</a:t>
            </a:r>
            <a:r>
              <a:rPr lang="cs-CZ" sz="3000" b="1" i="1" dirty="0"/>
              <a:t> </a:t>
            </a:r>
            <a:r>
              <a:rPr lang="cs-CZ" sz="3000" b="1" i="1" dirty="0" err="1"/>
              <a:t>militantis</a:t>
            </a:r>
            <a:r>
              <a:rPr lang="cs-CZ" sz="3000" b="1" i="1" dirty="0"/>
              <a:t> </a:t>
            </a:r>
            <a:r>
              <a:rPr lang="cs-CZ" sz="3000" b="1" i="1" dirty="0" err="1"/>
              <a:t>Ecclesiae</a:t>
            </a:r>
            <a:r>
              <a:rPr lang="cs-CZ" sz="3000" b="1" dirty="0"/>
              <a:t> – zakládací listinu řádu </a:t>
            </a:r>
            <a:r>
              <a:rPr lang="cs-CZ" sz="3000" b="1" dirty="0" smtClean="0"/>
              <a:t>jezuitů</a:t>
            </a:r>
          </a:p>
          <a:p>
            <a:pPr lvl="1"/>
            <a:r>
              <a:rPr lang="cs-CZ" sz="2600" dirty="0"/>
              <a:t>Spolubratři zvolili Ignáce za prvního představeného </a:t>
            </a:r>
            <a:r>
              <a:rPr lang="cs-CZ" sz="2600" dirty="0" smtClean="0"/>
              <a:t>Tovaryšstva</a:t>
            </a:r>
          </a:p>
          <a:p>
            <a:pPr lvl="2"/>
            <a:r>
              <a:rPr lang="cs-CZ" sz="2600" dirty="0" smtClean="0"/>
              <a:t>Od </a:t>
            </a:r>
            <a:r>
              <a:rPr lang="cs-CZ" sz="2600" dirty="0"/>
              <a:t>té doby zůstával v Římě, věnoval se svému úkolu a jeho řád rychle </a:t>
            </a:r>
            <a:r>
              <a:rPr lang="cs-CZ" sz="2600" dirty="0" smtClean="0"/>
              <a:t>rostl</a:t>
            </a:r>
          </a:p>
        </p:txBody>
      </p:sp>
    </p:spTree>
    <p:extLst>
      <p:ext uri="{BB962C8B-B14F-4D97-AF65-F5344CB8AC3E}">
        <p14:creationId xmlns:p14="http://schemas.microsoft.com/office/powerpoint/2010/main" val="332333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První </a:t>
            </a:r>
            <a:r>
              <a:rPr lang="cs-CZ" b="1" dirty="0"/>
              <a:t>Tovaryšstvo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Tovaryšstvo </a:t>
            </a:r>
            <a:r>
              <a:rPr lang="cs-CZ" sz="2800" dirty="0"/>
              <a:t>působilo </a:t>
            </a:r>
            <a:r>
              <a:rPr lang="cs-CZ" sz="2800" dirty="0" smtClean="0"/>
              <a:t>i v </a:t>
            </a:r>
            <a:r>
              <a:rPr lang="cs-CZ" sz="2800" dirty="0"/>
              <a:t>mnoha oblastech vědy, kultury, umění a </a:t>
            </a:r>
            <a:r>
              <a:rPr lang="cs-CZ" sz="2800" dirty="0" smtClean="0"/>
              <a:t>školství</a:t>
            </a:r>
          </a:p>
          <a:p>
            <a:r>
              <a:rPr lang="cs-CZ" sz="2800" dirty="0" smtClean="0"/>
              <a:t>V </a:t>
            </a:r>
            <a:r>
              <a:rPr lang="cs-CZ" sz="2800" dirty="0"/>
              <a:t>náboženské činnosti řád vždy zaměřoval svoji pozornost především na pastorační a misijní </a:t>
            </a:r>
            <a:r>
              <a:rPr lang="cs-CZ" sz="2800" dirty="0" smtClean="0"/>
              <a:t>činnost</a:t>
            </a:r>
            <a:endParaRPr lang="cs-CZ" sz="2800" dirty="0"/>
          </a:p>
          <a:p>
            <a:r>
              <a:rPr lang="cs-CZ" sz="2800" dirty="0"/>
              <a:t>Jezuité se stali záhy oblíbeným a rozšířeným řádem po celém tehdy známém </a:t>
            </a:r>
            <a:r>
              <a:rPr lang="cs-CZ" sz="2800" dirty="0" smtClean="0"/>
              <a:t>světě</a:t>
            </a:r>
          </a:p>
          <a:p>
            <a:pPr lvl="1"/>
            <a:r>
              <a:rPr lang="cs-CZ" sz="2400" dirty="0" smtClean="0"/>
              <a:t>Terč </a:t>
            </a:r>
            <a:r>
              <a:rPr lang="cs-CZ" sz="2400" dirty="0"/>
              <a:t>závisti a </a:t>
            </a:r>
            <a:r>
              <a:rPr lang="cs-CZ" sz="2400" dirty="0" smtClean="0"/>
              <a:t>kritiky</a:t>
            </a:r>
          </a:p>
          <a:p>
            <a:r>
              <a:rPr lang="cs-CZ" sz="2800" dirty="0" smtClean="0"/>
              <a:t>Na </a:t>
            </a:r>
            <a:r>
              <a:rPr lang="cs-CZ" sz="2800" dirty="0"/>
              <a:t>naléhání západoevropských královských dvorů byl řád v roce 1773 papežem Klimentem </a:t>
            </a:r>
            <a:r>
              <a:rPr lang="cs-CZ" sz="2800" dirty="0" smtClean="0"/>
              <a:t>XIV.  zrušen</a:t>
            </a:r>
          </a:p>
          <a:p>
            <a:r>
              <a:rPr lang="cs-CZ" sz="2800" dirty="0" smtClean="0"/>
              <a:t>Tato </a:t>
            </a:r>
            <a:r>
              <a:rPr lang="cs-CZ" sz="2800" dirty="0"/>
              <a:t>první etapa se označuje jako první </a:t>
            </a:r>
            <a:r>
              <a:rPr lang="cs-CZ" sz="2800" dirty="0" smtClean="0"/>
              <a:t>Tovaryšstvo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5496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90600"/>
          </a:xfrm>
        </p:spPr>
        <p:txBody>
          <a:bodyPr/>
          <a:lstStyle/>
          <a:p>
            <a:r>
              <a:rPr lang="cs-CZ" b="1" dirty="0" smtClean="0"/>
              <a:t>Druhé </a:t>
            </a:r>
            <a:r>
              <a:rPr lang="cs-CZ" b="1" dirty="0"/>
              <a:t>Tovaryšstvo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/>
              <a:t>Tovaryšstvo se udrželo přechodně v Rusku, kde ve třech kolejích a několika rezidencích působili členové i </a:t>
            </a:r>
            <a:r>
              <a:rPr lang="cs-CZ" sz="2800" dirty="0" smtClean="0"/>
              <a:t>nadále</a:t>
            </a:r>
          </a:p>
          <a:p>
            <a:r>
              <a:rPr lang="cs-CZ" sz="2800" dirty="0" smtClean="0"/>
              <a:t>1804 </a:t>
            </a:r>
            <a:r>
              <a:rPr lang="cs-CZ" sz="2800" dirty="0"/>
              <a:t>byl papežem Piem </a:t>
            </a:r>
            <a:r>
              <a:rPr lang="cs-CZ" sz="2800" dirty="0" smtClean="0"/>
              <a:t>VII. řád </a:t>
            </a:r>
            <a:r>
              <a:rPr lang="cs-CZ" sz="2800" dirty="0"/>
              <a:t>obnoven pro Neapolské království </a:t>
            </a:r>
          </a:p>
          <a:p>
            <a:r>
              <a:rPr lang="cs-CZ" sz="2800" b="1" dirty="0" smtClean="0"/>
              <a:t>1814</a:t>
            </a:r>
            <a:r>
              <a:rPr lang="cs-CZ" sz="2800" dirty="0" smtClean="0"/>
              <a:t> obnoven řád pro </a:t>
            </a:r>
            <a:r>
              <a:rPr lang="cs-CZ" sz="2800" dirty="0"/>
              <a:t>celý </a:t>
            </a:r>
            <a:r>
              <a:rPr lang="cs-CZ" sz="2800" dirty="0" smtClean="0"/>
              <a:t>svět – bulou </a:t>
            </a:r>
            <a:r>
              <a:rPr lang="cs-CZ" sz="2800" b="1" i="1" dirty="0" err="1"/>
              <a:t>Sollicitudo</a:t>
            </a:r>
            <a:r>
              <a:rPr lang="cs-CZ" sz="2800" b="1" i="1" dirty="0"/>
              <a:t> omnium </a:t>
            </a:r>
            <a:r>
              <a:rPr lang="cs-CZ" sz="2800" b="1" i="1" dirty="0" err="1" smtClean="0"/>
              <a:t>ecclesiarum</a:t>
            </a:r>
            <a:endParaRPr lang="cs-CZ" sz="2800" b="1" dirty="0"/>
          </a:p>
          <a:p>
            <a:r>
              <a:rPr lang="cs-CZ" sz="2800" dirty="0" smtClean="0"/>
              <a:t>Od </a:t>
            </a:r>
            <a:r>
              <a:rPr lang="cs-CZ" sz="2800" dirty="0"/>
              <a:t>té doby se hovoří o druhém </a:t>
            </a:r>
            <a:r>
              <a:rPr lang="cs-CZ" sz="2800" dirty="0" smtClean="0"/>
              <a:t>Tovaryšstvu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63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996952"/>
            <a:ext cx="7177608" cy="1066800"/>
          </a:xfrm>
        </p:spPr>
        <p:txBody>
          <a:bodyPr>
            <a:noAutofit/>
          </a:bodyPr>
          <a:lstStyle/>
          <a:p>
            <a:r>
              <a:rPr lang="cs-CZ" sz="4000" b="1" dirty="0"/>
              <a:t>Jezuité v českých zemích</a:t>
            </a:r>
            <a:br>
              <a:rPr lang="cs-CZ" sz="4000" b="1" dirty="0"/>
            </a:br>
            <a:endParaRPr lang="cs-CZ" sz="4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611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9144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788024" y="6152487"/>
            <a:ext cx="4041775" cy="588881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>3. Klementinum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323528" y="1268760"/>
            <a:ext cx="4038600" cy="5112568"/>
          </a:xfrm>
        </p:spPr>
        <p:txBody>
          <a:bodyPr>
            <a:noAutofit/>
          </a:bodyPr>
          <a:lstStyle/>
          <a:p>
            <a:r>
              <a:rPr lang="cs-CZ" sz="2800" dirty="0"/>
              <a:t>Do Čech přišel řád </a:t>
            </a:r>
            <a:r>
              <a:rPr lang="cs-CZ" sz="2800" dirty="0" smtClean="0"/>
              <a:t>v dubnu 1556</a:t>
            </a:r>
          </a:p>
          <a:p>
            <a:pPr lvl="1"/>
            <a:r>
              <a:rPr lang="cs-CZ" sz="2600" dirty="0" smtClean="0"/>
              <a:t>Prvních </a:t>
            </a:r>
            <a:r>
              <a:rPr lang="cs-CZ" sz="2600" dirty="0"/>
              <a:t>12 příslušníků </a:t>
            </a:r>
            <a:r>
              <a:rPr lang="cs-CZ" sz="2600" dirty="0" smtClean="0"/>
              <a:t>se usadilo </a:t>
            </a:r>
            <a:r>
              <a:rPr lang="cs-CZ" sz="2600" dirty="0"/>
              <a:t>na místě zpustlého dominikánského kláštera v Praze na Starém Městě u kostela sv. </a:t>
            </a:r>
            <a:r>
              <a:rPr lang="cs-CZ" sz="2600" dirty="0" smtClean="0"/>
              <a:t>Klimenta</a:t>
            </a:r>
          </a:p>
          <a:p>
            <a:pPr lvl="1"/>
            <a:r>
              <a:rPr lang="cs-CZ" sz="2600" dirty="0" smtClean="0"/>
              <a:t>Ještě </a:t>
            </a:r>
            <a:r>
              <a:rPr lang="cs-CZ" sz="2600" dirty="0"/>
              <a:t>před založením prvního domu </a:t>
            </a:r>
            <a:r>
              <a:rPr lang="cs-CZ" sz="2600" dirty="0" smtClean="0"/>
              <a:t>vstoupilo do řádu </a:t>
            </a:r>
            <a:r>
              <a:rPr lang="cs-CZ" sz="2600" dirty="0"/>
              <a:t>12 mužů z </a:t>
            </a:r>
            <a:r>
              <a:rPr lang="cs-CZ" sz="2600" dirty="0" smtClean="0"/>
              <a:t>Čech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43047"/>
            <a:ext cx="428625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9084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234136"/>
          </a:xfrm>
        </p:spPr>
        <p:txBody>
          <a:bodyPr>
            <a:normAutofit lnSpcReduction="10000"/>
          </a:bodyPr>
          <a:lstStyle/>
          <a:p>
            <a:r>
              <a:rPr lang="cs-CZ" sz="2800" dirty="0"/>
              <a:t>Z Prahy se postupně šířil řád i do ostatních koutů </a:t>
            </a:r>
            <a:r>
              <a:rPr lang="cs-CZ" sz="2800" dirty="0" smtClean="0"/>
              <a:t>království</a:t>
            </a:r>
          </a:p>
          <a:p>
            <a:endParaRPr lang="cs-CZ" sz="2800" dirty="0"/>
          </a:p>
          <a:p>
            <a:r>
              <a:rPr lang="cs-CZ" sz="2800" dirty="0"/>
              <a:t>První domy patřily ještě pod rakouskou provincii</a:t>
            </a:r>
          </a:p>
          <a:p>
            <a:pPr lvl="1"/>
            <a:r>
              <a:rPr lang="cs-CZ" sz="2500" dirty="0"/>
              <a:t>Od té se oddělily poté, co přečkaly vypovězení z království v roce </a:t>
            </a:r>
            <a:r>
              <a:rPr lang="cs-CZ" sz="2500" dirty="0" smtClean="0"/>
              <a:t>1619</a:t>
            </a:r>
          </a:p>
          <a:p>
            <a:pPr lvl="1"/>
            <a:endParaRPr lang="cs-CZ" sz="2500" dirty="0"/>
          </a:p>
          <a:p>
            <a:r>
              <a:rPr lang="cs-CZ" sz="2800" dirty="0"/>
              <a:t>Od roku 1623 existovala samostatná česká provincie, která zahrnovala Čechy, Moravu a </a:t>
            </a:r>
            <a:r>
              <a:rPr lang="cs-CZ" sz="2800" dirty="0" smtClean="0"/>
              <a:t>Slezsko</a:t>
            </a:r>
          </a:p>
          <a:p>
            <a:endParaRPr lang="cs-CZ" sz="2800" dirty="0"/>
          </a:p>
          <a:p>
            <a:r>
              <a:rPr lang="cs-CZ" sz="2800" dirty="0"/>
              <a:t>Česká provincie existovala až do zrušení řádu v roce 1773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1828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Činnost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1621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1556 v koleji Klementinum </a:t>
            </a:r>
            <a:r>
              <a:rPr lang="cs-CZ" sz="2800" dirty="0"/>
              <a:t>řád zřídil </a:t>
            </a:r>
            <a:r>
              <a:rPr lang="cs-CZ" sz="2800" b="1" dirty="0" smtClean="0"/>
              <a:t>gymnázium </a:t>
            </a:r>
            <a:endParaRPr lang="cs-CZ" sz="2800" b="1" dirty="0"/>
          </a:p>
          <a:p>
            <a:pPr lvl="1"/>
            <a:r>
              <a:rPr lang="cs-CZ" sz="2500" dirty="0" smtClean="0"/>
              <a:t>Byly </a:t>
            </a:r>
            <a:r>
              <a:rPr lang="cs-CZ" sz="2500" dirty="0"/>
              <a:t>konány zkoušky z filosofie a </a:t>
            </a:r>
            <a:r>
              <a:rPr lang="cs-CZ" sz="2500" dirty="0" smtClean="0"/>
              <a:t>teologie</a:t>
            </a:r>
          </a:p>
          <a:p>
            <a:pPr lvl="1"/>
            <a:endParaRPr lang="cs-CZ" sz="2500" dirty="0" smtClean="0"/>
          </a:p>
          <a:p>
            <a:r>
              <a:rPr lang="cs-CZ" sz="2800" dirty="0" smtClean="0"/>
              <a:t>1562 </a:t>
            </a:r>
            <a:r>
              <a:rPr lang="cs-CZ" sz="2800" dirty="0"/>
              <a:t>dal král koleji právo udílet z těchto věd doktorské grady, čímž ji postavil na úroveň </a:t>
            </a:r>
            <a:r>
              <a:rPr lang="cs-CZ" sz="2800" dirty="0" smtClean="0"/>
              <a:t>universitě</a:t>
            </a:r>
          </a:p>
          <a:p>
            <a:pPr lvl="1"/>
            <a:r>
              <a:rPr lang="cs-CZ" sz="2500" dirty="0" smtClean="0"/>
              <a:t>Vyučovalo se </a:t>
            </a:r>
            <a:r>
              <a:rPr lang="cs-CZ" sz="2500" dirty="0"/>
              <a:t>zprvu </a:t>
            </a:r>
            <a:r>
              <a:rPr lang="cs-CZ" sz="2500" dirty="0" smtClean="0"/>
              <a:t>latinsky</a:t>
            </a:r>
          </a:p>
          <a:p>
            <a:pPr lvl="1"/>
            <a:r>
              <a:rPr lang="cs-CZ" sz="2500" dirty="0" smtClean="0"/>
              <a:t>Po </a:t>
            </a:r>
            <a:r>
              <a:rPr lang="cs-CZ" sz="2500" dirty="0"/>
              <a:t>příchodu českých příslušníků řádu se výuka </a:t>
            </a:r>
            <a:r>
              <a:rPr lang="cs-CZ" sz="2500" dirty="0" smtClean="0"/>
              <a:t>počeštila</a:t>
            </a:r>
          </a:p>
          <a:p>
            <a:pPr lvl="1"/>
            <a:endParaRPr lang="cs-CZ" sz="2500" dirty="0" smtClean="0"/>
          </a:p>
          <a:p>
            <a:r>
              <a:rPr lang="cs-CZ" sz="2800" dirty="0" smtClean="0"/>
              <a:t>Postupně </a:t>
            </a:r>
            <a:r>
              <a:rPr lang="cs-CZ" sz="2800" dirty="0"/>
              <a:t>byly zakládány jezuitské koleje v Českém Krumlově, Jindřichově Hradci, Chomutově, </a:t>
            </a:r>
            <a:r>
              <a:rPr lang="cs-CZ" sz="2800" dirty="0" smtClean="0"/>
              <a:t>Kladsku, </a:t>
            </a:r>
            <a:r>
              <a:rPr lang="cs-CZ" sz="2800" dirty="0"/>
              <a:t>Olomouci, Brně a </a:t>
            </a:r>
            <a:r>
              <a:rPr lang="cs-CZ" sz="2800" dirty="0" smtClean="0"/>
              <a:t>Opavě</a:t>
            </a:r>
          </a:p>
        </p:txBody>
      </p:sp>
    </p:spTree>
    <p:extLst>
      <p:ext uri="{BB962C8B-B14F-4D97-AF65-F5344CB8AC3E}">
        <p14:creationId xmlns:p14="http://schemas.microsoft.com/office/powerpoint/2010/main" val="1973712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906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162128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/>
              <a:t>Jezuité se angažovali v kazatelské činnosti</a:t>
            </a:r>
          </a:p>
          <a:p>
            <a:pPr lvl="1"/>
            <a:r>
              <a:rPr lang="cs-CZ" sz="2500" dirty="0"/>
              <a:t>Nejprve latinsky a německy, později </a:t>
            </a:r>
            <a:r>
              <a:rPr lang="cs-CZ" sz="2500" dirty="0" smtClean="0"/>
              <a:t>česky</a:t>
            </a:r>
          </a:p>
          <a:p>
            <a:pPr lvl="1"/>
            <a:endParaRPr lang="cs-CZ" sz="2500" dirty="0"/>
          </a:p>
          <a:p>
            <a:r>
              <a:rPr lang="cs-CZ" sz="2800" dirty="0"/>
              <a:t>Po bitvě na Bílé hoře byla hlavní náplní činnosti řádu </a:t>
            </a:r>
            <a:r>
              <a:rPr lang="cs-CZ" sz="2800" dirty="0" smtClean="0"/>
              <a:t>rekatolizace</a:t>
            </a:r>
          </a:p>
          <a:p>
            <a:endParaRPr lang="cs-CZ" sz="2800" dirty="0"/>
          </a:p>
          <a:p>
            <a:r>
              <a:rPr lang="cs-CZ" sz="2800" dirty="0"/>
              <a:t>1622 byla Tovaryšstvu Ježíšovu svěřena výuka na Karlově </a:t>
            </a:r>
            <a:r>
              <a:rPr lang="cs-CZ" sz="2800" dirty="0" smtClean="0"/>
              <a:t>univerzitě</a:t>
            </a:r>
          </a:p>
          <a:p>
            <a:endParaRPr lang="cs-CZ" sz="2800" dirty="0" smtClean="0"/>
          </a:p>
          <a:p>
            <a:r>
              <a:rPr lang="cs-CZ" sz="2800" dirty="0" smtClean="0"/>
              <a:t>1773 řád zrušen i u nás, po roce 1814 návrat</a:t>
            </a:r>
          </a:p>
          <a:p>
            <a:pPr lvl="1"/>
            <a:r>
              <a:rPr lang="cs-CZ" sz="2500" dirty="0"/>
              <a:t>Řádové domy České provincie Tovaryšstva Ježíšova dnes existují v Brně, Českém Těšíně, Děčíně, Kolíně, Olomouci a Praze a na moravských poutních místech Hostýn a Velehrad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8357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Osobnosti řádu</a:t>
            </a:r>
            <a:endParaRPr lang="cs-CZ" sz="40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94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Sv. Ignác z </a:t>
            </a:r>
            <a:r>
              <a:rPr lang="cs-CZ" b="1" dirty="0" err="1" smtClean="0"/>
              <a:t>Loyoly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39552" y="6172200"/>
            <a:ext cx="8064896" cy="569168"/>
          </a:xfrm>
        </p:spPr>
        <p:txBody>
          <a:bodyPr/>
          <a:lstStyle/>
          <a:p>
            <a:r>
              <a:rPr lang="cs-CZ" sz="2000" dirty="0" smtClean="0"/>
              <a:t>4.                                                            5.</a:t>
            </a:r>
            <a:endParaRPr lang="cs-CZ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36894"/>
            <a:ext cx="2952328" cy="5081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36893"/>
            <a:ext cx="3511468" cy="5081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4199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Sv. František Xaverský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6021288"/>
            <a:ext cx="4040188" cy="685800"/>
          </a:xfrm>
        </p:spPr>
        <p:txBody>
          <a:bodyPr/>
          <a:lstStyle/>
          <a:p>
            <a:r>
              <a:rPr lang="cs-CZ" sz="2000" dirty="0" smtClean="0"/>
              <a:t>6.</a:t>
            </a:r>
            <a:endParaRPr lang="cs-CZ" sz="2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1196752"/>
            <a:ext cx="4038600" cy="5328592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Francisco </a:t>
            </a:r>
            <a:r>
              <a:rPr lang="cs-CZ" b="1" dirty="0"/>
              <a:t>de </a:t>
            </a:r>
            <a:r>
              <a:rPr lang="cs-CZ" b="1" dirty="0" err="1"/>
              <a:t>Jaso</a:t>
            </a:r>
            <a:r>
              <a:rPr lang="cs-CZ" b="1" dirty="0"/>
              <a:t> y </a:t>
            </a:r>
            <a:r>
              <a:rPr lang="cs-CZ" b="1" dirty="0" err="1" smtClean="0"/>
              <a:t>Azpilicueta</a:t>
            </a:r>
            <a:endParaRPr lang="cs-CZ" dirty="0"/>
          </a:p>
          <a:p>
            <a:r>
              <a:rPr lang="cs-CZ" dirty="0" smtClean="0"/>
              <a:t>1506 </a:t>
            </a:r>
            <a:r>
              <a:rPr lang="cs-CZ" dirty="0"/>
              <a:t>– </a:t>
            </a:r>
            <a:r>
              <a:rPr lang="cs-CZ" dirty="0" smtClean="0"/>
              <a:t>1552 </a:t>
            </a:r>
            <a:endParaRPr lang="cs-CZ" dirty="0"/>
          </a:p>
          <a:p>
            <a:r>
              <a:rPr lang="cs-CZ" dirty="0" smtClean="0"/>
              <a:t>navarrský </a:t>
            </a:r>
            <a:r>
              <a:rPr lang="cs-CZ" dirty="0"/>
              <a:t>katolický kazatel a </a:t>
            </a:r>
            <a:r>
              <a:rPr lang="cs-CZ" dirty="0" smtClean="0"/>
              <a:t>misionář</a:t>
            </a:r>
          </a:p>
          <a:p>
            <a:r>
              <a:rPr lang="cs-CZ" dirty="0" smtClean="0"/>
              <a:t>spoluzakladatel </a:t>
            </a:r>
            <a:r>
              <a:rPr lang="cs-CZ" dirty="0"/>
              <a:t>Tovaryšstva </a:t>
            </a:r>
            <a:r>
              <a:rPr lang="cs-CZ" dirty="0" smtClean="0"/>
              <a:t>Ježíšova</a:t>
            </a:r>
          </a:p>
          <a:p>
            <a:r>
              <a:rPr lang="cs-CZ" dirty="0" smtClean="0"/>
              <a:t>označován za </a:t>
            </a:r>
            <a:r>
              <a:rPr lang="cs-CZ" b="1" dirty="0" smtClean="0"/>
              <a:t>apoštola Dálného východu</a:t>
            </a:r>
            <a:endParaRPr lang="cs-CZ" dirty="0"/>
          </a:p>
          <a:p>
            <a:r>
              <a:rPr lang="cs-CZ" dirty="0" smtClean="0"/>
              <a:t>Byl průkopníkem misijního úsilí na Dálném východě</a:t>
            </a:r>
          </a:p>
          <a:p>
            <a:r>
              <a:rPr lang="cs-CZ" dirty="0" smtClean="0"/>
              <a:t>podnikl misijní výpravy v oblasti Indie, Zadní Indie a Japonska</a:t>
            </a:r>
          </a:p>
          <a:p>
            <a:r>
              <a:rPr lang="cs-CZ" dirty="0" smtClean="0"/>
              <a:t>Zemřel na cestě do Číny</a:t>
            </a:r>
          </a:p>
          <a:p>
            <a:r>
              <a:rPr lang="cs-CZ" dirty="0" smtClean="0"/>
              <a:t>Je považován za jednoho z největších misionářů všech dob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96752"/>
            <a:ext cx="3684280" cy="5084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7751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Sv. </a:t>
            </a:r>
            <a:r>
              <a:rPr lang="cs-CZ" b="1" dirty="0"/>
              <a:t>Petr </a:t>
            </a:r>
            <a:r>
              <a:rPr lang="cs-CZ" b="1" dirty="0" err="1"/>
              <a:t>Canisius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211960" y="1268760"/>
            <a:ext cx="4474840" cy="525658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1521 – 1597 </a:t>
            </a:r>
          </a:p>
          <a:p>
            <a:r>
              <a:rPr lang="cs-CZ" dirty="0"/>
              <a:t>významný jezuitský teolog a </a:t>
            </a:r>
            <a:r>
              <a:rPr lang="cs-CZ" dirty="0" smtClean="0"/>
              <a:t>kazatel</a:t>
            </a:r>
          </a:p>
          <a:p>
            <a:r>
              <a:rPr lang="cs-CZ" dirty="0" smtClean="0"/>
              <a:t>autor </a:t>
            </a:r>
            <a:r>
              <a:rPr lang="cs-CZ" dirty="0"/>
              <a:t>prvních katolických katechismů </a:t>
            </a:r>
          </a:p>
          <a:p>
            <a:r>
              <a:rPr lang="cs-CZ" dirty="0" smtClean="0"/>
              <a:t>jedna </a:t>
            </a:r>
            <a:r>
              <a:rPr lang="cs-CZ" dirty="0"/>
              <a:t>z hlavních postav katolické reformy kolem Tridentského </a:t>
            </a:r>
            <a:r>
              <a:rPr lang="cs-CZ" dirty="0" smtClean="0"/>
              <a:t>koncilu</a:t>
            </a:r>
          </a:p>
          <a:p>
            <a:r>
              <a:rPr lang="cs-CZ" dirty="0" smtClean="0"/>
              <a:t>1556 </a:t>
            </a:r>
            <a:r>
              <a:rPr lang="pl-PL" dirty="0"/>
              <a:t>přivedl do Prahy 12 spolubratří a založil s nimi jezuitskou kolej </a:t>
            </a:r>
            <a:endParaRPr lang="cs-CZ" dirty="0" smtClean="0"/>
          </a:p>
          <a:p>
            <a:r>
              <a:rPr lang="cs-CZ" dirty="0" smtClean="0"/>
              <a:t>1925 </a:t>
            </a:r>
            <a:r>
              <a:rPr lang="cs-CZ" dirty="0"/>
              <a:t>byl prohlášen učitelem církve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611560" y="6021288"/>
            <a:ext cx="4040188" cy="685800"/>
          </a:xfrm>
        </p:spPr>
        <p:txBody>
          <a:bodyPr/>
          <a:lstStyle/>
          <a:p>
            <a:r>
              <a:rPr lang="cs-CZ" sz="2000" dirty="0" smtClean="0"/>
              <a:t>7.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68760"/>
            <a:ext cx="3184374" cy="5006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54902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Čeští jezuité, které možná znáte</a:t>
            </a:r>
            <a:endParaRPr lang="cs-CZ" b="1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>
          <a:xfrm>
            <a:off x="4499992" y="6021288"/>
            <a:ext cx="4041775" cy="6858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8. </a:t>
            </a:r>
            <a:endParaRPr lang="cs-CZ" sz="20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>
          <a:xfrm>
            <a:off x="457200" y="1484784"/>
            <a:ext cx="4038600" cy="4968552"/>
          </a:xfrm>
        </p:spPr>
        <p:txBody>
          <a:bodyPr>
            <a:noAutofit/>
          </a:bodyPr>
          <a:lstStyle/>
          <a:p>
            <a:r>
              <a:rPr lang="cs-CZ" sz="2400" b="1" dirty="0"/>
              <a:t>Martin Středa </a:t>
            </a:r>
            <a:r>
              <a:rPr lang="cs-CZ" sz="2400" dirty="0"/>
              <a:t>(1587–1649) </a:t>
            </a:r>
            <a:endParaRPr lang="cs-CZ" sz="2400" dirty="0" smtClean="0"/>
          </a:p>
          <a:p>
            <a:r>
              <a:rPr lang="cs-CZ" sz="2400" b="1" dirty="0" smtClean="0"/>
              <a:t>Bedřich </a:t>
            </a:r>
            <a:r>
              <a:rPr lang="cs-CZ" sz="2400" b="1" dirty="0" err="1"/>
              <a:t>Bridel</a:t>
            </a:r>
            <a:r>
              <a:rPr lang="cs-CZ" sz="2400" b="1" dirty="0"/>
              <a:t> </a:t>
            </a:r>
            <a:r>
              <a:rPr lang="cs-CZ" sz="2400" dirty="0"/>
              <a:t>(1619–1680) </a:t>
            </a:r>
            <a:endParaRPr lang="cs-CZ" sz="2400" dirty="0" smtClean="0"/>
          </a:p>
          <a:p>
            <a:r>
              <a:rPr lang="cs-CZ" sz="2400" b="1" dirty="0" smtClean="0"/>
              <a:t>Bohuslav </a:t>
            </a:r>
            <a:r>
              <a:rPr lang="cs-CZ" sz="2400" b="1" dirty="0"/>
              <a:t>Balbín</a:t>
            </a:r>
            <a:r>
              <a:rPr lang="cs-CZ" sz="2400" dirty="0"/>
              <a:t> (</a:t>
            </a:r>
            <a:r>
              <a:rPr lang="cs-CZ" sz="2400" dirty="0" smtClean="0"/>
              <a:t>1621–1688)</a:t>
            </a:r>
          </a:p>
          <a:p>
            <a:r>
              <a:rPr lang="cs-CZ" sz="2400" b="1" dirty="0" smtClean="0"/>
              <a:t>Antonín </a:t>
            </a:r>
            <a:r>
              <a:rPr lang="cs-CZ" sz="2400" b="1" dirty="0"/>
              <a:t>Koniáš</a:t>
            </a:r>
            <a:r>
              <a:rPr lang="cs-CZ" sz="2400" dirty="0"/>
              <a:t> (1691–1760</a:t>
            </a:r>
            <a:r>
              <a:rPr lang="cs-CZ" sz="2400" dirty="0" smtClean="0"/>
              <a:t>)</a:t>
            </a:r>
          </a:p>
          <a:p>
            <a:r>
              <a:rPr lang="cs-CZ" sz="2400" b="1" dirty="0"/>
              <a:t>Adolf </a:t>
            </a:r>
            <a:r>
              <a:rPr lang="cs-CZ" sz="2400" b="1" dirty="0" err="1"/>
              <a:t>Kajpr</a:t>
            </a:r>
            <a:r>
              <a:rPr lang="cs-CZ" sz="2400" b="1" dirty="0"/>
              <a:t> </a:t>
            </a:r>
            <a:r>
              <a:rPr lang="cs-CZ" sz="2400" dirty="0"/>
              <a:t>(1902–1959</a:t>
            </a:r>
            <a:r>
              <a:rPr lang="cs-CZ" sz="2400" dirty="0" smtClean="0"/>
              <a:t>)</a:t>
            </a:r>
          </a:p>
          <a:p>
            <a:r>
              <a:rPr lang="cs-CZ" sz="2400" b="1" dirty="0"/>
              <a:t>Tomáš Špidlík </a:t>
            </a:r>
            <a:r>
              <a:rPr lang="cs-CZ" sz="2400" dirty="0"/>
              <a:t>(1919–2010)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180863"/>
            <a:ext cx="4633714" cy="5144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95889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Papež František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32040" y="6034514"/>
            <a:ext cx="4041775" cy="6858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9.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232248"/>
            <a:ext cx="3322712" cy="5149080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err="1"/>
              <a:t>Jorge</a:t>
            </a:r>
            <a:r>
              <a:rPr lang="cs-CZ" b="1" dirty="0"/>
              <a:t> </a:t>
            </a:r>
            <a:r>
              <a:rPr lang="cs-CZ" b="1" dirty="0" smtClean="0"/>
              <a:t>Mario </a:t>
            </a:r>
            <a:r>
              <a:rPr lang="cs-CZ" b="1" dirty="0" err="1" smtClean="0"/>
              <a:t>Bergoglio</a:t>
            </a:r>
            <a:r>
              <a:rPr lang="cs-CZ" b="1" dirty="0" smtClean="0"/>
              <a:t> SJ</a:t>
            </a:r>
          </a:p>
          <a:p>
            <a:r>
              <a:rPr lang="cs-CZ" dirty="0" smtClean="0"/>
              <a:t>Narozen 1936 v Buenos Aires</a:t>
            </a:r>
          </a:p>
          <a:p>
            <a:r>
              <a:rPr lang="cs-CZ" dirty="0"/>
              <a:t>266. </a:t>
            </a:r>
            <a:r>
              <a:rPr lang="cs-CZ" dirty="0" smtClean="0"/>
              <a:t>papež</a:t>
            </a:r>
          </a:p>
          <a:p>
            <a:r>
              <a:rPr lang="cs-CZ" dirty="0" smtClean="0"/>
              <a:t>První papež pocházející </a:t>
            </a:r>
            <a:r>
              <a:rPr lang="cs-CZ" dirty="0"/>
              <a:t>z amerického </a:t>
            </a:r>
            <a:r>
              <a:rPr lang="cs-CZ" dirty="0" smtClean="0"/>
              <a:t>kontinentu</a:t>
            </a:r>
          </a:p>
          <a:p>
            <a:r>
              <a:rPr lang="cs-CZ" dirty="0" smtClean="0"/>
              <a:t>První papež </a:t>
            </a:r>
            <a:r>
              <a:rPr lang="cs-CZ" dirty="0"/>
              <a:t>z Tovaryšstva </a:t>
            </a:r>
            <a:r>
              <a:rPr lang="cs-CZ" dirty="0" smtClean="0"/>
              <a:t>Ježíšova</a:t>
            </a:r>
          </a:p>
          <a:p>
            <a:r>
              <a:rPr lang="cs-CZ" dirty="0" smtClean="0"/>
              <a:t>První mimoevropský papež </a:t>
            </a:r>
            <a:r>
              <a:rPr lang="cs-CZ" dirty="0"/>
              <a:t>od 8. </a:t>
            </a:r>
            <a:r>
              <a:rPr lang="cs-CZ" dirty="0" smtClean="0"/>
              <a:t>století</a:t>
            </a:r>
          </a:p>
          <a:p>
            <a:pPr lvl="1"/>
            <a:r>
              <a:rPr lang="cs-CZ" dirty="0" smtClean="0"/>
              <a:t>sv</a:t>
            </a:r>
            <a:r>
              <a:rPr lang="cs-CZ" dirty="0"/>
              <a:t>. Řehoř III</a:t>
            </a:r>
            <a:r>
              <a:rPr lang="cs-CZ" dirty="0" smtClean="0"/>
              <a:t>. (+ 741) pocházející </a:t>
            </a:r>
            <a:r>
              <a:rPr lang="cs-CZ" dirty="0"/>
              <a:t>ze </a:t>
            </a:r>
            <a:r>
              <a:rPr lang="cs-CZ" dirty="0" smtClean="0"/>
              <a:t>Sýrie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232248"/>
            <a:ext cx="5031432" cy="5031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5017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Se kterou osobností je spjat vznik Tovaryšstva Ježíšova?</a:t>
            </a:r>
          </a:p>
          <a:p>
            <a:pPr marL="514350" indent="-514350">
              <a:buAutoNum type="arabicPeriod"/>
            </a:pPr>
            <a:r>
              <a:rPr lang="cs-CZ" dirty="0" smtClean="0"/>
              <a:t>Za pomoci obrázku a internetových zdrojů se pokuste vysvětlit, co by mohla znamenat písmena IHS ve znaku řádu.</a:t>
            </a:r>
          </a:p>
          <a:p>
            <a:pPr marL="514350" indent="-514350">
              <a:buAutoNum type="arabicPeriod"/>
            </a:pPr>
            <a:r>
              <a:rPr lang="cs-CZ" dirty="0" smtClean="0"/>
              <a:t>Kterého roku a který papež schválil vznik řádu?</a:t>
            </a:r>
          </a:p>
          <a:p>
            <a:pPr marL="514350" indent="-514350">
              <a:buAutoNum type="arabicPeriod"/>
            </a:pPr>
            <a:r>
              <a:rPr lang="cs-CZ" dirty="0" smtClean="0"/>
              <a:t>Vysvětlete, co znamenají pojmy První Tovaryšstvo a Druhé Tovaryšstvo.</a:t>
            </a:r>
          </a:p>
          <a:p>
            <a:pPr marL="514350" indent="-514350">
              <a:buAutoNum type="arabicPeriod"/>
            </a:pPr>
            <a:r>
              <a:rPr lang="cs-CZ" dirty="0" smtClean="0"/>
              <a:t>Za vlády kterého českého krále k nám jezuité přišli? Kde bylo jejich první sídlo?</a:t>
            </a:r>
          </a:p>
          <a:p>
            <a:pPr marL="514350" indent="-514350">
              <a:buAutoNum type="arabicPeriod"/>
            </a:pPr>
            <a:r>
              <a:rPr lang="cs-CZ" dirty="0" smtClean="0"/>
              <a:t>Za pomoci internetových zdrojů napište krátký medailonek některé z významných osobností jezuitského řádu.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0858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LÓPEZ</a:t>
            </a:r>
            <a:r>
              <a:rPr lang="cs-CZ" dirty="0"/>
              <a:t>, Pere. </a:t>
            </a:r>
            <a:r>
              <a:rPr lang="cs-CZ" i="1" dirty="0"/>
              <a:t>wikimedia.org</a:t>
            </a:r>
            <a:r>
              <a:rPr lang="cs-CZ" dirty="0"/>
              <a:t> [online]. [cit. 3.2.2014]. Dostupný na WWW: </a:t>
            </a:r>
            <a:r>
              <a:rPr lang="cs-CZ" dirty="0">
                <a:hlinkClick r:id="rId2"/>
              </a:rPr>
              <a:t>http://commons.wikimedia.org/wiki/File:Jesu%C3%AFtes_de_Sarri%C3%A0_-_</a:t>
            </a:r>
            <a:r>
              <a:rPr lang="cs-CZ" dirty="0" smtClean="0">
                <a:hlinkClick r:id="rId2"/>
              </a:rPr>
              <a:t>ad_maiorem_Dei_gloriam.jpg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/>
              <a:t>ANONYMNÍ. </a:t>
            </a:r>
            <a:r>
              <a:rPr lang="cs-CZ" i="1" dirty="0"/>
              <a:t>wikimedia.org</a:t>
            </a:r>
            <a:r>
              <a:rPr lang="cs-CZ" dirty="0"/>
              <a:t> [online]. [cit. 3.2.2014].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commons.wikimedia.org/wiki/File:Ignatius_Loyola.jpg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/>
              <a:t>ERGANE. </a:t>
            </a:r>
            <a:r>
              <a:rPr lang="cs-CZ" i="1" dirty="0"/>
              <a:t>wikimedia.org</a:t>
            </a:r>
            <a:r>
              <a:rPr lang="cs-CZ" dirty="0"/>
              <a:t> [online]. [cit. 3.2.2014].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commons.wikimedia.org/wiki/File:038_Klementinum.JPG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/>
              <a:t>RUBENS, Peter Paul. </a:t>
            </a:r>
            <a:r>
              <a:rPr lang="cs-CZ" i="1" dirty="0"/>
              <a:t>wikimedia.org</a:t>
            </a:r>
            <a:r>
              <a:rPr lang="cs-CZ" dirty="0"/>
              <a:t> [online]. [cit. 4.2.2014]. Dostupný na WWW: </a:t>
            </a:r>
            <a:r>
              <a:rPr lang="cs-CZ" dirty="0">
                <a:hlinkClick r:id="rId5"/>
              </a:rPr>
              <a:t>http://commons.wikimedia.org/wiki/File:St_Ignatius_of_Loyola_%</a:t>
            </a:r>
            <a:r>
              <a:rPr lang="cs-CZ" dirty="0" smtClean="0">
                <a:hlinkClick r:id="rId5"/>
              </a:rPr>
              <a:t>281491-1556%29_Founder_of_the_Jesuits.jpg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/>
              <a:t>RUBENS, Peter Paul. </a:t>
            </a:r>
            <a:r>
              <a:rPr lang="cs-CZ" i="1" dirty="0"/>
              <a:t>wikimedia.org</a:t>
            </a:r>
            <a:r>
              <a:rPr lang="cs-CZ" dirty="0"/>
              <a:t> [online]. [cit. 4.2.2014]. Dostupný na WWW: </a:t>
            </a:r>
            <a:r>
              <a:rPr lang="cs-CZ" dirty="0">
                <a:hlinkClick r:id="rId6"/>
              </a:rPr>
              <a:t>http://commons.wikimedia.org/wiki/File:Vision_of_St._</a:t>
            </a:r>
            <a:r>
              <a:rPr lang="cs-CZ" dirty="0" smtClean="0">
                <a:hlinkClick r:id="rId6"/>
              </a:rPr>
              <a:t>Ignatius_of_Loyola.jpg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/>
              <a:t>MURILLO, </a:t>
            </a:r>
            <a:r>
              <a:rPr lang="cs-CZ" dirty="0" err="1"/>
              <a:t>Bartolomé</a:t>
            </a:r>
            <a:r>
              <a:rPr lang="cs-CZ" dirty="0"/>
              <a:t> </a:t>
            </a:r>
            <a:r>
              <a:rPr lang="cs-CZ" dirty="0" err="1"/>
              <a:t>Esteban</a:t>
            </a:r>
            <a:r>
              <a:rPr lang="cs-CZ" dirty="0"/>
              <a:t>. </a:t>
            </a:r>
            <a:r>
              <a:rPr lang="cs-CZ" i="1" dirty="0"/>
              <a:t>wikimedia.org</a:t>
            </a:r>
            <a:r>
              <a:rPr lang="cs-CZ" dirty="0"/>
              <a:t> [online]. [cit. 4.2.2014].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commons.wikimedia.org/wiki/File:FranciscusXavier.jpg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/>
              <a:t>AUTOR NEUVEDEN. </a:t>
            </a:r>
            <a:r>
              <a:rPr lang="cs-CZ" i="1" dirty="0"/>
              <a:t>wikimedia.org</a:t>
            </a:r>
            <a:r>
              <a:rPr lang="cs-CZ" dirty="0"/>
              <a:t> [online]. [cit. 4.2.2014].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commons.wikimedia.org/wiki/File:P_Canisius_1546.jpg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/>
              <a:t>VOPŘADA, David. </a:t>
            </a:r>
            <a:r>
              <a:rPr lang="cs-CZ" i="1" dirty="0"/>
              <a:t>wikimedia.org</a:t>
            </a:r>
            <a:r>
              <a:rPr lang="cs-CZ" dirty="0"/>
              <a:t> [online]. [cit. 4.2.2014]. Dostupný na WWW: </a:t>
            </a:r>
            <a:r>
              <a:rPr lang="cs-CZ" dirty="0">
                <a:hlinkClick r:id="rId9"/>
              </a:rPr>
              <a:t>http://commons.wikimedia.org/wiki/File:Tom%C3%A1%C5%A1_%</a:t>
            </a:r>
            <a:r>
              <a:rPr lang="cs-CZ" dirty="0" smtClean="0">
                <a:hlinkClick r:id="rId9"/>
              </a:rPr>
              <a:t>C5%A0pidl%C3%ADk.jpg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/>
              <a:t>CASA ROSADA. </a:t>
            </a:r>
            <a:r>
              <a:rPr lang="cs-CZ" i="1" dirty="0"/>
              <a:t>wikimedia.org</a:t>
            </a:r>
            <a:r>
              <a:rPr lang="cs-CZ" dirty="0"/>
              <a:t> [online]. [cit. 4.2.2014]. Dostupný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commons.wikimedia.org/wiki/File:Pope_Francis_in_March_2013.jpg</a:t>
            </a: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6197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ČORNEJOVÁ, Ivana. </a:t>
            </a:r>
            <a:r>
              <a:rPr lang="cs-CZ" i="1" dirty="0"/>
              <a:t>Tovaryšstvo Ježíšovo : jezuité v Čechách</a:t>
            </a:r>
            <a:r>
              <a:rPr lang="cs-CZ" dirty="0"/>
              <a:t>. 2. vyd. Praha : Hart, 2002. 264 s. ISBN 80-86529-30-4</a:t>
            </a:r>
            <a:r>
              <a:rPr lang="cs-CZ" dirty="0" smtClean="0"/>
              <a:t>.</a:t>
            </a:r>
          </a:p>
          <a:p>
            <a:r>
              <a:rPr lang="cs-CZ" i="1" dirty="0"/>
              <a:t>Dějiny zemí koruny české I. Od příchodu Slovanů do roku 1740</a:t>
            </a:r>
            <a:r>
              <a:rPr lang="cs-CZ" dirty="0"/>
              <a:t>. 4. vyd. Praha: Paseka, 1997, 315 s. ISBN 80-718-5096-9.</a:t>
            </a:r>
          </a:p>
          <a:p>
            <a:r>
              <a:rPr lang="cs-CZ" dirty="0"/>
              <a:t>KANTOREK, Pavel; SOCHROVÁ Marie. </a:t>
            </a:r>
            <a:r>
              <a:rPr lang="cs-CZ" i="1" dirty="0"/>
              <a:t>Dějepis I. v kostce pro střední školy</a:t>
            </a:r>
            <a:r>
              <a:rPr lang="cs-CZ" dirty="0"/>
              <a:t>. 1.vyd. Fragment, 2008. ISBN 978-802-5306-055.</a:t>
            </a:r>
          </a:p>
          <a:p>
            <a:r>
              <a:rPr lang="cs-CZ" dirty="0"/>
              <a:t>KVIRENC, Jan a Eliška KUNSTOVÁ. </a:t>
            </a:r>
            <a:r>
              <a:rPr lang="cs-CZ" i="1" dirty="0"/>
              <a:t>České dějiny do roku 1914: historie v dokumentech</a:t>
            </a:r>
            <a:r>
              <a:rPr lang="cs-CZ" dirty="0"/>
              <a:t>. Vyd. 1. Liberec: Dialog, 2006, 207 s. ISBN 80-867-6143-6.</a:t>
            </a:r>
          </a:p>
          <a:p>
            <a:r>
              <a:rPr lang="cs-CZ" dirty="0"/>
              <a:t>KVIRENC, Jan. </a:t>
            </a:r>
            <a:r>
              <a:rPr lang="cs-CZ" i="1" dirty="0"/>
              <a:t>Evropa do roku 1914: historie v dokumentech</a:t>
            </a:r>
            <a:r>
              <a:rPr lang="cs-CZ" dirty="0"/>
              <a:t>. Vyd. 1. Liberec: Dialog, 2007, 232 s. ISBN 978-808-6761-701.</a:t>
            </a:r>
          </a:p>
          <a:p>
            <a:r>
              <a:rPr lang="cs-CZ" dirty="0"/>
              <a:t>ŠTĚPÁNKOVÁ, Alena a Zdeněk ŠAŠINKA. </a:t>
            </a:r>
            <a:r>
              <a:rPr lang="cs-CZ" i="1" dirty="0"/>
              <a:t>Odmaturuj! z dějepisu 1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232 s. ISBN 80-735-8059-4.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8309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/>
              <a:t>Konec </a:t>
            </a:r>
            <a:endParaRPr lang="cs-CZ" sz="48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2728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Původ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208</TotalTime>
  <Words>1234</Words>
  <Application>Microsoft Office PowerPoint</Application>
  <PresentationFormat>Předvádění na obrazovce (4:3)</PresentationFormat>
  <Paragraphs>188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Původ</vt:lpstr>
      <vt:lpstr>projekt</vt:lpstr>
      <vt:lpstr>Tovaryšstvo Ježíšovo</vt:lpstr>
      <vt:lpstr>ANOTACE</vt:lpstr>
      <vt:lpstr>Tovaryšstvo Ježíšovo</vt:lpstr>
      <vt:lpstr>Prezentace aplikace PowerPoint</vt:lpstr>
      <vt:lpstr>Prezentace aplikace PowerPoint</vt:lpstr>
      <vt:lpstr>Ignác z Loyoly</vt:lpstr>
      <vt:lpstr>Prezentace aplikace PowerPoint</vt:lpstr>
      <vt:lpstr>Prezentace aplikace PowerPoint</vt:lpstr>
      <vt:lpstr>Prezentace aplikace PowerPoint</vt:lpstr>
      <vt:lpstr>Prezentace aplikace PowerPoint</vt:lpstr>
      <vt:lpstr>Vznik řádu </vt:lpstr>
      <vt:lpstr>Prezentace aplikace PowerPoint</vt:lpstr>
      <vt:lpstr>První Tovaryšstvo</vt:lpstr>
      <vt:lpstr>Druhé Tovaryšstvo</vt:lpstr>
      <vt:lpstr>Jezuité v českých zemích </vt:lpstr>
      <vt:lpstr>Prezentace aplikace PowerPoint</vt:lpstr>
      <vt:lpstr>Prezentace aplikace PowerPoint</vt:lpstr>
      <vt:lpstr>Činnost </vt:lpstr>
      <vt:lpstr>Prezentace aplikace PowerPoint</vt:lpstr>
      <vt:lpstr>Osobnosti řádu</vt:lpstr>
      <vt:lpstr>Sv. Ignác z Loyoly</vt:lpstr>
      <vt:lpstr>Sv. František Xaverský</vt:lpstr>
      <vt:lpstr>Sv. Petr Canisius</vt:lpstr>
      <vt:lpstr>Čeští jezuité, které možná znáte</vt:lpstr>
      <vt:lpstr>Papež František</vt:lpstr>
      <vt:lpstr>Závěrečné opakování</vt:lpstr>
      <vt:lpstr>Zdroje </vt:lpstr>
      <vt:lpstr>Literatura </vt:lpstr>
      <vt:lpstr>Konec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Tovaryšstvo Ježíšovo</dc:title>
  <dc:creator>zi</dc:creator>
  <cp:lastModifiedBy>zi</cp:lastModifiedBy>
  <cp:revision>19</cp:revision>
  <dcterms:created xsi:type="dcterms:W3CDTF">2014-02-03T20:37:36Z</dcterms:created>
  <dcterms:modified xsi:type="dcterms:W3CDTF">2014-02-21T06:56:29Z</dcterms:modified>
</cp:coreProperties>
</file>