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69" r:id="rId2"/>
    <p:sldId id="270" r:id="rId3"/>
    <p:sldId id="256" r:id="rId4"/>
    <p:sldId id="257" r:id="rId5"/>
    <p:sldId id="258" r:id="rId6"/>
    <p:sldId id="259" r:id="rId7"/>
    <p:sldId id="262" r:id="rId8"/>
    <p:sldId id="263" r:id="rId9"/>
    <p:sldId id="264" r:id="rId10"/>
    <p:sldId id="260" r:id="rId11"/>
    <p:sldId id="261" r:id="rId12"/>
    <p:sldId id="265" r:id="rId13"/>
    <p:sldId id="266" r:id="rId14"/>
    <p:sldId id="267" r:id="rId15"/>
    <p:sldId id="268" r:id="rId16"/>
    <p:sldId id="271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676" autoAdjust="0"/>
  </p:normalViewPr>
  <p:slideViewPr>
    <p:cSldViewPr>
      <p:cViewPr varScale="1">
        <p:scale>
          <a:sx n="83" d="100"/>
          <a:sy n="83" d="100"/>
        </p:scale>
        <p:origin x="-1500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D49A60-3472-49FE-B2EA-896F5BF799A7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AB301F5-49A8-417C-8EFB-95F19BCE02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54658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2000" dirty="0" smtClean="0">
              <a:effectLst/>
            </a:endParaRPr>
          </a:p>
          <a:p>
            <a:endParaRPr lang="cs-CZ" dirty="0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VY_32_INOVACE_1/20A-ICT/PE/ON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26224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736DA-534A-40EE-8574-64C089ADF360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0AC1E-980A-47AD-8CF1-7D1DD08C9C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11894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736DA-534A-40EE-8574-64C089ADF360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0AC1E-980A-47AD-8CF1-7D1DD08C9C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74216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736DA-534A-40EE-8574-64C089ADF360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0AC1E-980A-47AD-8CF1-7D1DD08C9C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35757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736DA-534A-40EE-8574-64C089ADF360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0AC1E-980A-47AD-8CF1-7D1DD08C9C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47266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736DA-534A-40EE-8574-64C089ADF360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0AC1E-980A-47AD-8CF1-7D1DD08C9C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56701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736DA-534A-40EE-8574-64C089ADF360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0AC1E-980A-47AD-8CF1-7D1DD08C9C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91272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736DA-534A-40EE-8574-64C089ADF360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0AC1E-980A-47AD-8CF1-7D1DD08C9C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00691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736DA-534A-40EE-8574-64C089ADF360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0AC1E-980A-47AD-8CF1-7D1DD08C9C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08007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736DA-534A-40EE-8574-64C089ADF360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0AC1E-980A-47AD-8CF1-7D1DD08C9C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46385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736DA-534A-40EE-8574-64C089ADF360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0AC1E-980A-47AD-8CF1-7D1DD08C9C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3612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736DA-534A-40EE-8574-64C089ADF360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0AC1E-980A-47AD-8CF1-7D1DD08C9C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14341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8736DA-534A-40EE-8574-64C089ADF360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10AC1E-980A-47AD-8CF1-7D1DD08C9C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71498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docs.google.com/spreadsheet/viewform?formkey=dE5VMWFaNlA1dDVYZmlRVTVwZm16RlE6MQ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4860032" y="404664"/>
            <a:ext cx="2375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 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79751444"/>
              </p:ext>
            </p:extLst>
          </p:nvPr>
        </p:nvGraphicFramePr>
        <p:xfrm>
          <a:off x="467544" y="2060848"/>
          <a:ext cx="8280919" cy="4608512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962"/>
                <a:gridCol w="6379957"/>
              </a:tblGrid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>
                          <a:tab pos="612775" algn="l"/>
                        </a:tabLst>
                        <a:defRPr/>
                      </a:pPr>
                      <a:r>
                        <a:rPr lang="cs-CZ" sz="2000" dirty="0" smtClean="0">
                          <a:effectLst/>
                        </a:rPr>
                        <a:t>Vzdělávací oblast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Matematické vzdělávání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Matematika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Rovnice a soustavy rovnic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Soustavy rovnic – slovní úlohy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VY_32_INOVACE_2C_M_15(20</a:t>
                      </a:r>
                      <a:r>
                        <a:rPr lang="cs-CZ" sz="2000" dirty="0" smtClean="0">
                          <a:effectLst/>
                        </a:rPr>
                        <a:t>)</a:t>
                      </a: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Mgr. Petr </a:t>
                      </a:r>
                      <a:r>
                        <a:rPr lang="cs-CZ" sz="2000" dirty="0" err="1" smtClean="0">
                          <a:effectLst/>
                        </a:rPr>
                        <a:t>Zeidler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Datum tvorby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01</a:t>
                      </a:r>
                      <a:r>
                        <a:rPr lang="cs-CZ" sz="2000" dirty="0" smtClean="0">
                          <a:effectLst/>
                        </a:rPr>
                        <a:t>. 11. 2012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5274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Všechna neocitovaná díla jsou </a:t>
                      </a:r>
                      <a:r>
                        <a:rPr lang="cs-CZ" sz="2000" smtClean="0">
                          <a:effectLst/>
                        </a:rPr>
                        <a:t>dílem autora.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7384"/>
            <a:ext cx="9144000" cy="1998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715189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endParaRPr lang="cs-CZ" dirty="0"/>
          </a:p>
          <a:p>
            <a:pPr marL="0" indent="0">
              <a:buNone/>
            </a:pPr>
            <a:r>
              <a:rPr lang="cs-CZ" dirty="0"/>
              <a:t>Anotace: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Prezentace </a:t>
            </a:r>
            <a:r>
              <a:rPr lang="cs-CZ" dirty="0"/>
              <a:t>určená pro žáky </a:t>
            </a:r>
            <a:r>
              <a:rPr lang="cs-CZ" dirty="0" smtClean="0"/>
              <a:t>2. </a:t>
            </a:r>
            <a:r>
              <a:rPr lang="cs-CZ" dirty="0"/>
              <a:t>ročníku SOU (popř. 1. ročníku nástavbového studia). </a:t>
            </a:r>
          </a:p>
          <a:p>
            <a:pPr marL="0" indent="0">
              <a:buNone/>
            </a:pPr>
            <a:r>
              <a:rPr lang="cs-CZ" dirty="0"/>
              <a:t>Prezentace určená jako podpůrný materiál k výkladu </a:t>
            </a:r>
            <a:r>
              <a:rPr lang="cs-CZ" dirty="0" smtClean="0"/>
              <a:t>učitele, interaktivní práci žáků, </a:t>
            </a:r>
            <a:r>
              <a:rPr lang="cs-CZ" dirty="0"/>
              <a:t>popř. k opakování. </a:t>
            </a:r>
          </a:p>
          <a:p>
            <a:pPr marL="0" indent="0">
              <a:buNone/>
            </a:pPr>
            <a:r>
              <a:rPr lang="cs-CZ" dirty="0"/>
              <a:t>Obsahuje </a:t>
            </a:r>
            <a:r>
              <a:rPr lang="cs-CZ" dirty="0" smtClean="0"/>
              <a:t>6 úloh. Na závěr je možné spustit on-line test vytvořený pomocí formulář – </a:t>
            </a:r>
            <a:r>
              <a:rPr lang="cs-CZ" dirty="0" err="1" smtClean="0"/>
              <a:t>google</a:t>
            </a:r>
            <a:r>
              <a:rPr lang="cs-CZ" dirty="0" smtClean="0"/>
              <a:t> dokumenty. 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Čas</a:t>
            </a:r>
            <a:r>
              <a:rPr lang="cs-CZ" dirty="0"/>
              <a:t>: cca. </a:t>
            </a:r>
            <a:r>
              <a:rPr lang="cs-CZ" dirty="0" smtClean="0"/>
              <a:t>35 </a:t>
            </a:r>
            <a:r>
              <a:rPr lang="cs-CZ" dirty="0"/>
              <a:t>min.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579517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Soustavy rovnic</a:t>
            </a:r>
            <a:endParaRPr lang="cs-CZ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slovní úlohy</a:t>
            </a:r>
            <a:endParaRPr lang="cs-CZ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34630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Soustavy rovnic – slovní úlohy</a:t>
            </a:r>
            <a:endParaRPr lang="cs-CZ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sz="28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Kilogram pomerančů je o 7 Kč dražší než kilogram jablek. Maminka koupila 3 kg jablek a 5 kg pomerančů. Celkem zaplatila 179 Kč. Jaká je cena kilogramu jablek a kolik stojí kilogram pomerančů?</a:t>
            </a:r>
          </a:p>
          <a:p>
            <a:pPr marL="0" indent="0">
              <a:buNone/>
            </a:pPr>
            <a:endParaRPr lang="cs-CZ" sz="2800" b="1" dirty="0" smtClean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6275388" indent="-6275388">
              <a:buNone/>
              <a:tabLst>
                <a:tab pos="720725" algn="l"/>
              </a:tabLst>
            </a:pPr>
            <a:r>
              <a:rPr lang="cs-CZ" sz="28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cena 1 kg jablek </a:t>
            </a:r>
            <a:r>
              <a:rPr lang="cs-CZ" sz="28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 … … … … … … … … … … … … …</a:t>
            </a:r>
            <a:r>
              <a:rPr lang="cs-CZ" sz="28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</a:t>
            </a:r>
            <a:r>
              <a:rPr lang="cs-CZ" sz="28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Kč</a:t>
            </a:r>
          </a:p>
          <a:p>
            <a:pPr marL="6275388" indent="-6275388">
              <a:buNone/>
              <a:tabLst>
                <a:tab pos="720725" algn="l"/>
              </a:tabLst>
            </a:pPr>
            <a:r>
              <a:rPr lang="cs-CZ" sz="28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cena 1 kg pomerančů  </a:t>
            </a:r>
            <a:r>
              <a:rPr lang="cs-CZ" sz="28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 … … … … … … … … … … …</a:t>
            </a:r>
            <a:r>
              <a:rPr lang="cs-CZ" sz="28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28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Kč</a:t>
            </a:r>
          </a:p>
          <a:p>
            <a:pPr marL="6275388" indent="-6275388">
              <a:buNone/>
              <a:tabLst>
                <a:tab pos="720725" algn="l"/>
              </a:tabLst>
            </a:pPr>
            <a:r>
              <a:rPr lang="cs-CZ" sz="28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 kg pomerančů je o 7 Kč dražší než 1 kg jablek </a:t>
            </a:r>
            <a:r>
              <a:rPr lang="cs-CZ" sz="28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	</a:t>
            </a:r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 = j + 7</a:t>
            </a:r>
          </a:p>
          <a:p>
            <a:pPr marL="0" indent="0">
              <a:buNone/>
            </a:pPr>
            <a:endParaRPr lang="cs-CZ" sz="2800" b="1" dirty="0" smtClean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589338" indent="-3589338">
              <a:buNone/>
              <a:tabLst>
                <a:tab pos="3679825" algn="l"/>
              </a:tabLst>
            </a:pPr>
            <a:r>
              <a:rPr lang="cs-CZ" sz="28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cena 3 kg jablek … … … … …  		</a:t>
            </a:r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3j</a:t>
            </a:r>
          </a:p>
          <a:p>
            <a:pPr marL="3589338" indent="-3589338">
              <a:buNone/>
              <a:tabLst>
                <a:tab pos="3589338" algn="l"/>
                <a:tab pos="3679825" algn="l"/>
              </a:tabLst>
            </a:pPr>
            <a:r>
              <a:rPr lang="cs-CZ" sz="28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cena 5 kg pomerančů … … …  </a:t>
            </a:r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5p</a:t>
            </a:r>
          </a:p>
          <a:p>
            <a:pPr marL="3589338" indent="-3589338">
              <a:buNone/>
              <a:tabLst>
                <a:tab pos="3589338" algn="l"/>
                <a:tab pos="3679825" algn="l"/>
              </a:tabLst>
            </a:pPr>
            <a:r>
              <a:rPr lang="cs-CZ" sz="28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celková cena … … … … … … … </a:t>
            </a:r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3j + 5p = 179 </a:t>
            </a:r>
            <a:endParaRPr lang="cs-CZ" sz="2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6108304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Soustavy rovnic – slovní úlohy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Řešíme tedy soustavu rovnic: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I.</a:t>
            </a:r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		    p = j + 7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II.</a:t>
            </a:r>
            <a:r>
              <a:rPr lang="cs-CZ" sz="24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</a:t>
            </a:r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   3j + 5p = 179</a:t>
            </a:r>
          </a:p>
          <a:p>
            <a:pPr marL="0" indent="0">
              <a:buNone/>
            </a:pPr>
            <a:endParaRPr lang="cs-CZ" sz="2400" b="1" dirty="0" smtClean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24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Nejvhodnější je dosadit do </a:t>
            </a:r>
            <a:r>
              <a:rPr lang="cs-CZ" sz="2400" b="1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II. </a:t>
            </a:r>
            <a:r>
              <a:rPr lang="cs-CZ" sz="24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rovnice místo </a:t>
            </a:r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24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z </a:t>
            </a:r>
            <a:r>
              <a:rPr lang="cs-CZ" sz="2400" b="1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I. </a:t>
            </a:r>
            <a:r>
              <a:rPr lang="cs-CZ" sz="24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rovnice </a:t>
            </a:r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 + 7</a:t>
            </a:r>
            <a:r>
              <a:rPr lang="cs-CZ" sz="24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     3j + 5·(j + 7) = 179</a:t>
            </a:r>
          </a:p>
          <a:p>
            <a:pPr marL="0" indent="0">
              <a:buNone/>
            </a:pPr>
            <a:r>
              <a:rPr lang="cs-CZ" sz="24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</a:t>
            </a:r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    3j +   5j + 35 = 179</a:t>
            </a:r>
          </a:p>
          <a:p>
            <a:pPr marL="0" indent="0">
              <a:buNone/>
            </a:pPr>
            <a:r>
              <a:rPr lang="cs-CZ" sz="24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</a:t>
            </a:r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                8j = 179 – 35</a:t>
            </a:r>
          </a:p>
          <a:p>
            <a:pPr marL="0" indent="0">
              <a:buNone/>
            </a:pPr>
            <a:r>
              <a:rPr lang="cs-CZ" sz="24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</a:t>
            </a:r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                8j = 144  / :8</a:t>
            </a:r>
          </a:p>
          <a:p>
            <a:pPr marL="0" indent="0">
              <a:buNone/>
            </a:pPr>
            <a:r>
              <a:rPr lang="cs-CZ" sz="24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</a:t>
            </a:r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                 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j = 18 </a:t>
            </a:r>
            <a:endParaRPr lang="cs-CZ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iberation Mono" pitchFamily="50" charset="0"/>
              <a:cs typeface="Liberation Mono" pitchFamily="5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515058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Soustavy rovnic – slovní úlohy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</a:t>
            </a:r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I. </a:t>
            </a:r>
            <a:r>
              <a:rPr lang="cs-CZ" sz="24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rovnice dosadíme místo 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 18</a:t>
            </a:r>
            <a:r>
              <a:rPr lang="cs-CZ" sz="24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pPr marL="0" indent="0">
              <a:buNone/>
            </a:pPr>
            <a:endParaRPr lang="cs-CZ" sz="2400" b="1" dirty="0" smtClean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		p = 18 + 7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		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p = 25</a:t>
            </a:r>
          </a:p>
          <a:p>
            <a:pPr marL="0" indent="0">
              <a:buNone/>
            </a:pPr>
            <a:endParaRPr lang="cs-CZ" sz="2400" b="1" dirty="0" smtClean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cs-CZ" sz="2400" b="1" dirty="0" smtClean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Kilogram jablek stál 18 Kč a kilogram pomerančů stál 25 Kč.</a:t>
            </a:r>
            <a:endParaRPr lang="cs-CZ" sz="2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625753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Soustavy rovnic – slovní úlohy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26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Lékař má 120 ampulí očkovací látky. Některé ampule mají objem 5 ml a některé 10 ml. Celkový objem očkovací látky je 1025 ml. Kolik ampulí s objemem 5 ml a kolik ampulí s objemem 10 ml má lékař v ordinaci?</a:t>
            </a:r>
          </a:p>
          <a:p>
            <a:pPr marL="0" indent="0">
              <a:buNone/>
            </a:pPr>
            <a:endParaRPr lang="cs-CZ" sz="2600" b="1" dirty="0" smtClean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26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počet ampulí po 5 ml </a:t>
            </a:r>
            <a:r>
              <a:rPr lang="cs-CZ" sz="26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. . . . . </a:t>
            </a:r>
            <a:r>
              <a:rPr lang="cs-CZ" sz="26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  <a:r>
              <a:rPr lang="cs-CZ" sz="26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</a:p>
          <a:p>
            <a:pPr marL="0" indent="0">
              <a:buNone/>
            </a:pPr>
            <a:r>
              <a:rPr lang="cs-CZ" sz="26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počet ampulí po 10 ml </a:t>
            </a:r>
            <a:r>
              <a:rPr lang="cs-CZ" sz="26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. . . . </a:t>
            </a:r>
            <a:r>
              <a:rPr lang="cs-CZ" sz="26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  <a:r>
              <a:rPr lang="cs-CZ" sz="26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</a:t>
            </a:r>
          </a:p>
          <a:p>
            <a:pPr marL="0" indent="0">
              <a:buNone/>
            </a:pPr>
            <a:r>
              <a:rPr lang="cs-CZ" sz="26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počet všech ampulí </a:t>
            </a:r>
            <a:r>
              <a:rPr lang="cs-CZ" sz="26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. . . . . . .</a:t>
            </a:r>
            <a:r>
              <a:rPr lang="cs-CZ" sz="26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  <a:r>
              <a:rPr lang="cs-CZ" sz="2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 + d = 120</a:t>
            </a:r>
          </a:p>
          <a:p>
            <a:pPr marL="0" indent="0">
              <a:buNone/>
            </a:pPr>
            <a:endParaRPr lang="cs-CZ" sz="2600" b="1" dirty="0" smtClean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26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objem očkovací látky v 5 ml ampulích </a:t>
            </a:r>
            <a:r>
              <a:rPr lang="cs-CZ" sz="26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. . . .</a:t>
            </a:r>
            <a:r>
              <a:rPr lang="cs-CZ" sz="26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  <a:r>
              <a:rPr lang="cs-CZ" sz="26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5p</a:t>
            </a:r>
          </a:p>
          <a:p>
            <a:pPr marL="0" indent="0">
              <a:buNone/>
            </a:pPr>
            <a:r>
              <a:rPr lang="cs-CZ" sz="26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objem očkovací látky v 10 ml ampulích</a:t>
            </a:r>
            <a:r>
              <a:rPr lang="cs-CZ" sz="26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6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. . .	</a:t>
            </a:r>
            <a:r>
              <a:rPr lang="cs-CZ" sz="26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10d</a:t>
            </a:r>
          </a:p>
          <a:p>
            <a:pPr marL="0" indent="0">
              <a:buNone/>
            </a:pPr>
            <a:r>
              <a:rPr lang="cs-CZ" sz="26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celkový objem očkovací látky </a:t>
            </a:r>
            <a:r>
              <a:rPr lang="cs-CZ" sz="26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. . . . . . . . . . . </a:t>
            </a:r>
            <a:r>
              <a:rPr lang="cs-CZ" sz="26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  <a:r>
              <a:rPr lang="cs-CZ" sz="2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5p + 10d = 1025</a:t>
            </a:r>
            <a:endParaRPr lang="cs-CZ" sz="2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616075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Soustavy rovnic – slovní úlohy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Řešíme tedy soustavu rovnic:</a:t>
            </a:r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I.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    p +   d = 120    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II.  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5p + 10d = 1025</a:t>
            </a:r>
            <a:endParaRPr lang="cs-CZ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iberation Mono" pitchFamily="50" charset="0"/>
              <a:cs typeface="Liberation Mono" pitchFamily="50" charset="0"/>
            </a:endParaRPr>
          </a:p>
          <a:p>
            <a:pPr marL="0" indent="0">
              <a:buNone/>
            </a:pPr>
            <a:endParaRPr lang="cs-CZ" i="0" u="none" strike="noStrike" dirty="0" smtClean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iberation Mono" pitchFamily="50" charset="0"/>
              <a:cs typeface="Liberation Mono" pitchFamily="50" charset="0"/>
            </a:endParaRPr>
          </a:p>
          <a:p>
            <a:pPr marL="0" indent="0">
              <a:buNone/>
            </a:pPr>
            <a:r>
              <a:rPr lang="cs-CZ" i="0" u="none" strike="noStrike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      </a:t>
            </a:r>
            <a:r>
              <a:rPr lang="cs-CZ" b="1" i="0" u="none" strike="noStrike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p +   d = 120     / ·(-5)</a:t>
            </a:r>
            <a:endParaRPr lang="cs-CZ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iberation Mono" pitchFamily="50" charset="0"/>
              <a:cs typeface="Liberation Mono" pitchFamily="50" charset="0"/>
            </a:endParaRPr>
          </a:p>
          <a:p>
            <a:pPr marL="0" indent="0">
              <a:buNone/>
            </a:pPr>
            <a:r>
              <a:rPr lang="cs-CZ" b="1" i="0" strike="noStrike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     </a:t>
            </a:r>
            <a:r>
              <a:rPr lang="cs-CZ" b="1" i="0" u="sng" strike="noStrike" baseline="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5p + 10d = 1025</a:t>
            </a:r>
            <a:endParaRPr lang="cs-CZ" sz="2400" b="1" i="0" u="none" strike="noStrike" baseline="0" dirty="0" smtClean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iberation Mono" pitchFamily="50" charset="0"/>
              <a:cs typeface="Liberation Mono" pitchFamily="50" charset="0"/>
            </a:endParaRPr>
          </a:p>
          <a:p>
            <a:pPr marL="0" indent="0">
              <a:buNone/>
            </a:pPr>
            <a:r>
              <a:rPr lang="cs-CZ" b="1" i="0" u="none" strike="noStrike" baseline="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    -5p -  5d = -600</a:t>
            </a:r>
            <a:endParaRPr lang="cs-CZ" sz="2400" b="1" i="0" u="none" strike="noStrike" baseline="0" dirty="0" smtClean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iberation Mono" pitchFamily="50" charset="0"/>
              <a:cs typeface="Liberation Mono" pitchFamily="50" charset="0"/>
            </a:endParaRPr>
          </a:p>
          <a:p>
            <a:pPr marL="0" indent="0">
              <a:buNone/>
            </a:pPr>
            <a:r>
              <a:rPr lang="cs-CZ" b="1" i="0" u="none" strike="noStrike" baseline="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     </a:t>
            </a:r>
            <a:r>
              <a:rPr lang="cs-CZ" b="1" i="0" u="sng" strike="noStrike" baseline="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5p + 10d = 1025</a:t>
            </a:r>
            <a:endParaRPr lang="cs-CZ" sz="2400" b="1" i="0" u="none" strike="noStrike" baseline="0" dirty="0" smtClean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iberation Mono" pitchFamily="50" charset="0"/>
              <a:cs typeface="Liberation Mono" pitchFamily="50" charset="0"/>
            </a:endParaRPr>
          </a:p>
          <a:p>
            <a:pPr marL="0" indent="0">
              <a:buNone/>
            </a:pPr>
            <a:r>
              <a:rPr lang="cs-CZ" b="1" i="0" u="none" strike="noStrike" baseline="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           5d = 425     / :5</a:t>
            </a:r>
            <a:endParaRPr lang="cs-CZ" sz="24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iberation Mono" pitchFamily="50" charset="0"/>
              <a:cs typeface="Liberation Mono" pitchFamily="50" charset="0"/>
            </a:endParaRPr>
          </a:p>
          <a:p>
            <a:pPr marL="0" indent="0">
              <a:buNone/>
            </a:pPr>
            <a:r>
              <a:rPr lang="cs-CZ" sz="2400" b="1" i="0" u="none" strike="noStrike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                </a:t>
            </a:r>
            <a:r>
              <a:rPr lang="cs-CZ" b="1" i="0" u="none" strike="noStrike" baseline="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d</a:t>
            </a:r>
            <a:r>
              <a:rPr lang="cs-CZ" b="1" i="0" u="none" strike="noStrike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</a:t>
            </a:r>
            <a:r>
              <a:rPr lang="cs-CZ" b="1" i="0" u="none" strike="noStrike" baseline="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=</a:t>
            </a:r>
            <a:r>
              <a:rPr lang="cs-CZ" b="1" i="0" u="none" strike="noStrike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</a:t>
            </a:r>
            <a:r>
              <a:rPr lang="cs-CZ" b="1" i="0" u="none" strike="noStrike" baseline="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85</a:t>
            </a:r>
            <a:endParaRPr lang="cs-CZ" sz="2400" b="1" i="0" u="none" strike="noStrike" baseline="0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iberation Mono" pitchFamily="50" charset="0"/>
              <a:cs typeface="Liberation Mono" pitchFamily="50" charset="0"/>
            </a:endParaRPr>
          </a:p>
          <a:p>
            <a:pPr marL="0" indent="0">
              <a:buNone/>
            </a:pPr>
            <a:endParaRPr lang="cs-CZ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iberation Mono" pitchFamily="50" charset="0"/>
              <a:cs typeface="Liberation Mono" pitchFamily="5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717393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Soustavy rovnic – slovní úlohy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Dosadíme do</a:t>
            </a:r>
            <a:r>
              <a:rPr lang="cs-CZ" sz="2800" b="1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I. </a:t>
            </a:r>
            <a:r>
              <a:rPr lang="cs-CZ" sz="28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rovnice místo neznámé </a:t>
            </a:r>
            <a:r>
              <a:rPr lang="cs-CZ" sz="2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</a:t>
            </a:r>
            <a:r>
              <a:rPr lang="cs-CZ" sz="28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85</a:t>
            </a:r>
            <a:r>
              <a:rPr lang="cs-CZ" sz="28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 vypočítáme neznámou </a:t>
            </a:r>
            <a:r>
              <a:rPr lang="cs-CZ" sz="2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28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    </a:t>
            </a:r>
          </a:p>
          <a:p>
            <a:pPr marL="0" indent="0">
              <a:buNone/>
            </a:pPr>
            <a:r>
              <a:rPr lang="cs-CZ" sz="28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</a:t>
            </a:r>
            <a:r>
              <a:rPr lang="cs-CZ" sz="2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   </a:t>
            </a:r>
            <a:r>
              <a:rPr lang="nn-NO" sz="2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p</a:t>
            </a:r>
            <a:r>
              <a:rPr lang="cs-CZ" sz="2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</a:t>
            </a:r>
            <a:r>
              <a:rPr lang="nn-NO" sz="2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+</a:t>
            </a:r>
            <a:r>
              <a:rPr lang="cs-CZ" sz="2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</a:t>
            </a:r>
            <a:r>
              <a:rPr lang="nn-NO" sz="2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85</a:t>
            </a:r>
            <a:r>
              <a:rPr lang="cs-CZ" sz="2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</a:t>
            </a:r>
            <a:r>
              <a:rPr lang="nn-NO" sz="2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=</a:t>
            </a:r>
            <a:r>
              <a:rPr lang="cs-CZ" sz="2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</a:t>
            </a:r>
            <a:r>
              <a:rPr lang="nn-NO" sz="2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120</a:t>
            </a:r>
            <a:endParaRPr lang="cs-CZ" sz="2800" b="1" dirty="0" smtClean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iberation Mono" pitchFamily="50" charset="0"/>
              <a:cs typeface="Liberation Mono" pitchFamily="50" charset="0"/>
            </a:endParaRPr>
          </a:p>
          <a:p>
            <a:pPr marL="0" indent="0">
              <a:buNone/>
            </a:pPr>
            <a:r>
              <a:rPr lang="cs-CZ" sz="28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</a:t>
            </a:r>
            <a:r>
              <a:rPr lang="cs-CZ" sz="2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        </a:t>
            </a:r>
            <a:r>
              <a:rPr lang="nn-NO" sz="2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p</a:t>
            </a:r>
            <a:r>
              <a:rPr lang="cs-CZ" sz="2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</a:t>
            </a:r>
            <a:r>
              <a:rPr lang="nn-NO" sz="2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=</a:t>
            </a:r>
            <a:r>
              <a:rPr lang="cs-CZ" sz="2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</a:t>
            </a:r>
            <a:r>
              <a:rPr lang="nn-NO" sz="2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120</a:t>
            </a:r>
            <a:r>
              <a:rPr lang="cs-CZ" sz="2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</a:t>
            </a:r>
            <a:r>
              <a:rPr lang="nn-NO" sz="2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–</a:t>
            </a:r>
            <a:r>
              <a:rPr lang="cs-CZ" sz="2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</a:t>
            </a:r>
            <a:r>
              <a:rPr lang="nn-NO" sz="2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85</a:t>
            </a:r>
            <a:endParaRPr lang="cs-CZ" sz="2800" b="1" dirty="0" smtClean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iberation Mono" pitchFamily="50" charset="0"/>
              <a:cs typeface="Liberation Mono" pitchFamily="50" charset="0"/>
            </a:endParaRPr>
          </a:p>
          <a:p>
            <a:pPr marL="0" indent="0">
              <a:buNone/>
            </a:pPr>
            <a:r>
              <a:rPr lang="cs-CZ" sz="2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         </a:t>
            </a:r>
            <a:r>
              <a:rPr lang="nn-NO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p</a:t>
            </a:r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</a:t>
            </a:r>
            <a:r>
              <a:rPr lang="nn-NO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=</a:t>
            </a:r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</a:t>
            </a:r>
            <a:r>
              <a:rPr lang="nn-NO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35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iberation Mono" pitchFamily="50" charset="0"/>
              <a:cs typeface="Liberation Mono" pitchFamily="50" charset="0"/>
            </a:endParaRPr>
          </a:p>
          <a:p>
            <a:pPr marL="0" indent="0">
              <a:buNone/>
            </a:pPr>
            <a:endParaRPr lang="cs-CZ" sz="2800" b="1" dirty="0" smtClean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Liberation Mono" pitchFamily="50" charset="0"/>
            </a:endParaRPr>
          </a:p>
          <a:p>
            <a:pPr marL="0" indent="0">
              <a:buNone/>
            </a:pPr>
            <a:r>
              <a:rPr lang="cs-CZ" sz="28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Liberation Mono" pitchFamily="50" charset="0"/>
              </a:rPr>
              <a:t>Lékař měl v ordinaci 35 ampulí po 5 ml očkovací látky a 85 ampulí po 10 ml očkovací látky.</a:t>
            </a:r>
            <a:endParaRPr lang="cs-CZ" sz="28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Liberation Mono" pitchFamily="5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63010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Soustavy rovnic – slovní úlohy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DejaVu Sans Mono" pitchFamily="49" charset="0"/>
                <a:cs typeface="DejaVu Sans Mono" pitchFamily="49" charset="0"/>
              </a:rPr>
              <a:t>Vinař rozlil 200 l vína do 300 lahví, některé lahve měly objem 0,5 l a některé 0,7 l. Kolik lahví každého druhu použil?</a:t>
            </a:r>
          </a:p>
          <a:p>
            <a:pPr marL="0" indent="0">
              <a:buNone/>
            </a:pPr>
            <a:endParaRPr lang="cs-CZ" sz="2400" b="1" dirty="0" smtClean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ea typeface="DejaVu Sans Mono" pitchFamily="49" charset="0"/>
              <a:cs typeface="DejaVu Sans Mono" pitchFamily="49" charset="0"/>
            </a:endParaRPr>
          </a:p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DejaVu Sans Mono" pitchFamily="49" charset="0"/>
                <a:cs typeface="DejaVu Sans Mono" pitchFamily="49" charset="0"/>
              </a:rPr>
              <a:t>lahví o objemu 0,5 l </a:t>
            </a:r>
            <a:r>
              <a:rPr lang="cs-CZ" sz="24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DejaVu Sans Mono" pitchFamily="49" charset="0"/>
                <a:cs typeface="DejaVu Sans Mono" pitchFamily="49" charset="0"/>
              </a:rPr>
              <a:t>. . . . . . . </a:t>
            </a:r>
            <a:r>
              <a:rPr lang="cs-CZ" sz="24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DejaVu Sans Mono" pitchFamily="49" charset="0"/>
                <a:cs typeface="DejaVu Sans Mono" pitchFamily="49" charset="0"/>
              </a:rPr>
              <a:t>	</a:t>
            </a:r>
            <a:r>
              <a:rPr lang="cs-CZ" sz="24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DejaVu Sans Mono" pitchFamily="49" charset="0"/>
                <a:cs typeface="DejaVu Sans Mono" pitchFamily="49" charset="0"/>
              </a:rPr>
              <a:t>x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DejaVu Sans Mono" pitchFamily="49" charset="0"/>
                <a:cs typeface="DejaVu Sans Mono" pitchFamily="49" charset="0"/>
              </a:rPr>
              <a:t>lahví o objemu 0,7 l </a:t>
            </a:r>
            <a:r>
              <a:rPr lang="cs-CZ" sz="24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DejaVu Sans Mono" pitchFamily="49" charset="0"/>
                <a:cs typeface="DejaVu Sans Mono" pitchFamily="49" charset="0"/>
              </a:rPr>
              <a:t>. . . . . . . 	</a:t>
            </a:r>
            <a:r>
              <a:rPr lang="cs-CZ" sz="24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DejaVu Sans Mono" pitchFamily="49" charset="0"/>
                <a:cs typeface="DejaVu Sans Mono" pitchFamily="49" charset="0"/>
              </a:rPr>
              <a:t>y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DejaVu Sans Mono" pitchFamily="49" charset="0"/>
                <a:cs typeface="DejaVu Sans Mono" pitchFamily="49" charset="0"/>
              </a:rPr>
              <a:t>celkový počet lahví </a:t>
            </a:r>
            <a:r>
              <a:rPr lang="cs-CZ" sz="24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DejaVu Sans Mono" pitchFamily="49" charset="0"/>
                <a:cs typeface="DejaVu Sans Mono" pitchFamily="49" charset="0"/>
              </a:rPr>
              <a:t>. . . . . . . .	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DejaVu Sans Mono" pitchFamily="49" charset="0"/>
                <a:cs typeface="DejaVu Sans Mono" pitchFamily="49" charset="0"/>
              </a:rPr>
              <a:t>x + y = 300</a:t>
            </a:r>
          </a:p>
          <a:p>
            <a:pPr marL="0" indent="0">
              <a:buNone/>
            </a:pPr>
            <a:endParaRPr lang="cs-CZ" sz="2400" b="1" dirty="0" smtClean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ea typeface="DejaVu Sans Mono" pitchFamily="49" charset="0"/>
              <a:cs typeface="DejaVu Sans Mono" pitchFamily="49" charset="0"/>
            </a:endParaRPr>
          </a:p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DejaVu Sans Mono" pitchFamily="49" charset="0"/>
                <a:cs typeface="DejaVu Sans Mono" pitchFamily="49" charset="0"/>
              </a:rPr>
              <a:t>objem vína v 0,5 l lahvích </a:t>
            </a:r>
            <a:r>
              <a:rPr lang="cs-CZ" sz="24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DejaVu Sans Mono" pitchFamily="49" charset="0"/>
                <a:cs typeface="DejaVu Sans Mono" pitchFamily="49" charset="0"/>
              </a:rPr>
              <a:t>. . .</a:t>
            </a:r>
            <a:r>
              <a:rPr lang="cs-CZ" sz="24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DejaVu Sans Mono" pitchFamily="49" charset="0"/>
                <a:cs typeface="DejaVu Sans Mono" pitchFamily="49" charset="0"/>
              </a:rPr>
              <a:t>	</a:t>
            </a:r>
            <a:r>
              <a:rPr lang="cs-CZ" sz="24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DejaVu Sans Mono" pitchFamily="49" charset="0"/>
                <a:cs typeface="DejaVu Sans Mono" pitchFamily="49" charset="0"/>
              </a:rPr>
              <a:t>0,5x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DejaVu Sans Mono" pitchFamily="49" charset="0"/>
                <a:cs typeface="DejaVu Sans Mono" pitchFamily="49" charset="0"/>
              </a:rPr>
              <a:t>objem vína v 0,7 l lahvích </a:t>
            </a:r>
            <a:r>
              <a:rPr lang="cs-CZ" sz="24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DejaVu Sans Mono" pitchFamily="49" charset="0"/>
                <a:cs typeface="DejaVu Sans Mono" pitchFamily="49" charset="0"/>
              </a:rPr>
              <a:t>. . .</a:t>
            </a:r>
            <a:r>
              <a:rPr lang="cs-CZ" sz="24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DejaVu Sans Mono" pitchFamily="49" charset="0"/>
                <a:cs typeface="DejaVu Sans Mono" pitchFamily="49" charset="0"/>
              </a:rPr>
              <a:t>	</a:t>
            </a:r>
            <a:r>
              <a:rPr lang="cs-CZ" sz="24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DejaVu Sans Mono" pitchFamily="49" charset="0"/>
                <a:cs typeface="DejaVu Sans Mono" pitchFamily="49" charset="0"/>
              </a:rPr>
              <a:t>0,7y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DejaVu Sans Mono" pitchFamily="49" charset="0"/>
                <a:cs typeface="DejaVu Sans Mono" pitchFamily="49" charset="0"/>
              </a:rPr>
              <a:t>celkový objem vína </a:t>
            </a:r>
            <a:r>
              <a:rPr lang="cs-CZ" sz="24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DejaVu Sans Mono" pitchFamily="49" charset="0"/>
                <a:cs typeface="DejaVu Sans Mono" pitchFamily="49" charset="0"/>
              </a:rPr>
              <a:t>. . . . . . . .</a:t>
            </a:r>
            <a:r>
              <a:rPr lang="cs-CZ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DejaVu Sans Mono" pitchFamily="49" charset="0"/>
                <a:cs typeface="DejaVu Sans Mono" pitchFamily="49" charset="0"/>
              </a:rPr>
              <a:t>	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DejaVu Sans Mono" pitchFamily="49" charset="0"/>
                <a:cs typeface="DejaVu Sans Mono" pitchFamily="49" charset="0"/>
              </a:rPr>
              <a:t>0,5x + 0,5y = 200</a:t>
            </a:r>
          </a:p>
          <a:p>
            <a:pPr marL="0" indent="0">
              <a:buNone/>
            </a:pPr>
            <a:endParaRPr lang="cs-CZ" sz="24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ea typeface="DejaVu Sans Mono" pitchFamily="49" charset="0"/>
              <a:cs typeface="DejaVu Sans Mono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806367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Soustavy rovnic – slovní úlohy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ea typeface="DejaVu Sans Mono" pitchFamily="49" charset="0"/>
                <a:cs typeface="Liberation Mono" pitchFamily="50" charset="0"/>
              </a:rPr>
              <a:t>    </a:t>
            </a:r>
            <a:r>
              <a:rPr lang="es-ES" sz="3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ea typeface="DejaVu Sans Mono" pitchFamily="49" charset="0"/>
                <a:cs typeface="Liberation Mono" pitchFamily="50" charset="0"/>
              </a:rPr>
              <a:t>x +</a:t>
            </a:r>
            <a:r>
              <a:rPr lang="cs-CZ" sz="3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ea typeface="DejaVu Sans Mono" pitchFamily="49" charset="0"/>
                <a:cs typeface="Liberation Mono" pitchFamily="50" charset="0"/>
              </a:rPr>
              <a:t>    </a:t>
            </a:r>
            <a:r>
              <a:rPr lang="es-ES" sz="3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ea typeface="DejaVu Sans Mono" pitchFamily="49" charset="0"/>
                <a:cs typeface="Liberation Mono" pitchFamily="50" charset="0"/>
              </a:rPr>
              <a:t>y = 300  / · (-0,5)</a:t>
            </a:r>
          </a:p>
          <a:p>
            <a:pPr marL="0" indent="0">
              <a:buNone/>
            </a:pPr>
            <a:r>
              <a:rPr lang="cs-CZ" sz="3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ea typeface="DejaVu Sans Mono" pitchFamily="49" charset="0"/>
                <a:cs typeface="Liberation Mono" pitchFamily="50" charset="0"/>
              </a:rPr>
              <a:t> </a:t>
            </a:r>
            <a:r>
              <a:rPr lang="es-ES" sz="3400" b="1" u="sng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ea typeface="DejaVu Sans Mono" pitchFamily="49" charset="0"/>
                <a:cs typeface="Liberation Mono" pitchFamily="50" charset="0"/>
              </a:rPr>
              <a:t>0,5x + 0,7y</a:t>
            </a:r>
            <a:r>
              <a:rPr lang="cs-CZ" sz="3400" b="1" u="sng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ea typeface="DejaVu Sans Mono" pitchFamily="49" charset="0"/>
                <a:cs typeface="Liberation Mono" pitchFamily="50" charset="0"/>
              </a:rPr>
              <a:t> </a:t>
            </a:r>
            <a:r>
              <a:rPr lang="es-ES" sz="3400" b="1" u="sng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ea typeface="DejaVu Sans Mono" pitchFamily="49" charset="0"/>
                <a:cs typeface="Liberation Mono" pitchFamily="50" charset="0"/>
              </a:rPr>
              <a:t>= 200</a:t>
            </a:r>
          </a:p>
          <a:p>
            <a:pPr marL="0" indent="0">
              <a:buNone/>
            </a:pPr>
            <a:r>
              <a:rPr lang="es-ES" sz="3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ea typeface="DejaVu Sans Mono" pitchFamily="49" charset="0"/>
                <a:cs typeface="Liberation Mono" pitchFamily="50" charset="0"/>
              </a:rPr>
              <a:t>-0,5x – 0,5y =-150</a:t>
            </a:r>
          </a:p>
          <a:p>
            <a:pPr marL="0" indent="0">
              <a:buNone/>
            </a:pPr>
            <a:r>
              <a:rPr lang="cs-CZ" sz="3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ea typeface="DejaVu Sans Mono" pitchFamily="49" charset="0"/>
                <a:cs typeface="Liberation Mono" pitchFamily="50" charset="0"/>
              </a:rPr>
              <a:t> </a:t>
            </a:r>
            <a:r>
              <a:rPr lang="es-ES" sz="3400" b="1" u="sng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ea typeface="DejaVu Sans Mono" pitchFamily="49" charset="0"/>
                <a:cs typeface="Liberation Mono" pitchFamily="50" charset="0"/>
              </a:rPr>
              <a:t>0,5x + 0,7y = 200</a:t>
            </a:r>
          </a:p>
          <a:p>
            <a:pPr marL="0" indent="0">
              <a:buNone/>
            </a:pPr>
            <a:r>
              <a:rPr lang="cs-CZ" sz="3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ea typeface="DejaVu Sans Mono" pitchFamily="49" charset="0"/>
                <a:cs typeface="Liberation Mono" pitchFamily="50" charset="0"/>
              </a:rPr>
              <a:t>        </a:t>
            </a:r>
            <a:r>
              <a:rPr lang="es-ES" sz="3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ea typeface="DejaVu Sans Mono" pitchFamily="49" charset="0"/>
                <a:cs typeface="Liberation Mono" pitchFamily="50" charset="0"/>
              </a:rPr>
              <a:t>0,2y =  50  / : 0,2</a:t>
            </a:r>
          </a:p>
          <a:p>
            <a:pPr marL="0" indent="0">
              <a:buNone/>
            </a:pPr>
            <a:r>
              <a:rPr lang="cs-CZ" sz="3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ea typeface="DejaVu Sans Mono" pitchFamily="49" charset="0"/>
                <a:cs typeface="Liberation Mono" pitchFamily="50" charset="0"/>
              </a:rPr>
              <a:t>           </a:t>
            </a:r>
            <a:r>
              <a:rPr lang="es-ES" sz="3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ea typeface="DejaVu Sans Mono" pitchFamily="49" charset="0"/>
                <a:cs typeface="Liberation Mono" pitchFamily="50" charset="0"/>
              </a:rPr>
              <a:t>y =  250</a:t>
            </a:r>
          </a:p>
          <a:p>
            <a:pPr marL="0" indent="0">
              <a:buNone/>
            </a:pPr>
            <a:endParaRPr lang="cs-CZ" b="1" dirty="0" smtClean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iberation Mono" pitchFamily="50" charset="0"/>
              <a:ea typeface="DejaVu Sans Mono" pitchFamily="49" charset="0"/>
              <a:cs typeface="Liberation Mono" pitchFamily="50" charset="0"/>
            </a:endParaRPr>
          </a:p>
          <a:p>
            <a:pPr marL="0" indent="0">
              <a:buNone/>
            </a:pPr>
            <a:r>
              <a:rPr lang="cs-CZ" sz="3400" b="1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ea typeface="DejaVu Sans Mono" pitchFamily="49" charset="0"/>
                <a:cs typeface="Liberation Mono" pitchFamily="50" charset="0"/>
              </a:rPr>
              <a:t>     </a:t>
            </a:r>
            <a:r>
              <a:rPr lang="es-ES" sz="3400" b="1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ea typeface="DejaVu Sans Mono" pitchFamily="49" charset="0"/>
                <a:cs typeface="Liberation Mono" pitchFamily="50" charset="0"/>
              </a:rPr>
              <a:t>x </a:t>
            </a:r>
            <a:r>
              <a:rPr lang="es-ES" sz="3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ea typeface="DejaVu Sans Mono" pitchFamily="49" charset="0"/>
                <a:cs typeface="Liberation Mono" pitchFamily="50" charset="0"/>
              </a:rPr>
              <a:t>+ 250</a:t>
            </a:r>
            <a:r>
              <a:rPr lang="cs-CZ" sz="3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ea typeface="DejaVu Sans Mono" pitchFamily="49" charset="0"/>
                <a:cs typeface="Liberation Mono" pitchFamily="50" charset="0"/>
              </a:rPr>
              <a:t> </a:t>
            </a:r>
            <a:r>
              <a:rPr lang="es-ES" sz="3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ea typeface="DejaVu Sans Mono" pitchFamily="49" charset="0"/>
                <a:cs typeface="Liberation Mono" pitchFamily="50" charset="0"/>
              </a:rPr>
              <a:t>= 300</a:t>
            </a:r>
          </a:p>
          <a:p>
            <a:pPr marL="0" indent="0">
              <a:buNone/>
            </a:pPr>
            <a:r>
              <a:rPr lang="cs-CZ" sz="3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ea typeface="DejaVu Sans Mono" pitchFamily="49" charset="0"/>
                <a:cs typeface="Liberation Mono" pitchFamily="50" charset="0"/>
              </a:rPr>
              <a:t>           </a:t>
            </a:r>
            <a:r>
              <a:rPr lang="es-ES" sz="3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ea typeface="DejaVu Sans Mono" pitchFamily="49" charset="0"/>
                <a:cs typeface="Liberation Mono" pitchFamily="50" charset="0"/>
              </a:rPr>
              <a:t>x</a:t>
            </a:r>
            <a:r>
              <a:rPr lang="cs-CZ" sz="3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ea typeface="DejaVu Sans Mono" pitchFamily="49" charset="0"/>
                <a:cs typeface="Liberation Mono" pitchFamily="50" charset="0"/>
              </a:rPr>
              <a:t> </a:t>
            </a:r>
            <a:r>
              <a:rPr lang="es-ES" sz="3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ea typeface="DejaVu Sans Mono" pitchFamily="49" charset="0"/>
                <a:cs typeface="Liberation Mono" pitchFamily="50" charset="0"/>
              </a:rPr>
              <a:t>= 300 - 250</a:t>
            </a:r>
          </a:p>
          <a:p>
            <a:pPr marL="0" indent="0">
              <a:buNone/>
            </a:pPr>
            <a:r>
              <a:rPr lang="cs-CZ" sz="3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ea typeface="DejaVu Sans Mono" pitchFamily="49" charset="0"/>
                <a:cs typeface="Liberation Mono" pitchFamily="50" charset="0"/>
              </a:rPr>
              <a:t>           </a:t>
            </a:r>
            <a:r>
              <a:rPr lang="es-ES" sz="3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ea typeface="DejaVu Sans Mono" pitchFamily="49" charset="0"/>
                <a:cs typeface="Liberation Mono" pitchFamily="50" charset="0"/>
              </a:rPr>
              <a:t>x</a:t>
            </a:r>
            <a:r>
              <a:rPr lang="cs-CZ" sz="3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ea typeface="DejaVu Sans Mono" pitchFamily="49" charset="0"/>
                <a:cs typeface="Liberation Mono" pitchFamily="50" charset="0"/>
              </a:rPr>
              <a:t> </a:t>
            </a:r>
            <a:r>
              <a:rPr lang="es-ES" sz="3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ea typeface="DejaVu Sans Mono" pitchFamily="49" charset="0"/>
                <a:cs typeface="Liberation Mono" pitchFamily="50" charset="0"/>
              </a:rPr>
              <a:t>=</a:t>
            </a:r>
            <a:r>
              <a:rPr lang="cs-CZ" sz="3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ea typeface="DejaVu Sans Mono" pitchFamily="49" charset="0"/>
                <a:cs typeface="Liberation Mono" pitchFamily="50" charset="0"/>
              </a:rPr>
              <a:t> </a:t>
            </a:r>
            <a:r>
              <a:rPr lang="es-ES" sz="3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ea typeface="DejaVu Sans Mono" pitchFamily="49" charset="0"/>
                <a:cs typeface="Liberation Mono" pitchFamily="50" charset="0"/>
              </a:rPr>
              <a:t>50</a:t>
            </a:r>
          </a:p>
          <a:p>
            <a:pPr marL="0" indent="0">
              <a:buNone/>
            </a:pPr>
            <a:endParaRPr lang="es-ES" b="1" dirty="0" smtClean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es-ES" sz="3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Vinař naplnil 50 lahví o objemu 0,5 l a 250 lahví o objemu 0,7 l.</a:t>
            </a:r>
            <a:endParaRPr lang="cs-CZ" sz="3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7200564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Soustavy rovnic – slovní úlohy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sz="33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Babička má 30 slepic a králíků. Všechna babiččina zvířata mají dohromady 90 nohou. Kolik má babička slepic a kolik králíků?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slepic . . . . . . . . . . 	s</a:t>
            </a:r>
          </a:p>
          <a:p>
            <a:pPr marL="0" indent="0">
              <a:buNone/>
            </a:pPr>
            <a:r>
              <a:rPr lang="cs-CZ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králíků . . . . . . . . .	k</a:t>
            </a:r>
          </a:p>
          <a:p>
            <a:pPr marL="0" indent="0">
              <a:buNone/>
            </a:pPr>
            <a:r>
              <a:rPr lang="cs-CZ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celkem zvířat . . . .	</a:t>
            </a:r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 + k = 30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nohy slepic . . . . .	2s</a:t>
            </a:r>
          </a:p>
          <a:p>
            <a:pPr marL="0" indent="0">
              <a:buNone/>
            </a:pPr>
            <a:r>
              <a:rPr lang="cs-CZ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nohy králíků . . . .	4k</a:t>
            </a:r>
          </a:p>
          <a:p>
            <a:pPr marL="0" indent="0">
              <a:buNone/>
            </a:pPr>
            <a:r>
              <a:rPr lang="pt-BR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celkem nohou . . .	</a:t>
            </a:r>
            <a:r>
              <a:rPr lang="pt-BR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2s + 4k = 90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945117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Soustavy rovnic – slovní úlohy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cs-CZ" sz="20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               s +  k = 30     / ∙(-2)</a:t>
            </a:r>
          </a:p>
          <a:p>
            <a:pPr marL="0" indent="0">
              <a:buNone/>
            </a:pPr>
            <a:r>
              <a:rPr lang="cs-CZ" sz="20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</a:t>
            </a:r>
            <a:r>
              <a:rPr lang="cs-CZ" sz="20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             </a:t>
            </a:r>
            <a:r>
              <a:rPr lang="cs-CZ" sz="2000" b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2s + 4k = 90</a:t>
            </a:r>
          </a:p>
          <a:p>
            <a:pPr marL="0" indent="0">
              <a:buNone/>
            </a:pPr>
            <a:endParaRPr lang="cs-CZ" sz="1000" b="1" dirty="0" smtClean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iberation Mono" pitchFamily="50" charset="0"/>
              <a:cs typeface="Liberation Mono" pitchFamily="50" charset="0"/>
            </a:endParaRPr>
          </a:p>
          <a:p>
            <a:pPr marL="0" indent="0">
              <a:buNone/>
            </a:pPr>
            <a:r>
              <a:rPr lang="cs-CZ" sz="20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</a:t>
            </a:r>
            <a:r>
              <a:rPr lang="cs-CZ" sz="20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            -2s – 2k = -60</a:t>
            </a:r>
          </a:p>
          <a:p>
            <a:pPr marL="0" indent="0">
              <a:buNone/>
            </a:pPr>
            <a:r>
              <a:rPr lang="cs-CZ" sz="20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              </a:t>
            </a:r>
            <a:r>
              <a:rPr lang="cs-CZ" sz="2000" b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2s + 4k =  90</a:t>
            </a:r>
          </a:p>
          <a:p>
            <a:pPr marL="0" indent="0">
              <a:buNone/>
            </a:pPr>
            <a:endParaRPr lang="cs-CZ" sz="1000" b="1" u="sng" dirty="0" smtClean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iberation Mono" pitchFamily="50" charset="0"/>
              <a:cs typeface="Liberation Mono" pitchFamily="50" charset="0"/>
            </a:endParaRPr>
          </a:p>
          <a:p>
            <a:pPr marL="0" indent="0">
              <a:buNone/>
            </a:pPr>
            <a:r>
              <a:rPr lang="cs-CZ" sz="20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</a:t>
            </a:r>
            <a:r>
              <a:rPr lang="cs-CZ" sz="20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                  2k =  30     / :2</a:t>
            </a:r>
          </a:p>
          <a:p>
            <a:pPr marL="0" indent="0">
              <a:buNone/>
            </a:pPr>
            <a:r>
              <a:rPr lang="cs-CZ" sz="20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</a:t>
            </a:r>
            <a:r>
              <a:rPr lang="cs-CZ" sz="20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                   </a:t>
            </a:r>
            <a:r>
              <a:rPr lang="cs-CZ" sz="2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k = 15</a:t>
            </a:r>
          </a:p>
          <a:p>
            <a:pPr marL="0" indent="0">
              <a:buNone/>
            </a:pPr>
            <a:endParaRPr lang="cs-CZ" sz="1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iberation Mono" pitchFamily="50" charset="0"/>
              <a:cs typeface="Liberation Mono" pitchFamily="50" charset="0"/>
            </a:endParaRPr>
          </a:p>
          <a:p>
            <a:pPr marL="0" indent="0">
              <a:buNone/>
            </a:pPr>
            <a:r>
              <a:rPr lang="cs-CZ" sz="2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               </a:t>
            </a:r>
            <a:r>
              <a:rPr lang="cs-CZ" sz="20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s + 15 = 30</a:t>
            </a:r>
          </a:p>
          <a:p>
            <a:pPr marL="0" indent="0">
              <a:buNone/>
            </a:pPr>
            <a:r>
              <a:rPr lang="cs-CZ" sz="20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</a:t>
            </a:r>
            <a:r>
              <a:rPr lang="cs-CZ" sz="20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              s      = 30 – 15</a:t>
            </a:r>
          </a:p>
          <a:p>
            <a:pPr marL="0" indent="0">
              <a:buNone/>
            </a:pPr>
            <a:r>
              <a:rPr lang="cs-CZ" sz="20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</a:t>
            </a:r>
            <a:r>
              <a:rPr lang="cs-CZ" sz="20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              </a:t>
            </a:r>
            <a:r>
              <a:rPr lang="cs-CZ" sz="2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s      = 15</a:t>
            </a:r>
          </a:p>
          <a:p>
            <a:pPr marL="0" indent="0">
              <a:buNone/>
            </a:pPr>
            <a:endParaRPr lang="cs-CZ" sz="1000" dirty="0" smtClean="0"/>
          </a:p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Babička má 15 slepic a 15 králíků.</a:t>
            </a:r>
            <a:endParaRPr lang="cs-CZ" sz="2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295128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Soustavy rovnic – slovní úlohy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33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Otec je o 8 let starší, než je trojnásobek věku jeho syna. Za dvacet let bude otec dvakrát tak starý než syn. Kolik let je otci a kolik synovi?</a:t>
            </a:r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r>
              <a:rPr lang="cs-CZ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věk otce </a:t>
            </a:r>
            <a:r>
              <a:rPr lang="cs-CZ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. . </a:t>
            </a:r>
            <a:r>
              <a:rPr lang="cs-CZ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. . </a:t>
            </a:r>
            <a:r>
              <a:rPr lang="cs-CZ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	</a:t>
            </a:r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</a:t>
            </a:r>
            <a:endParaRPr lang="cs-CZ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věk syna </a:t>
            </a:r>
            <a:r>
              <a:rPr lang="cs-CZ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. </a:t>
            </a:r>
            <a:r>
              <a:rPr lang="cs-CZ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. . . </a:t>
            </a:r>
            <a:r>
              <a:rPr lang="cs-CZ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	</a:t>
            </a:r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endParaRPr lang="cs-CZ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r>
              <a:rPr lang="cs-CZ" sz="30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    o = 8 + 3s</a:t>
            </a:r>
            <a:endParaRPr lang="cs-CZ" sz="30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iberation Mono" pitchFamily="50" charset="0"/>
              <a:cs typeface="Liberation Mono" pitchFamily="50" charset="0"/>
            </a:endParaRPr>
          </a:p>
          <a:p>
            <a:pPr marL="0" indent="0">
              <a:buNone/>
            </a:pPr>
            <a:r>
              <a:rPr lang="pt-BR" sz="30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o</a:t>
            </a:r>
            <a:r>
              <a:rPr lang="cs-CZ" sz="30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</a:t>
            </a:r>
            <a:r>
              <a:rPr lang="pt-BR" sz="30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+</a:t>
            </a:r>
            <a:r>
              <a:rPr lang="cs-CZ" sz="30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</a:t>
            </a:r>
            <a:r>
              <a:rPr lang="pt-BR" sz="30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20</a:t>
            </a:r>
            <a:r>
              <a:rPr lang="cs-CZ" sz="30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</a:t>
            </a:r>
            <a:r>
              <a:rPr lang="pt-BR" sz="30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=</a:t>
            </a:r>
            <a:r>
              <a:rPr lang="cs-CZ" sz="30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</a:t>
            </a:r>
            <a:r>
              <a:rPr lang="pt-BR" sz="30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  <a:r>
              <a:rPr lang="pt-BR" sz="30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·(</a:t>
            </a:r>
            <a:r>
              <a:rPr lang="pt-BR" sz="30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s</a:t>
            </a:r>
            <a:r>
              <a:rPr lang="cs-CZ" sz="30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</a:t>
            </a:r>
            <a:r>
              <a:rPr lang="pt-BR" sz="30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+</a:t>
            </a:r>
            <a:r>
              <a:rPr lang="cs-CZ" sz="30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</a:t>
            </a:r>
            <a:r>
              <a:rPr lang="pt-BR" sz="30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20</a:t>
            </a:r>
            <a:r>
              <a:rPr lang="pt-BR" sz="30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)</a:t>
            </a:r>
          </a:p>
          <a:p>
            <a:pPr marL="0" indent="0">
              <a:buNone/>
            </a:pPr>
            <a:endParaRPr lang="cs-CZ" sz="1100" dirty="0"/>
          </a:p>
          <a:p>
            <a:pPr marL="0" indent="0">
              <a:buNone/>
            </a:pPr>
            <a:r>
              <a:rPr lang="cs-CZ" sz="33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Otci je 44 let a jeho synovi je 12 let.</a:t>
            </a:r>
          </a:p>
          <a:p>
            <a:endParaRPr lang="cs-CZ" dirty="0"/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5398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Soustavy rovnic – slovní úlohy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Když délku obdélníku o 1 cm zvětšíme a jeho šířku o 2 cm zmenšíme, zmenší se obsah obdélníku o 16 cm</a:t>
            </a:r>
            <a:r>
              <a:rPr lang="cs-CZ" b="1" baseline="300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Když však délku zmenšíme o 2 cm a šířku zvětšíme o 1 cm zmenší se obsah obdélníku o 4 cm</a:t>
            </a:r>
            <a:r>
              <a:rPr lang="cs-CZ" b="1" baseline="300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Urči rozměry obdélníku.</a:t>
            </a:r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délka obdélníku </a:t>
            </a:r>
            <a:r>
              <a:rPr lang="cs-CZ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. . .	</a:t>
            </a:r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šířka obdélníku </a:t>
            </a:r>
            <a:r>
              <a:rPr lang="cs-CZ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. . .	</a:t>
            </a:r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obsah obdélníku </a:t>
            </a:r>
            <a:r>
              <a:rPr lang="cs-CZ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. .	</a:t>
            </a:r>
            <a:r>
              <a:rPr lang="cs-CZ" b="1" dirty="0" err="1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ds</a:t>
            </a:r>
            <a:endParaRPr lang="cs-CZ" b="1" dirty="0" smtClean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(d + 1)(s – 2) = </a:t>
            </a:r>
            <a:r>
              <a:rPr lang="cs-CZ" b="1" dirty="0" err="1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ds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– 16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(d – 2)(s + 1) = </a:t>
            </a:r>
            <a:r>
              <a:rPr lang="cs-CZ" b="1" dirty="0" err="1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ds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– 4</a:t>
            </a:r>
          </a:p>
          <a:p>
            <a:pPr marL="0" indent="0">
              <a:buNone/>
            </a:pPr>
            <a:endParaRPr lang="cs-CZ" sz="1300" dirty="0" smtClean="0"/>
          </a:p>
          <a:p>
            <a:pPr marL="0" indent="0">
              <a:buNone/>
            </a:pPr>
            <a:r>
              <a:rPr lang="cs-CZ" sz="36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Délka obdélníku je 10 cm a jeho šířka 6 cm.</a:t>
            </a:r>
            <a:endParaRPr lang="cs-CZ" sz="36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8148099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 marL="0" indent="0" algn="ctr">
              <a:buNone/>
            </a:pPr>
            <a:r>
              <a:rPr lang="cs-CZ" sz="8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?? DOTAZY ??</a:t>
            </a:r>
            <a:endParaRPr lang="cs-CZ" sz="80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>
            <a:hlinkClick r:id="rId2"/>
          </p:cNvPr>
          <p:cNvSpPr txBox="1"/>
          <p:nvPr/>
        </p:nvSpPr>
        <p:spPr>
          <a:xfrm>
            <a:off x="1907704" y="4581128"/>
            <a:ext cx="1872208" cy="707886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TEST</a:t>
            </a:r>
            <a:endParaRPr lang="cs-CZ" sz="4000" b="1" dirty="0"/>
          </a:p>
        </p:txBody>
      </p:sp>
      <p:sp>
        <p:nvSpPr>
          <p:cNvPr id="5" name="TextovéPole 4">
            <a:hlinkClick r:id="" action="ppaction://hlinkshowjump?jump=endshow"/>
          </p:cNvPr>
          <p:cNvSpPr txBox="1"/>
          <p:nvPr/>
        </p:nvSpPr>
        <p:spPr>
          <a:xfrm>
            <a:off x="5364088" y="4581128"/>
            <a:ext cx="1872208" cy="707886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KONEC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1165215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151</TotalTime>
  <Words>625</Words>
  <Application>Microsoft Office PowerPoint</Application>
  <PresentationFormat>Předvádění na obrazovce (4:3)</PresentationFormat>
  <Paragraphs>164</Paragraphs>
  <Slides>16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Prezentace aplikace PowerPoint</vt:lpstr>
      <vt:lpstr>Prezentace aplikace PowerPoint</vt:lpstr>
      <vt:lpstr>Soustavy rovnic</vt:lpstr>
      <vt:lpstr>Soustavy rovnic – slovní úlohy</vt:lpstr>
      <vt:lpstr>Soustavy rovnic – slovní úlohy</vt:lpstr>
      <vt:lpstr>Soustavy rovnic – slovní úlohy</vt:lpstr>
      <vt:lpstr>Soustavy rovnic – slovní úlohy</vt:lpstr>
      <vt:lpstr>Soustavy rovnic – slovní úlohy</vt:lpstr>
      <vt:lpstr>Soustavy rovnic – slovní úlohy</vt:lpstr>
      <vt:lpstr>Soustavy rovnic – slovní úlohy</vt:lpstr>
      <vt:lpstr>Soustavy rovnic – slovní úlohy</vt:lpstr>
      <vt:lpstr>Soustavy rovnic – slovní úlohy</vt:lpstr>
      <vt:lpstr>Soustavy rovnic – slovní úlohy</vt:lpstr>
      <vt:lpstr>Soustavy rovnic – slovní úlohy</vt:lpstr>
      <vt:lpstr>Soustavy rovnic – slovní úlohy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Soustavy rovnic</dc:title>
  <dc:creator>Petr Zeidler</dc:creator>
  <cp:lastModifiedBy>Petr Zeidler</cp:lastModifiedBy>
  <cp:revision>25</cp:revision>
  <dcterms:created xsi:type="dcterms:W3CDTF">2012-11-01T17:03:19Z</dcterms:created>
  <dcterms:modified xsi:type="dcterms:W3CDTF">2013-02-10T16:28:38Z</dcterms:modified>
</cp:coreProperties>
</file>