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1"/>
  </p:notesMasterIdLst>
  <p:sldIdLst>
    <p:sldId id="263" r:id="rId2"/>
    <p:sldId id="264" r:id="rId3"/>
    <p:sldId id="256" r:id="rId4"/>
    <p:sldId id="260" r:id="rId5"/>
    <p:sldId id="257" r:id="rId6"/>
    <p:sldId id="258" r:id="rId7"/>
    <p:sldId id="259" r:id="rId8"/>
    <p:sldId id="261" r:id="rId9"/>
    <p:sldId id="265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646134F5-1261-4352-B2B8-39267F1ED7B7}" type="datetimeFigureOut">
              <a:rPr lang="cs-CZ"/>
              <a:pPr>
                <a:defRPr/>
              </a:pPr>
              <a:t>24.2.2014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AFC989F1-2D1B-4583-9637-514EE01045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záhlaví 4"/>
          <p:cNvSpPr>
            <a:spLocks noGrp="1"/>
          </p:cNvSpPr>
          <p:nvPr>
            <p:ph type="hdr" sz="quarter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mtClean="0">
                <a:cs typeface="Arial" charset="0"/>
              </a:rPr>
              <a:t>VY_32_INOVACE_1/20A-ICT/PE/ON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14"/>
          <p:cNvSpPr/>
          <p:nvPr/>
        </p:nvSpPr>
        <p:spPr>
          <a:xfrm>
            <a:off x="304800" y="328613"/>
            <a:ext cx="8532813" cy="6197600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7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2861E6A-C9DF-4D0E-BD2A-EAF6F17AD5CB}" type="datetimeFigureOut">
              <a:rPr lang="cs-CZ"/>
              <a:pPr>
                <a:defRPr/>
              </a:pPr>
              <a:t>24.2.2014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F05EA9A6-375B-45C1-B0B0-03EF0B4003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A8753C-E49F-4DA2-ADFE-AA0AEA0340EA}" type="datetimeFigureOut">
              <a:rPr lang="cs-CZ"/>
              <a:pPr>
                <a:defRPr/>
              </a:pPr>
              <a:t>24.2.2014</a:t>
            </a:fld>
            <a:endParaRPr lang="cs-CZ"/>
          </a:p>
        </p:txBody>
      </p:sp>
      <p:sp>
        <p:nvSpPr>
          <p:cNvPr id="5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493013-76FE-4C7E-BE58-876FAD67332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13"/>
          <p:cNvSpPr/>
          <p:nvPr/>
        </p:nvSpPr>
        <p:spPr>
          <a:xfrm>
            <a:off x="304800" y="328613"/>
            <a:ext cx="8532813" cy="6197600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A8F0E112-2AA6-4393-BA81-CA4C7CD40AD6}" type="datetimeFigureOut">
              <a:rPr lang="cs-CZ"/>
              <a:pPr>
                <a:defRPr/>
              </a:pPr>
              <a:t>24.2.2014</a:t>
            </a:fld>
            <a:endParaRPr lang="cs-CZ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35C0BD80-5BE3-4DDE-984C-D976912FE1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FE7A91-C27F-429F-9880-5A417AA608A7}" type="datetimeFigureOut">
              <a:rPr lang="cs-CZ"/>
              <a:pPr>
                <a:defRPr/>
              </a:pPr>
              <a:t>24.2.2014</a:t>
            </a:fld>
            <a:endParaRPr lang="cs-CZ"/>
          </a:p>
        </p:txBody>
      </p:sp>
      <p:sp>
        <p:nvSpPr>
          <p:cNvPr id="6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E81008-D81E-4754-AF95-24584DDC8D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lvl1pPr>
              <a:defRPr b="1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0D392F-A34F-4012-81DB-51FAA0D818AE}" type="datetimeFigureOut">
              <a:rPr lang="cs-CZ"/>
              <a:pPr>
                <a:defRPr/>
              </a:pPr>
              <a:t>24.2.2014</a:t>
            </a:fld>
            <a:endParaRPr lang="cs-CZ"/>
          </a:p>
        </p:txBody>
      </p:sp>
      <p:sp>
        <p:nvSpPr>
          <p:cNvPr id="8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920A27-0EB5-4A9C-B57B-C37EFF3B94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BD688C-E139-4D39-B2E1-D74D2122C94F}" type="datetimeFigureOut">
              <a:rPr lang="cs-CZ"/>
              <a:pPr>
                <a:defRPr/>
              </a:pPr>
              <a:t>24.2.2014</a:t>
            </a:fld>
            <a:endParaRPr lang="cs-CZ"/>
          </a:p>
        </p:txBody>
      </p:sp>
      <p:sp>
        <p:nvSpPr>
          <p:cNvPr id="4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71A8DA-53E0-4A31-8C27-D1B425CFEB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6"/>
          <p:cNvSpPr/>
          <p:nvPr/>
        </p:nvSpPr>
        <p:spPr>
          <a:xfrm>
            <a:off x="304800" y="328613"/>
            <a:ext cx="8532813" cy="6197600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3E6D869F-F312-461B-AA22-7CAD02F9C0E3}" type="datetimeFigureOut">
              <a:rPr lang="cs-CZ"/>
              <a:pPr>
                <a:defRPr/>
              </a:pPr>
              <a:t>24.2.2014</a:t>
            </a:fld>
            <a:endParaRPr lang="cs-CZ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6ADD10E1-B9F2-4D07-BC9E-3B68FF08397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D25D21-7B2B-4FA3-9EFD-FE88E5DBA849}" type="datetimeFigureOut">
              <a:rPr lang="cs-CZ"/>
              <a:pPr>
                <a:defRPr/>
              </a:pPr>
              <a:t>24.2.2014</a:t>
            </a:fld>
            <a:endParaRPr lang="cs-CZ"/>
          </a:p>
        </p:txBody>
      </p:sp>
      <p:sp>
        <p:nvSpPr>
          <p:cNvPr id="6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34586D-59F8-45C7-A514-8289B8AA18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14"/>
          <p:cNvSpPr/>
          <p:nvPr/>
        </p:nvSpPr>
        <p:spPr>
          <a:xfrm>
            <a:off x="304800" y="328613"/>
            <a:ext cx="8532813" cy="6197600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s jedním zakulaceným rohem 10"/>
          <p:cNvSpPr/>
          <p:nvPr/>
        </p:nvSpPr>
        <p:spPr>
          <a:xfrm>
            <a:off x="6400800" y="433388"/>
            <a:ext cx="2324100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/>
          </a:p>
        </p:txBody>
      </p:sp>
      <p:sp>
        <p:nvSpPr>
          <p:cNvPr id="7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E431A0D7-CA3E-423A-9672-7871BCADA6EB}" type="datetimeFigureOut">
              <a:rPr lang="cs-CZ"/>
              <a:pPr>
                <a:defRPr/>
              </a:pPr>
              <a:t>24.2.2014</a:t>
            </a:fld>
            <a:endParaRPr lang="cs-CZ"/>
          </a:p>
        </p:txBody>
      </p:sp>
      <p:sp>
        <p:nvSpPr>
          <p:cNvPr id="8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12754729-AA8A-4CCA-8B76-292865ADEF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980C99-F886-41F6-BF70-E53EE0CADE1C}" type="datetimeFigureOut">
              <a:rPr lang="cs-CZ"/>
              <a:pPr>
                <a:defRPr/>
              </a:pPr>
              <a:t>24.2.2014</a:t>
            </a:fld>
            <a:endParaRPr lang="cs-CZ"/>
          </a:p>
        </p:txBody>
      </p:sp>
      <p:sp>
        <p:nvSpPr>
          <p:cNvPr id="5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DE4612-F338-4C4A-AA95-0BC98E7DF7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1E57B6-F339-4A68-A29E-CBDA5C7E3302}" type="datetimeFigureOut">
              <a:rPr lang="cs-CZ"/>
              <a:pPr>
                <a:defRPr/>
              </a:pPr>
              <a:t>24.2.2014</a:t>
            </a:fld>
            <a:endParaRPr lang="cs-CZ"/>
          </a:p>
        </p:txBody>
      </p:sp>
      <p:sp>
        <p:nvSpPr>
          <p:cNvPr id="5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3AE435-8E19-4338-AB35-0635F5D766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8613"/>
            <a:ext cx="8532813" cy="6197600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3238" y="4986338"/>
            <a:ext cx="8183562" cy="1050925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1" name="Zástupný symbol pro text 3"/>
          <p:cNvSpPr>
            <a:spLocks noGrp="1"/>
          </p:cNvSpPr>
          <p:nvPr>
            <p:ph type="body" idx="1"/>
          </p:nvPr>
        </p:nvSpPr>
        <p:spPr bwMode="auto">
          <a:xfrm>
            <a:off x="503238" y="530225"/>
            <a:ext cx="8183562" cy="4187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182880" tIns="9144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663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smtClean="0">
                <a:solidFill>
                  <a:schemeClr val="bg2">
                    <a:shade val="50000"/>
                  </a:schemeClr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2FC6106B-08FC-471E-AB41-21C2C486936B}" type="datetimeFigureOut">
              <a:rPr lang="cs-CZ"/>
              <a:pPr>
                <a:defRPr/>
              </a:pPr>
              <a:t>24.2.2014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663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bg2">
                    <a:shade val="50000"/>
                  </a:schemeClr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663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smtClean="0">
                <a:solidFill>
                  <a:schemeClr val="bg2">
                    <a:shade val="50000"/>
                  </a:schemeClr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FEE7BCD3-B48C-4A47-863D-9A452899D44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8" r:id="rId1"/>
    <p:sldLayoutId id="2147483707" r:id="rId2"/>
    <p:sldLayoutId id="2147483709" r:id="rId3"/>
    <p:sldLayoutId id="2147483706" r:id="rId4"/>
    <p:sldLayoutId id="2147483705" r:id="rId5"/>
    <p:sldLayoutId id="2147483704" r:id="rId6"/>
    <p:sldLayoutId id="2147483710" r:id="rId7"/>
    <p:sldLayoutId id="2147483703" r:id="rId8"/>
    <p:sldLayoutId id="2147483711" r:id="rId9"/>
    <p:sldLayoutId id="2147483702" r:id="rId10"/>
    <p:sldLayoutId id="2147483701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3600" b="1" kern="1200">
          <a:solidFill>
            <a:srgbClr val="FF8D3E"/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9pPr>
      <a:extLst/>
    </p:titleStyle>
    <p:bodyStyle>
      <a:lvl1pPr marL="265113" indent="-265113" algn="l" rtl="0" fontAlgn="base">
        <a:spcBef>
          <a:spcPts val="25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547688" indent="-200025" algn="l" rtl="0" fontAlgn="base">
        <a:spcBef>
          <a:spcPts val="250"/>
        </a:spcBef>
        <a:spcAft>
          <a:spcPct val="0"/>
        </a:spcAft>
        <a:buClr>
          <a:schemeClr val="accent1"/>
        </a:buClr>
        <a:buSzPct val="100000"/>
        <a:buFont typeface="Verdana" pitchFamily="34" charset="0"/>
        <a:buChar char="◦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5813" indent="-182563" algn="l" rtl="0" fontAlgn="base">
        <a:spcBef>
          <a:spcPts val="250"/>
        </a:spcBef>
        <a:spcAft>
          <a:spcPct val="0"/>
        </a:spcAft>
        <a:buClr>
          <a:srgbClr val="ED3742"/>
        </a:buClr>
        <a:buSzPct val="100000"/>
        <a:buFont typeface="Wingdings 2" pitchFamily="18" charset="2"/>
        <a:buChar char=""/>
        <a:defRPr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3938" indent="-182563" algn="l" rtl="0" fontAlgn="base">
        <a:spcBef>
          <a:spcPts val="225"/>
        </a:spcBef>
        <a:spcAft>
          <a:spcPct val="0"/>
        </a:spcAft>
        <a:buClr>
          <a:srgbClr val="ED3742"/>
        </a:buClr>
        <a:buSzPct val="112000"/>
        <a:buFont typeface="Verdana" pitchFamily="34" charset="0"/>
        <a:buChar char="◦"/>
        <a:defRPr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79525" indent="-182563" algn="l" rtl="0" fontAlgn="base">
        <a:spcBef>
          <a:spcPts val="250"/>
        </a:spcBef>
        <a:spcAft>
          <a:spcPct val="0"/>
        </a:spcAft>
        <a:buClr>
          <a:srgbClr val="4A85BF"/>
        </a:buClr>
        <a:buSzPct val="100000"/>
        <a:buFont typeface="Wingdings 2" pitchFamily="18" charset="2"/>
        <a:buChar char="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Obdélník 5"/>
          <p:cNvSpPr>
            <a:spLocks noChangeArrowheads="1"/>
          </p:cNvSpPr>
          <p:nvPr/>
        </p:nvSpPr>
        <p:spPr bwMode="auto">
          <a:xfrm>
            <a:off x="4859338" y="404813"/>
            <a:ext cx="2381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Verdana" pitchFamily="34" charset="0"/>
              </a:rPr>
              <a:t> </a:t>
            </a:r>
          </a:p>
        </p:txBody>
      </p:sp>
      <p:sp>
        <p:nvSpPr>
          <p:cNvPr id="14339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Verdana" pitchFamily="34" charset="0"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250825" y="1912938"/>
          <a:ext cx="8893175" cy="4905375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2041351"/>
                <a:gridCol w="6851129"/>
              </a:tblGrid>
              <a:tr h="350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+mn-lt"/>
                        </a:rPr>
                        <a:t>Číslo projektu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  <a:latin typeface="+mn-lt"/>
                        </a:rPr>
                        <a:t>CZ.1.07</a:t>
                      </a:r>
                      <a:r>
                        <a:rPr lang="cs-CZ" sz="2000" dirty="0">
                          <a:effectLst/>
                          <a:latin typeface="+mn-lt"/>
                        </a:rPr>
                        <a:t>/ 1.5.00/34.0673	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50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70022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>
                          <a:tab pos="612775" algn="l"/>
                        </a:tabLst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</a:rPr>
                        <a:t>Vzdělávací oblast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Vzdělávání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pro zdraví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50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Zdravověda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70022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+mn-lt"/>
                        </a:rPr>
                        <a:t>Tematický okruh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První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p</a:t>
                      </a: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omoc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620046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latin typeface="+mn-lt"/>
                        </a:rPr>
                        <a:t>Základní druhy obvazů, příruční lékárna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62004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</a:rPr>
                        <a:t>VY_32_INOVACE_4C_ZDR_02(20)</a:t>
                      </a:r>
                    </a:p>
                  </a:txBody>
                  <a:tcPr marL="68580" marR="68580" marT="0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5011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Andrea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Ječmenová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50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+mn-lt"/>
                        </a:rPr>
                        <a:t>Datum tvorby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</a:rPr>
                        <a:t>01.09.2012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10591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</a:rPr>
                        <a:t>Všechna neocitovaná díla jsou dílem autora.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4360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-26988"/>
            <a:ext cx="9144000" cy="19970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388" y="4581525"/>
            <a:ext cx="8713787" cy="2087563"/>
          </a:xfrm>
          <a:solidFill>
            <a:schemeClr val="bg1"/>
          </a:solidFill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4400" dirty="0" smtClean="0">
                <a:solidFill>
                  <a:schemeClr val="tx1"/>
                </a:solidFill>
                <a:effectLst/>
              </a:rPr>
              <a:t>Anotace</a:t>
            </a:r>
            <a:r>
              <a:rPr lang="cs-CZ" dirty="0" smtClean="0">
                <a:solidFill>
                  <a:schemeClr val="accent1">
                    <a:tint val="88000"/>
                    <a:satMod val="150000"/>
                  </a:schemeClr>
                </a:solidFill>
              </a:rPr>
              <a:t> </a:t>
            </a:r>
            <a:endParaRPr lang="cs-CZ" dirty="0">
              <a:solidFill>
                <a:schemeClr val="accent1">
                  <a:tint val="88000"/>
                  <a:satMod val="150000"/>
                </a:schemeClr>
              </a:solidFill>
            </a:endParaRPr>
          </a:p>
        </p:txBody>
      </p:sp>
      <p:sp>
        <p:nvSpPr>
          <p:cNvPr id="16387" name="Zástupný symbol pro obsah 2"/>
          <p:cNvSpPr>
            <a:spLocks noGrp="1"/>
          </p:cNvSpPr>
          <p:nvPr>
            <p:ph idx="1"/>
          </p:nvPr>
        </p:nvSpPr>
        <p:spPr>
          <a:xfrm>
            <a:off x="250825" y="333375"/>
            <a:ext cx="8713788" cy="4464050"/>
          </a:xfrm>
          <a:solidFill>
            <a:schemeClr val="bg1"/>
          </a:solidFill>
        </p:spPr>
        <p:txBody>
          <a:bodyPr/>
          <a:lstStyle/>
          <a:p>
            <a:pPr>
              <a:buFont typeface="Arial" charset="0"/>
              <a:buChar char="•"/>
            </a:pPr>
            <a:r>
              <a:rPr lang="cs-CZ" sz="2000" smtClean="0"/>
              <a:t>Prezentace Microsoft PowerPoint přibližuje současný postup poskytování předlékařské první pomoci. </a:t>
            </a:r>
          </a:p>
          <a:p>
            <a:pPr>
              <a:buFont typeface="Arial" charset="0"/>
              <a:buChar char="•"/>
            </a:pPr>
            <a:r>
              <a:rPr lang="cs-CZ" sz="2000" smtClean="0"/>
              <a:t>Prezentace je určena jako podpůrný materiál k výkladu učitele, lze použít i k opakování učiva.</a:t>
            </a:r>
          </a:p>
          <a:p>
            <a:pPr>
              <a:buFont typeface="Arial" charset="0"/>
              <a:buChar char="•"/>
            </a:pPr>
            <a:r>
              <a:rPr lang="cs-CZ" sz="2000" smtClean="0"/>
              <a:t>Cílem prezentace je studentům vštípit moderní pojetí první pomoci a jednotného záchranného systému.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03238" y="5157788"/>
            <a:ext cx="8183562" cy="863600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tint val="88000"/>
                    <a:satMod val="150000"/>
                  </a:schemeClr>
                </a:solidFill>
              </a:rPr>
              <a:t>Základní druhy obvazů, příruční lékárna</a:t>
            </a:r>
            <a:br>
              <a:rPr lang="cs-CZ" dirty="0" smtClean="0">
                <a:solidFill>
                  <a:schemeClr val="accent1">
                    <a:tint val="88000"/>
                    <a:satMod val="150000"/>
                  </a:schemeClr>
                </a:solidFill>
              </a:rPr>
            </a:br>
            <a:endParaRPr lang="cs-CZ" dirty="0">
              <a:solidFill>
                <a:schemeClr val="accent1">
                  <a:tint val="88000"/>
                  <a:satMod val="150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503238" y="530225"/>
            <a:ext cx="8183562" cy="4187825"/>
          </a:xfrm>
        </p:spPr>
        <p:txBody>
          <a:bodyPr/>
          <a:lstStyle/>
          <a:p>
            <a:r>
              <a:rPr lang="cs-CZ" smtClean="0"/>
              <a:t>Obvazy slouží především k zastavení krvácení, k ochraně rány před nečistotou a infekcí, ke znehybnění poraněné končetiny. Při obvazování končetin se zachovává jejich fyziologické postavení. Obvaz musí dobře přiléhat, ale nesmí být příliš těsný, aby neomezil prokrvení zevní části končetiny</a:t>
            </a:r>
          </a:p>
        </p:txBody>
      </p:sp>
      <p:sp>
        <p:nvSpPr>
          <p:cNvPr id="17411" name="TextovéPole 5"/>
          <p:cNvSpPr txBox="1">
            <a:spLocks noChangeArrowheads="1"/>
          </p:cNvSpPr>
          <p:nvPr/>
        </p:nvSpPr>
        <p:spPr bwMode="auto">
          <a:xfrm>
            <a:off x="5508625" y="5949950"/>
            <a:ext cx="30956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Verdana" pitchFamily="34" charset="0"/>
              </a:rPr>
              <a:t>Andrea Ječmenová 2012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5" presetClass="entr" presetSubtype="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tint val="88000"/>
                    <a:satMod val="150000"/>
                  </a:schemeClr>
                </a:solidFill>
              </a:rPr>
              <a:t>Dělení obvazů </a:t>
            </a:r>
            <a:endParaRPr lang="cs-CZ" dirty="0">
              <a:solidFill>
                <a:schemeClr val="accent1">
                  <a:tint val="88000"/>
                  <a:satMod val="1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0" y="530225"/>
            <a:ext cx="3913188" cy="4770438"/>
          </a:xfrm>
        </p:spPr>
        <p:txBody>
          <a:bodyPr>
            <a:normAutofit fontScale="62500" lnSpcReduction="20000"/>
          </a:bodyPr>
          <a:lstStyle/>
          <a:p>
            <a:pPr marL="265176" indent="-265176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2900" dirty="0" smtClean="0"/>
              <a:t>Obvazy dělíme podle účelu a podle základního použitého materiálu.</a:t>
            </a:r>
          </a:p>
          <a:p>
            <a:pPr marL="265176" indent="-265176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2900" dirty="0" smtClean="0"/>
              <a:t>Podle účelu -   krycí </a:t>
            </a:r>
          </a:p>
          <a:p>
            <a:pPr marL="548640" lvl="1" indent="-201168" fontAlgn="auto">
              <a:spcAft>
                <a:spcPts val="0"/>
              </a:spcAft>
              <a:buFont typeface="Verdana"/>
              <a:buChar char="◦"/>
              <a:defRPr/>
            </a:pPr>
            <a:r>
              <a:rPr lang="cs-CZ" sz="2900" dirty="0" smtClean="0"/>
              <a:t>Imobilizační </a:t>
            </a:r>
          </a:p>
          <a:p>
            <a:pPr marL="548640" lvl="1" indent="-201168" fontAlgn="auto">
              <a:spcAft>
                <a:spcPts val="0"/>
              </a:spcAft>
              <a:buFont typeface="Verdana"/>
              <a:buChar char="◦"/>
              <a:defRPr/>
            </a:pPr>
            <a:r>
              <a:rPr lang="cs-CZ" sz="2900" dirty="0" smtClean="0"/>
              <a:t>podpůrné</a:t>
            </a:r>
          </a:p>
          <a:p>
            <a:pPr marL="548640" lvl="1" indent="-201168" fontAlgn="auto">
              <a:spcAft>
                <a:spcPts val="0"/>
              </a:spcAft>
              <a:buFont typeface="Verdana"/>
              <a:buChar char="◦"/>
              <a:defRPr/>
            </a:pPr>
            <a:r>
              <a:rPr lang="cs-CZ" sz="2900" dirty="0" smtClean="0"/>
              <a:t>nápravné</a:t>
            </a:r>
          </a:p>
          <a:p>
            <a:pPr marL="265176" indent="-265176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900" dirty="0" smtClean="0"/>
              <a:t> </a:t>
            </a:r>
          </a:p>
          <a:p>
            <a:pPr marL="265176" indent="-265176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2900" dirty="0" smtClean="0"/>
              <a:t>V první pomoci nacházejí uplatnění nejčastěji obvazy krycí a imobilizační</a:t>
            </a:r>
          </a:p>
          <a:p>
            <a:pPr marL="265176" indent="-265176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900" dirty="0" smtClean="0"/>
              <a:t> </a:t>
            </a:r>
          </a:p>
          <a:p>
            <a:pPr marL="265176" indent="-265176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2900" dirty="0" smtClean="0"/>
              <a:t>Podle základního použitého materiálu – šátkové – nejvíce používané </a:t>
            </a:r>
          </a:p>
          <a:p>
            <a:pPr marL="548640" lvl="1" indent="-201168" fontAlgn="auto">
              <a:spcAft>
                <a:spcPts val="0"/>
              </a:spcAft>
              <a:buFont typeface="Verdana"/>
              <a:buChar char="◦"/>
              <a:defRPr/>
            </a:pPr>
            <a:r>
              <a:rPr lang="cs-CZ" sz="2900" dirty="0" smtClean="0"/>
              <a:t>prakové</a:t>
            </a:r>
          </a:p>
          <a:p>
            <a:pPr marL="548640" lvl="1" indent="-201168" fontAlgn="auto">
              <a:spcAft>
                <a:spcPts val="0"/>
              </a:spcAft>
              <a:buFont typeface="Verdana"/>
              <a:buChar char="◦"/>
              <a:defRPr/>
            </a:pPr>
            <a:r>
              <a:rPr lang="cs-CZ" sz="2900" dirty="0" smtClean="0"/>
              <a:t>náplasťové</a:t>
            </a:r>
          </a:p>
          <a:p>
            <a:pPr marL="548640" lvl="1" indent="-201168" fontAlgn="auto">
              <a:spcAft>
                <a:spcPts val="0"/>
              </a:spcAft>
              <a:buFont typeface="Verdana"/>
              <a:buChar char="◦"/>
              <a:defRPr/>
            </a:pPr>
            <a:r>
              <a:rPr lang="cs-CZ" sz="2900" dirty="0" smtClean="0"/>
              <a:t>obinadlové </a:t>
            </a:r>
          </a:p>
          <a:p>
            <a:pPr marL="265176" indent="-265176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b="1" dirty="0" smtClean="0"/>
              <a:t> </a:t>
            </a:r>
            <a:endParaRPr lang="cs-CZ" dirty="0" smtClean="0"/>
          </a:p>
          <a:p>
            <a:pPr marL="265176" indent="-265176" fontAlgn="auto">
              <a:spcAft>
                <a:spcPts val="0"/>
              </a:spcAft>
              <a:buFont typeface="Wingdings 2"/>
              <a:buChar char=""/>
              <a:defRPr/>
            </a:pPr>
            <a:endParaRPr lang="cs-CZ" dirty="0"/>
          </a:p>
        </p:txBody>
      </p:sp>
      <p:pic>
        <p:nvPicPr>
          <p:cNvPr id="7" name="Zástupný symbol pro obsah 6" descr="picture.png"/>
          <p:cNvPicPr>
            <a:picLocks noGrp="1" noChangeAspect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>
          <a:xfrm>
            <a:off x="5219700" y="1700213"/>
            <a:ext cx="2835275" cy="2171700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000"/>
                            </p:stCondLst>
                            <p:childTnLst>
                              <p:par>
                                <p:cTn id="21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0"/>
                            </p:stCondLst>
                            <p:childTnLst>
                              <p:par>
                                <p:cTn id="25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7000"/>
                            </p:stCondLst>
                            <p:childTnLst>
                              <p:par>
                                <p:cTn id="33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8000"/>
                            </p:stCondLst>
                            <p:childTnLst>
                              <p:par>
                                <p:cTn id="37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9000"/>
                            </p:stCondLst>
                            <p:childTnLst>
                              <p:par>
                                <p:cTn id="41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0000"/>
                            </p:stCondLst>
                            <p:childTnLst>
                              <p:par>
                                <p:cTn id="45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1000"/>
                            </p:stCondLst>
                            <p:childTnLst>
                              <p:par>
                                <p:cTn id="49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1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2000"/>
                            </p:stCondLst>
                            <p:childTnLst>
                              <p:par>
                                <p:cTn id="53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13000"/>
                            </p:stCondLst>
                            <p:childTnLst>
                              <p:par>
                                <p:cTn id="57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9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14000"/>
                            </p:stCondLst>
                            <p:childTnLst>
                              <p:par>
                                <p:cTn id="61" presetID="48" presetClass="entr" presetSubtype="0" ac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39750" y="765175"/>
            <a:ext cx="7178675" cy="863600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600" dirty="0" smtClean="0"/>
              <a:t>Příruční lékárna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 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2"/>
          </p:nvPr>
        </p:nvSpPr>
        <p:spPr>
          <a:xfrm>
            <a:off x="4787900" y="1052513"/>
            <a:ext cx="3722688" cy="4602162"/>
          </a:xfrm>
        </p:spPr>
        <p:txBody>
          <a:bodyPr>
            <a:normAutofit/>
          </a:bodyPr>
          <a:lstStyle/>
          <a:p>
            <a:pPr marL="17463" marR="0">
              <a:spcBef>
                <a:spcPct val="0"/>
              </a:spcBef>
            </a:pPr>
            <a:r>
              <a:rPr lang="cs-CZ" sz="2200" smtClean="0"/>
              <a:t>Při náhlé situaci, kdy poskytujeme PP, používáme různé pomůcky. </a:t>
            </a:r>
            <a:r>
              <a:rPr lang="cs-CZ" sz="2200" smtClean="0">
                <a:solidFill>
                  <a:srgbClr val="FF0000"/>
                </a:solidFill>
              </a:rPr>
              <a:t>V domácnosti by neměla chybět domácí lékárnička</a:t>
            </a:r>
            <a:r>
              <a:rPr lang="cs-CZ" sz="2200" smtClean="0"/>
              <a:t>, na pracovištích předepsaná lékárna. Kvalita PP často rozhoduje o záchraně života. Všechen materiál se musí pravidelně kontrolovat a po každém použití doplňovat.</a:t>
            </a:r>
          </a:p>
          <a:p>
            <a:pPr marL="17463" marR="0">
              <a:spcBef>
                <a:spcPct val="0"/>
              </a:spcBef>
            </a:pPr>
            <a:endParaRPr lang="cs-CZ" sz="1300" smtClean="0"/>
          </a:p>
          <a:p>
            <a:pPr marL="17463" marR="0">
              <a:spcBef>
                <a:spcPct val="0"/>
              </a:spcBef>
            </a:pPr>
            <a:endParaRPr lang="cs-CZ" sz="1300" smtClean="0"/>
          </a:p>
        </p:txBody>
      </p:sp>
      <p:pic>
        <p:nvPicPr>
          <p:cNvPr id="8" name="Zástupný symbol pro obsah 7" descr="images.jpg"/>
          <p:cNvPicPr>
            <a:picLocks noGrp="1" noChangeAspect="1"/>
          </p:cNvPicPr>
          <p:nvPr>
            <p:ph sz="half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827088" y="1277938"/>
            <a:ext cx="3200400" cy="4030662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79 0.37801 L 2.77778E-6 -2.22222E-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9" y="-1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500"/>
                            </p:stCondLst>
                            <p:childTnLst>
                              <p:par>
                                <p:cTn id="12" presetID="1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tint val="88000"/>
                    <a:satMod val="150000"/>
                  </a:schemeClr>
                </a:solidFill>
              </a:rPr>
              <a:t>Doporučený obsah příruční lékárny</a:t>
            </a:r>
            <a:br>
              <a:rPr lang="cs-CZ" dirty="0" smtClean="0">
                <a:solidFill>
                  <a:schemeClr val="accent1">
                    <a:tint val="88000"/>
                    <a:satMod val="150000"/>
                  </a:schemeClr>
                </a:solidFill>
              </a:rPr>
            </a:br>
            <a:endParaRPr lang="cs-CZ" dirty="0">
              <a:solidFill>
                <a:schemeClr val="accent1">
                  <a:tint val="88000"/>
                  <a:satMod val="150000"/>
                </a:schemeClr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>
          <a:xfrm>
            <a:off x="514350" y="530225"/>
            <a:ext cx="3932238" cy="4389438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sz="1600" smtClean="0"/>
              <a:t> </a:t>
            </a:r>
            <a:r>
              <a:rPr lang="cs-CZ" sz="1600" u="sng" smtClean="0"/>
              <a:t>Obvazový materiál </a:t>
            </a:r>
          </a:p>
          <a:p>
            <a:r>
              <a:rPr lang="cs-CZ" sz="1600" smtClean="0"/>
              <a:t>Náplast s polštářkem</a:t>
            </a:r>
          </a:p>
          <a:p>
            <a:r>
              <a:rPr lang="cs-CZ" sz="1600" smtClean="0"/>
              <a:t>Náplast bez polštářku – nedráždivá ke kůži</a:t>
            </a:r>
          </a:p>
          <a:p>
            <a:r>
              <a:rPr lang="cs-CZ" sz="1600" smtClean="0"/>
              <a:t>Popáleninový balíček a silitex</a:t>
            </a:r>
          </a:p>
          <a:p>
            <a:r>
              <a:rPr lang="cs-CZ" sz="1600" smtClean="0"/>
              <a:t>Elastické obinadlo</a:t>
            </a:r>
          </a:p>
          <a:p>
            <a:r>
              <a:rPr lang="cs-CZ" sz="1600" smtClean="0"/>
              <a:t>Resuscitační rouška</a:t>
            </a:r>
          </a:p>
          <a:p>
            <a:r>
              <a:rPr lang="cs-CZ" sz="1600" smtClean="0"/>
              <a:t>Trojcípí šátek</a:t>
            </a:r>
          </a:p>
          <a:p>
            <a:r>
              <a:rPr lang="cs-CZ" sz="1600" smtClean="0"/>
              <a:t>Hotový sterilní obvaz s polštářky</a:t>
            </a:r>
          </a:p>
          <a:p>
            <a:r>
              <a:rPr lang="cs-CZ" sz="1600" smtClean="0"/>
              <a:t>Krycí obvazové čtverce</a:t>
            </a:r>
          </a:p>
          <a:p>
            <a:r>
              <a:rPr lang="cs-CZ" sz="1600" smtClean="0"/>
              <a:t>Gáza </a:t>
            </a:r>
          </a:p>
          <a:p>
            <a:r>
              <a:rPr lang="cs-CZ" sz="1600" smtClean="0"/>
              <a:t>Vata</a:t>
            </a:r>
          </a:p>
          <a:p>
            <a:r>
              <a:rPr lang="cs-CZ" sz="1600" smtClean="0"/>
              <a:t>Sterilní obinadla</a:t>
            </a:r>
          </a:p>
          <a:p>
            <a:r>
              <a:rPr lang="cs-CZ" sz="1600" smtClean="0"/>
              <a:t>Gumové obinadlo</a:t>
            </a:r>
          </a:p>
          <a:p>
            <a:endParaRPr lang="cs-CZ" sz="1600" smtClean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>
          <a:xfrm>
            <a:off x="4756150" y="530225"/>
            <a:ext cx="3930650" cy="4389438"/>
          </a:xfrm>
        </p:spPr>
        <p:txBody>
          <a:bodyPr>
            <a:normAutofit fontScale="62500" lnSpcReduction="20000"/>
          </a:bodyPr>
          <a:lstStyle/>
          <a:p>
            <a:pPr marL="265176" indent="-265176" fontAlgn="auto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u="sng" dirty="0" smtClean="0"/>
              <a:t>Léčiva</a:t>
            </a:r>
          </a:p>
          <a:p>
            <a:pPr marL="265176" indent="-265176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err="1" smtClean="0"/>
              <a:t>Ophtal</a:t>
            </a:r>
            <a:endParaRPr lang="cs-CZ" dirty="0" smtClean="0"/>
          </a:p>
          <a:p>
            <a:pPr marL="265176" indent="-265176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Dezinfekční roztok</a:t>
            </a:r>
          </a:p>
          <a:p>
            <a:pPr marL="265176" indent="-265176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Peroxid vodíku</a:t>
            </a:r>
          </a:p>
          <a:p>
            <a:pPr marL="265176" indent="-265176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Borová voda</a:t>
            </a:r>
          </a:p>
          <a:p>
            <a:pPr marL="265176" indent="-265176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Živočišné uhlí</a:t>
            </a:r>
          </a:p>
          <a:p>
            <a:pPr marL="265176" indent="-265176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err="1" smtClean="0"/>
              <a:t>Paralen</a:t>
            </a:r>
            <a:endParaRPr lang="cs-CZ" dirty="0" smtClean="0"/>
          </a:p>
          <a:p>
            <a:pPr marL="265176" indent="-265176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err="1" smtClean="0"/>
              <a:t>Calcium</a:t>
            </a:r>
            <a:r>
              <a:rPr lang="cs-CZ" dirty="0" smtClean="0"/>
              <a:t> </a:t>
            </a:r>
            <a:r>
              <a:rPr lang="cs-CZ" dirty="0" err="1" smtClean="0"/>
              <a:t>panthotenicum</a:t>
            </a:r>
            <a:endParaRPr lang="cs-CZ" dirty="0" smtClean="0"/>
          </a:p>
          <a:p>
            <a:pPr marL="265176" indent="-265176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err="1" smtClean="0"/>
              <a:t>Panthenol</a:t>
            </a:r>
            <a:r>
              <a:rPr lang="cs-CZ" dirty="0" smtClean="0"/>
              <a:t> </a:t>
            </a:r>
          </a:p>
          <a:p>
            <a:pPr marL="265176" indent="-265176" fontAlgn="auto">
              <a:spcAft>
                <a:spcPts val="0"/>
              </a:spcAft>
              <a:buFont typeface="Wingdings 2"/>
              <a:buChar char=""/>
              <a:defRPr/>
            </a:pPr>
            <a:endParaRPr lang="cs-CZ" dirty="0" smtClean="0"/>
          </a:p>
          <a:p>
            <a:pPr marL="265176" indent="-265176" fontAlgn="auto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dirty="0" smtClean="0"/>
              <a:t> </a:t>
            </a:r>
            <a:r>
              <a:rPr lang="cs-CZ" u="sng" dirty="0" smtClean="0"/>
              <a:t>Zdravotnické pomůcky</a:t>
            </a:r>
          </a:p>
          <a:p>
            <a:pPr marL="265176" indent="-265176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Gumové rukavice</a:t>
            </a:r>
          </a:p>
          <a:p>
            <a:pPr marL="265176" indent="-265176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Nůžky</a:t>
            </a:r>
          </a:p>
          <a:p>
            <a:pPr marL="265176" indent="-265176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Rouška PVC</a:t>
            </a:r>
          </a:p>
          <a:p>
            <a:pPr marL="265176" indent="-265176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Špendlíky</a:t>
            </a:r>
          </a:p>
          <a:p>
            <a:pPr marL="265176" indent="-265176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Teploměr</a:t>
            </a:r>
          </a:p>
          <a:p>
            <a:pPr marL="265176" indent="-265176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Dlahy   </a:t>
            </a:r>
          </a:p>
          <a:p>
            <a:pPr marL="265176" indent="-265176" fontAlgn="auto">
              <a:spcAft>
                <a:spcPts val="0"/>
              </a:spcAft>
              <a:buFont typeface="Wingdings 2"/>
              <a:buNone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 tmFilter="0,0; .5, 1; 1, 1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4350"/>
                            </p:stCondLst>
                            <p:childTnLst>
                              <p:par>
                                <p:cTn id="28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 tmFilter="0,0; .5, 1; 1, 1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6600"/>
                            </p:stCondLst>
                            <p:childTnLst>
                              <p:par>
                                <p:cTn id="36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 tmFilter="0,0; .5, 1; 1, 1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8400"/>
                            </p:stCondLst>
                            <p:childTnLst>
                              <p:par>
                                <p:cTn id="44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 tmFilter="0,0; .5, 1; 1, 1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9700"/>
                            </p:stCondLst>
                            <p:childTnLst>
                              <p:par>
                                <p:cTn id="52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 tmFilter="0,0; .5, 1; 1, 1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11050"/>
                            </p:stCondLst>
                            <p:childTnLst>
                              <p:par>
                                <p:cTn id="60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 tmFilter="0,0; .5, 1; 1, 1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12150"/>
                            </p:stCondLst>
                            <p:childTnLst>
                              <p:par>
                                <p:cTn id="68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 tmFilter="0,0; .5, 1; 1, 1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14050"/>
                            </p:stCondLst>
                            <p:childTnLst>
                              <p:par>
                                <p:cTn id="76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500" tmFilter="0,0; .5, 1; 1, 1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15500"/>
                            </p:stCondLst>
                            <p:childTnLst>
                              <p:par>
                                <p:cTn id="84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500" tmFilter="0,0; .5, 1; 1, 1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16150"/>
                            </p:stCondLst>
                            <p:childTnLst>
                              <p:par>
                                <p:cTn id="92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500" tmFilter="0,0; .5, 1; 1, 1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9" fill="hold">
                            <p:stCondLst>
                              <p:cond delay="16800"/>
                            </p:stCondLst>
                            <p:childTnLst>
                              <p:par>
                                <p:cTn id="100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2" dur="500" fill="hold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6" dur="500" tmFilter="0,0; .5, 1; 1, 1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7" fill="hold">
                            <p:stCondLst>
                              <p:cond delay="18050"/>
                            </p:stCondLst>
                            <p:childTnLst>
                              <p:par>
                                <p:cTn id="108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500" fill="hold"/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500" tmFilter="0,0; .5, 1; 1, 1"/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5" fill="hold">
                            <p:stCondLst>
                              <p:cond delay="19200"/>
                            </p:stCondLst>
                            <p:childTnLst>
                              <p:par>
                                <p:cTn id="116" presetID="5" presetClass="entr" presetSubtype="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118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9" fill="hold">
                            <p:stCondLst>
                              <p:cond delay="20200"/>
                            </p:stCondLst>
                            <p:childTnLst>
                              <p:par>
                                <p:cTn id="120" presetID="5" presetClass="entr" presetSubtype="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122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3" fill="hold">
                            <p:stCondLst>
                              <p:cond delay="21200"/>
                            </p:stCondLst>
                            <p:childTnLst>
                              <p:par>
                                <p:cTn id="124" presetID="5" presetClass="entr" presetSubtype="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126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7" fill="hold">
                            <p:stCondLst>
                              <p:cond delay="22200"/>
                            </p:stCondLst>
                            <p:childTnLst>
                              <p:par>
                                <p:cTn id="128" presetID="5" presetClass="entr" presetSubtype="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130" dur="1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1" fill="hold">
                            <p:stCondLst>
                              <p:cond delay="23200"/>
                            </p:stCondLst>
                            <p:childTnLst>
                              <p:par>
                                <p:cTn id="132" presetID="5" presetClass="entr" presetSubtype="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134" dur="1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5" fill="hold">
                            <p:stCondLst>
                              <p:cond delay="24200"/>
                            </p:stCondLst>
                            <p:childTnLst>
                              <p:par>
                                <p:cTn id="136" presetID="5" presetClass="entr" presetSubtype="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138" dur="10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9" fill="hold">
                            <p:stCondLst>
                              <p:cond delay="25200"/>
                            </p:stCondLst>
                            <p:childTnLst>
                              <p:par>
                                <p:cTn id="140" presetID="5" presetClass="entr" presetSubtype="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142" dur="10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3" fill="hold">
                            <p:stCondLst>
                              <p:cond delay="26200"/>
                            </p:stCondLst>
                            <p:childTnLst>
                              <p:par>
                                <p:cTn id="144" presetID="5" presetClass="entr" presetSubtype="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146" dur="1000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7" fill="hold">
                            <p:stCondLst>
                              <p:cond delay="27200"/>
                            </p:stCondLst>
                            <p:childTnLst>
                              <p:par>
                                <p:cTn id="148" presetID="5" presetClass="entr" presetSubtype="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150" dur="1000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1" fill="hold">
                            <p:stCondLst>
                              <p:cond delay="28200"/>
                            </p:stCondLst>
                            <p:childTnLst>
                              <p:par>
                                <p:cTn id="152" presetID="5" presetClass="entr" presetSubtype="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154" dur="1000"/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5" fill="hold">
                            <p:stCondLst>
                              <p:cond delay="29200"/>
                            </p:stCondLst>
                            <p:childTnLst>
                              <p:par>
                                <p:cTn id="156" presetID="5" presetClass="entr" presetSubtype="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158" dur="1000"/>
                                        <p:tgtEl>
                                          <p:spTgt spid="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9" fill="hold">
                            <p:stCondLst>
                              <p:cond delay="30200"/>
                            </p:stCondLst>
                            <p:childTnLst>
                              <p:par>
                                <p:cTn id="160" presetID="5" presetClass="entr" presetSubtype="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162" dur="1000"/>
                                        <p:tgtEl>
                                          <p:spTgt spid="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3" fill="hold">
                            <p:stCondLst>
                              <p:cond delay="31200"/>
                            </p:stCondLst>
                            <p:childTnLst>
                              <p:par>
                                <p:cTn id="164" presetID="5" presetClass="entr" presetSubtype="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166" dur="1000"/>
                                        <p:tgtEl>
                                          <p:spTgt spid="7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7" fill="hold">
                            <p:stCondLst>
                              <p:cond delay="32200"/>
                            </p:stCondLst>
                            <p:childTnLst>
                              <p:par>
                                <p:cTn id="168" presetID="5" presetClass="entr" presetSubtype="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170" dur="1000"/>
                                        <p:tgtEl>
                                          <p:spTgt spid="7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1" fill="hold">
                            <p:stCondLst>
                              <p:cond delay="33200"/>
                            </p:stCondLst>
                            <p:childTnLst>
                              <p:par>
                                <p:cTn id="172" presetID="5" presetClass="entr" presetSubtype="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174" dur="1000"/>
                                        <p:tgtEl>
                                          <p:spTgt spid="7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5" fill="hold">
                            <p:stCondLst>
                              <p:cond delay="34200"/>
                            </p:stCondLst>
                            <p:childTnLst>
                              <p:par>
                                <p:cTn id="176" presetID="5" presetClass="entr" presetSubtype="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178" dur="1000"/>
                                        <p:tgtEl>
                                          <p:spTgt spid="7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uiExpand="1" build="p"/>
      <p:bldP spid="7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503238" y="4983163"/>
            <a:ext cx="8183562" cy="1052512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tint val="88000"/>
                    <a:satMod val="150000"/>
                  </a:schemeClr>
                </a:solidFill>
              </a:rPr>
              <a:t>Kontrolní otázky</a:t>
            </a:r>
            <a:br>
              <a:rPr lang="cs-CZ" dirty="0" smtClean="0">
                <a:solidFill>
                  <a:schemeClr val="accent1">
                    <a:tint val="88000"/>
                    <a:satMod val="150000"/>
                  </a:schemeClr>
                </a:solidFill>
              </a:rPr>
            </a:br>
            <a:endParaRPr lang="cs-CZ" dirty="0">
              <a:solidFill>
                <a:schemeClr val="accent1">
                  <a:tint val="88000"/>
                  <a:satMod val="150000"/>
                </a:schemeClr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503238" y="530225"/>
            <a:ext cx="8183562" cy="4187825"/>
          </a:xfrm>
        </p:spPr>
        <p:txBody>
          <a:bodyPr/>
          <a:lstStyle/>
          <a:p>
            <a:pPr marL="514350" indent="-514350">
              <a:buFont typeface="Verdana" pitchFamily="34" charset="0"/>
              <a:buAutoNum type="arabicPeriod"/>
            </a:pPr>
            <a:r>
              <a:rPr lang="cs-CZ" smtClean="0"/>
              <a:t>Které druhy obvazového materiálu nejčastěji používáme při poskytování PP</a:t>
            </a:r>
          </a:p>
          <a:p>
            <a:pPr marL="514350" indent="-514350">
              <a:buFont typeface="Verdana" pitchFamily="34" charset="0"/>
              <a:buAutoNum type="arabicPeriod"/>
            </a:pPr>
            <a:r>
              <a:rPr lang="cs-CZ" smtClean="0"/>
              <a:t>Jakými pomůckami můžeme improvizovat obvazový materiál</a:t>
            </a:r>
          </a:p>
          <a:p>
            <a:pPr marL="514350" indent="-514350">
              <a:buFont typeface="Verdana" pitchFamily="34" charset="0"/>
              <a:buAutoNum type="arabicPeriod"/>
            </a:pPr>
            <a:r>
              <a:rPr lang="cs-CZ" smtClean="0"/>
              <a:t>Uveďte příklady materiálu, léčiv a pomůcek v příruční lék</a:t>
            </a:r>
            <a:r>
              <a:rPr lang="cs-CZ" smtClean="0">
                <a:latin typeface="Arial" charset="0"/>
              </a:rPr>
              <a:t>á</a:t>
            </a:r>
            <a:r>
              <a:rPr lang="cs-CZ" smtClean="0"/>
              <a:t>rně</a:t>
            </a:r>
          </a:p>
          <a:p>
            <a:pPr marL="514350" indent="-514350">
              <a:buFont typeface="Wingdings 2" pitchFamily="18" charset="2"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8500"/>
                            </p:stCondLst>
                            <p:childTnLst>
                              <p:par>
                                <p:cTn id="13" presetID="56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5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6" dur="25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2150"/>
                            </p:stCondLst>
                            <p:childTnLst>
                              <p:par>
                                <p:cTn id="20" presetID="56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2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3" dur="25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5050"/>
                            </p:stCondLst>
                            <p:childTnLst>
                              <p:par>
                                <p:cTn id="27" presetID="56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9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30" dur="25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3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3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3238" y="4983163"/>
            <a:ext cx="8183562" cy="1052512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rgbClr val="FF0000"/>
                </a:solidFill>
              </a:rPr>
              <a:t>ÚKOL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3238" y="530225"/>
            <a:ext cx="8183562" cy="4187825"/>
          </a:xfrm>
        </p:spPr>
        <p:txBody>
          <a:bodyPr/>
          <a:lstStyle/>
          <a:p>
            <a:pPr>
              <a:buFont typeface="Wingdings 2" pitchFamily="18" charset="2"/>
              <a:buNone/>
            </a:pPr>
            <a:r>
              <a:rPr lang="cs-CZ" smtClean="0"/>
              <a:t>Najděte na internetových stránkách snímky vyjmenovaného obvazového materiálu a materiálu příruční lékárny.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3238" y="4983163"/>
            <a:ext cx="8183562" cy="1052512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tint val="88000"/>
                    <a:satMod val="150000"/>
                  </a:schemeClr>
                </a:solidFill>
              </a:rPr>
              <a:t>Použité zdroje </a:t>
            </a:r>
            <a:endParaRPr lang="cs-CZ" dirty="0">
              <a:solidFill>
                <a:schemeClr val="accent1">
                  <a:tint val="88000"/>
                  <a:satMod val="150000"/>
                </a:schemeClr>
              </a:solidFill>
            </a:endParaRPr>
          </a:p>
        </p:txBody>
      </p:sp>
      <p:sp>
        <p:nvSpPr>
          <p:cNvPr id="23554" name="Zástupný symbol pro obsah 2"/>
          <p:cNvSpPr>
            <a:spLocks noGrp="1"/>
          </p:cNvSpPr>
          <p:nvPr>
            <p:ph idx="1"/>
          </p:nvPr>
        </p:nvSpPr>
        <p:spPr>
          <a:xfrm>
            <a:off x="503238" y="530225"/>
            <a:ext cx="8183562" cy="4187825"/>
          </a:xfrm>
        </p:spPr>
        <p:txBody>
          <a:bodyPr/>
          <a:lstStyle/>
          <a:p>
            <a:pPr marL="457200" indent="-457200">
              <a:buFont typeface="Arial" charset="0"/>
              <a:buChar char="•"/>
            </a:pPr>
            <a:r>
              <a:rPr lang="cs-CZ" sz="2000" smtClean="0"/>
              <a:t>Mgr. Monika Beránková, Anna Fleková,</a:t>
            </a:r>
          </a:p>
          <a:p>
            <a:pPr marL="457200" indent="-457200">
              <a:buFont typeface="Arial" charset="0"/>
              <a:buChar char="•"/>
            </a:pPr>
            <a:r>
              <a:rPr lang="cs-CZ" sz="2000" smtClean="0"/>
              <a:t>Mgr. Blanka Holzhauserová, První pomoc pro střední zdravotnické školy : Praha Informatorium spol. s.r.o.2002,ISBN 80-86073-99-8</a:t>
            </a:r>
          </a:p>
          <a:p>
            <a:pPr marL="457200" indent="-457200">
              <a:buFont typeface="Arial" charset="0"/>
              <a:buChar char="•"/>
            </a:pPr>
            <a:r>
              <a:rPr lang="cs-CZ" sz="2000" smtClean="0"/>
              <a:t>NEZNÁMÝ. </a:t>
            </a:r>
            <a:r>
              <a:rPr lang="cs-CZ" sz="2000" i="1" smtClean="0">
                <a:latin typeface="Arial" charset="0"/>
              </a:rPr>
              <a:t>Mediset</a:t>
            </a:r>
            <a:r>
              <a:rPr lang="cs-CZ" sz="2000" i="1" smtClean="0"/>
              <a:t>.cz</a:t>
            </a:r>
            <a:r>
              <a:rPr lang="cs-CZ" sz="2000" smtClean="0"/>
              <a:t> [online]. [cit. 5.4.2013]. Dostupný na WWW: http://www.mediset.cz/zachranari/ruksaky1.htm</a:t>
            </a:r>
          </a:p>
          <a:p>
            <a:pPr marL="457200" indent="-457200">
              <a:buFont typeface="Arial" charset="0"/>
              <a:buChar char="•"/>
            </a:pPr>
            <a:r>
              <a:rPr lang="cs-CZ" sz="2000" smtClean="0"/>
              <a:t>NEZNÁMÝ. </a:t>
            </a:r>
            <a:r>
              <a:rPr lang="cs-CZ" sz="2000" smtClean="0">
                <a:latin typeface="Arial" charset="0"/>
              </a:rPr>
              <a:t>E</a:t>
            </a:r>
            <a:r>
              <a:rPr lang="cs-CZ" sz="2000" smtClean="0"/>
              <a:t>poptavka.cz [online]. [cit. 5.4.2013]. Dostupný na WWW: http://dodavatele.epoptavka.cz/1174678-hartmann-rico-a-s/nabidka/75517-synteticke-obvazy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99</TotalTime>
  <Words>354</Words>
  <Application>Microsoft Office PowerPoint</Application>
  <PresentationFormat>On-screen Show (4:3)</PresentationFormat>
  <Paragraphs>86</Paragraphs>
  <Slides>9</Slides>
  <Notes>1</Notes>
  <HiddenSlides>2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5</vt:i4>
      </vt:variant>
      <vt:variant>
        <vt:lpstr>Nadpisy snímků</vt:lpstr>
      </vt:variant>
      <vt:variant>
        <vt:i4>9</vt:i4>
      </vt:variant>
    </vt:vector>
  </HeadingPairs>
  <TitlesOfParts>
    <vt:vector size="20" baseType="lpstr">
      <vt:lpstr>Verdana</vt:lpstr>
      <vt:lpstr>Arial</vt:lpstr>
      <vt:lpstr>Wingdings 2</vt:lpstr>
      <vt:lpstr>Calibri</vt:lpstr>
      <vt:lpstr>Times New Roman</vt:lpstr>
      <vt:lpstr>Wingdings</vt:lpstr>
      <vt:lpstr>Aspekt</vt:lpstr>
      <vt:lpstr>Aspekt</vt:lpstr>
      <vt:lpstr>Aspekt</vt:lpstr>
      <vt:lpstr>Aspekt</vt:lpstr>
      <vt:lpstr>Aspekt</vt:lpstr>
      <vt:lpstr>Snímek 1</vt:lpstr>
      <vt:lpstr>Anotace </vt:lpstr>
      <vt:lpstr>Základní druhy obvazů, příruční lékárna </vt:lpstr>
      <vt:lpstr>Dělení obvazů </vt:lpstr>
      <vt:lpstr>Příruční lékárna   </vt:lpstr>
      <vt:lpstr>Doporučený obsah příruční lékárny </vt:lpstr>
      <vt:lpstr>Kontrolní otázky </vt:lpstr>
      <vt:lpstr>ÚKOL</vt:lpstr>
      <vt:lpstr>Použité zdroje 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druhy obvazů, příruční lékárna </dc:title>
  <dc:creator>Admin</dc:creator>
  <cp:lastModifiedBy>DUM</cp:lastModifiedBy>
  <cp:revision>19</cp:revision>
  <dcterms:created xsi:type="dcterms:W3CDTF">2013-02-24T14:01:58Z</dcterms:created>
  <dcterms:modified xsi:type="dcterms:W3CDTF">2014-02-24T15:26:57Z</dcterms:modified>
</cp:coreProperties>
</file>