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7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5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342E0C3-E616-4BB4-9C8D-70AA7F774C3C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3E6279F-FDA5-4481-BE96-7D6EB6215F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lvl="1">
              <a:spcBef>
                <a:spcPct val="0"/>
              </a:spcBef>
            </a:pPr>
            <a:endParaRPr lang="cs-CZ" sz="2000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cs typeface="Arial" charset="0"/>
              </a:rPr>
              <a:t>VY_32_INOVACE_1/20A-ICT/PE/ON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E57C5E6-6C8C-4341-BA8B-DA9800BD7CB4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D967E21-39B3-4B37-A3F8-1EAE8E8011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4589F0-8DD4-40D0-894A-EBC84AAC3B4C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918EB-A7EB-4313-A93E-E8E6FE33EB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87648B4-86FD-4C81-B1E9-23D553AF7D4D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FBD872D-96AD-463A-8A02-7F15CDA947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5E43D03-7393-463A-899F-A449C5914201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38260F3-911F-4D76-A901-7387BFF0FB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5A485EA-23E8-4E2A-9054-4BE9E4102E18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7F41071-B44D-43F3-9A34-B8105784B2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9241B4D-FF2C-4B24-BA06-10BDDF75999C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F8D30AC-7F55-4FFC-A990-BC6AF12569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F4A29E-0861-4521-A5BF-C6BA0E167023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1734BE-0BF6-432A-A861-8D6C06A492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D3C19E6-749C-40E4-9F54-F9D1D36822B5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7C89CA8-C68A-44E2-98ED-9271DE60CF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2A076D5F-C325-47AC-B3F2-A0758C088D4D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E084D5F-E2BE-4BE0-93A4-C12815F6E7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CA8156-A591-4C58-9D8A-1DC1BD9B77A0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B719B-C6B0-4AEB-A08C-8140117504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D7D757-2B51-458D-B0D4-E7BA8F4E0797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2E71AD-496A-4A9E-9EA1-5D09BFBD47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655B7F03-396F-4168-A57E-8CE51F63D674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8D2CF74A-2DF3-423D-9863-946756968F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39" r:id="rId2"/>
    <p:sldLayoutId id="2147483841" r:id="rId3"/>
    <p:sldLayoutId id="2147483842" r:id="rId4"/>
    <p:sldLayoutId id="2147483843" r:id="rId5"/>
    <p:sldLayoutId id="2147483844" r:id="rId6"/>
    <p:sldLayoutId id="2147483838" r:id="rId7"/>
    <p:sldLayoutId id="2147483845" r:id="rId8"/>
    <p:sldLayoutId id="2147483846" r:id="rId9"/>
    <p:sldLayoutId id="2147483837" r:id="rId10"/>
    <p:sldLayoutId id="214748383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Lucida Sans Unicode" pitchFamily="34" charset="0"/>
              </a:rPr>
              <a:t> </a:t>
            </a:r>
          </a:p>
        </p:txBody>
      </p:sp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Lucida Sans Unicode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288" y="2060575"/>
          <a:ext cx="8280400" cy="49164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8"/>
              </a:tblGrid>
              <a:tr h="3538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n-lt"/>
                        </a:rPr>
                        <a:t>Číslo projektu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CZ.1.07</a:t>
                      </a:r>
                      <a:r>
                        <a:rPr lang="cs-CZ" sz="2000" dirty="0">
                          <a:effectLst/>
                          <a:latin typeface="+mn-lt"/>
                        </a:rPr>
                        <a:t>/ 1.5.00/34.0673	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538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641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Vzdělávání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pro zdraví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538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Zdravověda</a:t>
                      </a:r>
                    </a:p>
                  </a:txBody>
                  <a:tcPr marL="68580" marR="68580" marT="0" marB="0" anchor="ctr"/>
                </a:tc>
              </a:tr>
              <a:tr h="6641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n-lt"/>
                        </a:rPr>
                        <a:t>Tematický okruh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První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</a:t>
                      </a: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omoc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87088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u="none" dirty="0" smtClean="0">
                          <a:latin typeface="+mn-lt"/>
                        </a:rPr>
                        <a:t>Krvácení, rány </a:t>
                      </a:r>
                      <a:endParaRPr lang="cs-CZ" sz="2000" u="none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8708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VY_32_INOVACE_4C_ZDR_03(20)</a:t>
                      </a:r>
                    </a:p>
                  </a:txBody>
                  <a:tcPr marL="68580" marR="68580" marT="0" marB="0" anchor="ctr"/>
                </a:tc>
              </a:tr>
              <a:tr h="3538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538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n-lt"/>
                        </a:rPr>
                        <a:t>Datum tvorby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01.09.2012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2548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5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cs-CZ" sz="2800" smtClean="0">
                <a:latin typeface="Verdana" pitchFamily="34" charset="0"/>
              </a:rPr>
              <a:t>Prezentace Microsoft PowerPoint přibližuje současný postup poskytování předlékařské první pomoci. </a:t>
            </a:r>
          </a:p>
          <a:p>
            <a:pPr>
              <a:buFont typeface="Arial" charset="0"/>
              <a:buChar char="•"/>
            </a:pPr>
            <a:r>
              <a:rPr lang="cs-CZ" sz="2800" smtClean="0">
                <a:latin typeface="Verdana" pitchFamily="34" charset="0"/>
              </a:rPr>
              <a:t>Prezentace je určena jako podpůrný materiál k výkladu učitele, lze použít i k opakování učiva.</a:t>
            </a:r>
          </a:p>
          <a:p>
            <a:pPr>
              <a:buFont typeface="Arial" charset="0"/>
              <a:buChar char="•"/>
            </a:pPr>
            <a:r>
              <a:rPr lang="cs-CZ" sz="2800" smtClean="0">
                <a:latin typeface="Verdana" pitchFamily="34" charset="0"/>
              </a:rPr>
              <a:t>Cílem prezentace je studentům vštípit moderní pojetí první pomoci a jednotného záchranného systému. </a:t>
            </a:r>
          </a:p>
          <a:p>
            <a:pPr>
              <a:buFont typeface="Wingdings 3" pitchFamily="18" charset="2"/>
              <a:buNone/>
            </a:pPr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Anotace </a:t>
            </a:r>
            <a:endParaRPr lang="cs-CZ" dirty="0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u="sng" dirty="0" smtClean="0">
                <a:latin typeface="Verdana" pitchFamily="34" charset="0"/>
              </a:rPr>
              <a:t>Krvácení, rány 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7410" name="TextovéPole 6"/>
          <p:cNvSpPr txBox="1">
            <a:spLocks noChangeArrowheads="1"/>
          </p:cNvSpPr>
          <p:nvPr/>
        </p:nvSpPr>
        <p:spPr bwMode="auto">
          <a:xfrm>
            <a:off x="5076825" y="6381750"/>
            <a:ext cx="37433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Lucida Sans Unicode" pitchFamily="34" charset="0"/>
              </a:rPr>
              <a:t>Andrea Ječmenová  2012 </a:t>
            </a:r>
          </a:p>
        </p:txBody>
      </p:sp>
      <p:pic>
        <p:nvPicPr>
          <p:cNvPr id="8" name="Zástupný symbol pro obsah 7" descr="800px-US_Navy_031008-N-4190W-001_Members_of_the_medical_response_team_administer_first-aid_to_a_wounded_Sailor_as_part_of_a_Mass_Casualty_Drill_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16013" y="1276350"/>
            <a:ext cx="6769100" cy="48323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9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0" dirty="0" smtClean="0">
                <a:latin typeface="Verdana" pitchFamily="34" charset="0"/>
              </a:rPr>
              <a:t>Krvácení</a:t>
            </a:r>
            <a:br>
              <a:rPr lang="cs-CZ" b="0" dirty="0" smtClean="0">
                <a:latin typeface="Verdana" pitchFamily="34" charset="0"/>
              </a:rPr>
            </a:br>
            <a:endParaRPr lang="cs-CZ" b="0" dirty="0">
              <a:latin typeface="Verdana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1444625"/>
            <a:ext cx="4040188" cy="3941763"/>
          </a:xfrm>
          <a:ln>
            <a:prstDash val="solid"/>
          </a:ln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Při ošetřování krvácejících ran je nutné používat </a:t>
            </a:r>
            <a:r>
              <a:rPr lang="cs-CZ" smtClean="0">
                <a:solidFill>
                  <a:srgbClr val="FF0000"/>
                </a:solidFill>
              </a:rPr>
              <a:t>gumové rukavice </a:t>
            </a:r>
            <a:r>
              <a:rPr lang="cs-CZ" smtClean="0"/>
              <a:t>jako prevence přenosných chorob.</a:t>
            </a:r>
          </a:p>
          <a:p>
            <a:pPr>
              <a:buFont typeface="Wingdings 3" pitchFamily="18" charset="2"/>
              <a:buNone/>
            </a:pPr>
            <a:endParaRPr lang="cs-CZ" smtClean="0"/>
          </a:p>
          <a:p>
            <a:r>
              <a:rPr lang="cs-CZ" smtClean="0"/>
              <a:t>Dělíme podle směru na </a:t>
            </a:r>
            <a:r>
              <a:rPr lang="cs-CZ" b="1" smtClean="0">
                <a:solidFill>
                  <a:srgbClr val="FF0000"/>
                </a:solidFill>
              </a:rPr>
              <a:t>zevní</a:t>
            </a:r>
            <a:r>
              <a:rPr lang="cs-CZ" b="1" smtClean="0"/>
              <a:t> </a:t>
            </a:r>
            <a:r>
              <a:rPr lang="cs-CZ" smtClean="0"/>
              <a:t>a </a:t>
            </a:r>
            <a:r>
              <a:rPr lang="cs-CZ" b="1" smtClean="0">
                <a:solidFill>
                  <a:srgbClr val="FF0000"/>
                </a:solidFill>
              </a:rPr>
              <a:t>vnitřní</a:t>
            </a:r>
            <a:r>
              <a:rPr lang="cs-CZ" smtClean="0"/>
              <a:t>,</a:t>
            </a:r>
            <a:r>
              <a:rPr lang="cs-CZ" b="1" smtClean="0"/>
              <a:t> </a:t>
            </a:r>
            <a:r>
              <a:rPr lang="cs-CZ" smtClean="0"/>
              <a:t>podle </a:t>
            </a:r>
            <a:r>
              <a:rPr lang="cs-CZ" b="1" smtClean="0">
                <a:solidFill>
                  <a:srgbClr val="FF0000"/>
                </a:solidFill>
              </a:rPr>
              <a:t>postižené cévy</a:t>
            </a:r>
            <a:r>
              <a:rPr lang="cs-CZ" smtClean="0"/>
              <a:t>.</a:t>
            </a:r>
          </a:p>
          <a:p>
            <a:endParaRPr lang="cs-CZ" smtClean="0"/>
          </a:p>
        </p:txBody>
      </p:sp>
      <p:pic>
        <p:nvPicPr>
          <p:cNvPr id="10" name="Zástupný symbol pro obsah 9" descr="Bleeding_finger.jpg"/>
          <p:cNvPicPr>
            <a:picLocks noGrp="1" noChangeAspect="1"/>
          </p:cNvPicPr>
          <p:nvPr>
            <p:ph sz="quarter" idx="4"/>
          </p:nvPr>
        </p:nvPicPr>
        <p:blipFill>
          <a:blip r:embed="rId2"/>
          <a:srcRect/>
          <a:stretch>
            <a:fillRect/>
          </a:stretch>
        </p:blipFill>
        <p:spPr>
          <a:xfrm>
            <a:off x="4824413" y="1773238"/>
            <a:ext cx="4032250" cy="3024187"/>
          </a:xfrm>
          <a:ln>
            <a:prstDash val="solid"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750" y="1268413"/>
            <a:ext cx="8147050" cy="4968875"/>
          </a:xfrm>
        </p:spPr>
        <p:txBody>
          <a:bodyPr/>
          <a:lstStyle/>
          <a:p>
            <a:r>
              <a:rPr lang="cs-CZ" sz="1800" b="1" smtClean="0">
                <a:latin typeface="Verdana" pitchFamily="34" charset="0"/>
              </a:rPr>
              <a:t>PP </a:t>
            </a:r>
            <a:r>
              <a:rPr lang="cs-CZ" sz="1800" smtClean="0">
                <a:latin typeface="Verdana" pitchFamily="34" charset="0"/>
              </a:rPr>
              <a:t>– v případě krvácení velké tepny je nutné stlačení v místě rány až do definitivního chirurgického ošetření, zachování sterility je v tomto případě druhotný problém.</a:t>
            </a:r>
          </a:p>
          <a:p>
            <a:r>
              <a:rPr lang="cs-CZ" sz="1800" smtClean="0">
                <a:latin typeface="Verdana" pitchFamily="34" charset="0"/>
              </a:rPr>
              <a:t>Při krvácení z menších tepen stlačíme příslušný tlakový bod a poté přiložíme na ránu tlakový obvaz- krycí vrstva, stlačující vrstva, obinadlo nebo šátek – příliš neutahujeme</a:t>
            </a:r>
          </a:p>
          <a:p>
            <a:r>
              <a:rPr lang="cs-CZ" sz="1800" smtClean="0">
                <a:latin typeface="Verdana" pitchFamily="34" charset="0"/>
              </a:rPr>
              <a:t>Použití zaškrcovadla – používáme široký pruh gumy zakončený tkanicí nebo otvory s plastovým knoflíkem, nikdy nepřikládáme na holou kůži podkládá se textilií, mulem, šátkem nebo oděvem.Zaškrcovadlo sundáme po vytvoření tlakového obvazu.</a:t>
            </a:r>
          </a:p>
          <a:p>
            <a:r>
              <a:rPr lang="cs-CZ" sz="1800" smtClean="0">
                <a:latin typeface="Verdana" pitchFamily="34" charset="0"/>
              </a:rPr>
              <a:t>Použití zaškrcovadla na trvalo – jestliže několik vrstev tlakového obvazu prokrvácí, u otevřené zlomeniny s tepenným krvácením, při amputaci.</a:t>
            </a:r>
          </a:p>
          <a:p>
            <a:r>
              <a:rPr lang="cs-CZ" sz="1800" b="1" smtClean="0">
                <a:solidFill>
                  <a:srgbClr val="FF0000"/>
                </a:solidFill>
                <a:latin typeface="Verdana" pitchFamily="34" charset="0"/>
              </a:rPr>
              <a:t>Je nezbytné zaznamenat čas zatažení zaškrcovadla, které nikdy nepovolujeme</a:t>
            </a:r>
            <a:r>
              <a:rPr lang="cs-CZ" sz="1800" b="1" smtClean="0">
                <a:latin typeface="Verdana" pitchFamily="34" charset="0"/>
              </a:rPr>
              <a:t>.</a:t>
            </a:r>
            <a:endParaRPr lang="cs-CZ" sz="1800" smtClean="0">
              <a:latin typeface="Verdana" pitchFamily="34" charset="0"/>
            </a:endParaRPr>
          </a:p>
          <a:p>
            <a:r>
              <a:rPr lang="cs-CZ" sz="1800" smtClean="0">
                <a:latin typeface="Verdana" pitchFamily="34" charset="0"/>
              </a:rPr>
              <a:t>Zajistíme příjezd ZZS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576064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u="sng" dirty="0" smtClean="0">
                <a:effectLst/>
              </a:rPr>
              <a:t>Tepenné krvácení </a:t>
            </a:r>
            <a:r>
              <a:rPr lang="cs-CZ" sz="2700" dirty="0" smtClean="0"/>
              <a:t>– z rány rytmicky vystřikuje jasně červená krev, možnost rychlého vykrvácení.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7000"/>
                            </p:stCondLst>
                            <p:childTnLst>
                              <p:par>
                                <p:cTn id="44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c8ad2bea99_35096832_o2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1341438"/>
            <a:ext cx="7991475" cy="4567237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b="1" u="sng" smtClean="0">
                <a:latin typeface="Verdana" pitchFamily="34" charset="0"/>
              </a:rPr>
              <a:t>Žilní krvácení </a:t>
            </a: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3"/>
          </p:nvPr>
        </p:nvSpPr>
        <p:spPr>
          <a:xfrm>
            <a:off x="4645025" y="5410200"/>
            <a:ext cx="4041775" cy="762000"/>
          </a:xfrm>
        </p:spPr>
        <p:txBody>
          <a:bodyPr/>
          <a:lstStyle/>
          <a:p>
            <a:r>
              <a:rPr lang="cs-CZ" sz="2000" smtClean="0"/>
              <a:t> </a:t>
            </a:r>
            <a:r>
              <a:rPr lang="cs-CZ" sz="2000" b="1" u="sng" smtClean="0">
                <a:latin typeface="Verdana" pitchFamily="34" charset="0"/>
              </a:rPr>
              <a:t>Vlásečnicové krvácení 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>
          <a:xfrm>
            <a:off x="457200" y="1444625"/>
            <a:ext cx="4040188" cy="3941763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 rány volně vytéká nebo se valí tmavá krev.</a:t>
            </a:r>
          </a:p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PP</a:t>
            </a:r>
            <a:r>
              <a:rPr lang="cs-CZ" dirty="0" smtClean="0"/>
              <a:t> – přiložíme tlakový obvaz, končetinu zdvihneme do zvýšené polohy a postiženého transportujeme k definitivnímu ošetření.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645025" y="1444625"/>
            <a:ext cx="4041775" cy="3941763"/>
          </a:xfrm>
          <a:ln>
            <a:prstDash val="solid"/>
          </a:ln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smtClean="0"/>
              <a:t>Nejméně závažné, vznikne při odřenině, škrábnutí, říznutí.</a:t>
            </a:r>
          </a:p>
          <a:p>
            <a:pPr>
              <a:spcBef>
                <a:spcPct val="0"/>
              </a:spcBef>
              <a:buFont typeface="Wingdings 3" pitchFamily="18" charset="2"/>
              <a:buNone/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b="1" smtClean="0"/>
              <a:t>PP</a:t>
            </a:r>
            <a:r>
              <a:rPr lang="cs-CZ" smtClean="0"/>
              <a:t> – okolí rány dezinfikujeme, zalepíme náplastí nebo použijeme sterilní čtverec, který fixujeme obinadlem.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8000"/>
                            </p:stCondLst>
                            <p:childTnLst>
                              <p:par>
                                <p:cTn id="4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9000"/>
                            </p:stCondLst>
                            <p:childTnLst>
                              <p:par>
                                <p:cTn id="5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10" grpId="0" build="p" animBg="1"/>
      <p:bldP spid="9" grpId="0" build="p"/>
      <p:bldP spid="1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481138"/>
            <a:ext cx="4038600" cy="4525962"/>
          </a:xfrm>
        </p:spPr>
        <p:txBody>
          <a:bodyPr/>
          <a:lstStyle/>
          <a:p>
            <a:r>
              <a:rPr lang="cs-CZ" sz="3200" smtClean="0">
                <a:latin typeface="Verdana" pitchFamily="34" charset="0"/>
              </a:rPr>
              <a:t>Často se setkáváme se smíšeným krvácením, při ošetření se řídíme převažujícím a nebezpečnějším typem krvácení.</a:t>
            </a:r>
          </a:p>
          <a:p>
            <a:endParaRPr lang="cs-CZ" smtClean="0"/>
          </a:p>
        </p:txBody>
      </p:sp>
      <p:pic>
        <p:nvPicPr>
          <p:cNvPr id="5" name="Zástupný symbol pro obsah 4" descr="odrenina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438650" y="1700213"/>
            <a:ext cx="4248150" cy="3744912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900" dirty="0" smtClean="0">
                <a:effectLst/>
                <a:latin typeface="Verdana" pitchFamily="34" charset="0"/>
              </a:rPr>
              <a:t>Vnitřní krvácení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 flipV="1">
            <a:off x="457200" y="6811963"/>
            <a:ext cx="4040188" cy="46037"/>
          </a:xfrm>
        </p:spPr>
        <p:txBody>
          <a:bodyPr>
            <a:normAutofit fontScale="25000" lnSpcReduction="20000"/>
          </a:bodyPr>
          <a:lstStyle/>
          <a:p>
            <a:pPr fontAlgn="auto">
              <a:spcAft>
                <a:spcPts val="0"/>
              </a:spcAft>
              <a:buFont typeface="Wingdings 3"/>
              <a:buNone/>
              <a:defRPr/>
            </a:pPr>
            <a:endParaRPr lang="cs-CZ" dirty="0"/>
          </a:p>
        </p:txBody>
      </p:sp>
      <p:sp>
        <p:nvSpPr>
          <p:cNvPr id="23555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6858000"/>
            <a:ext cx="4041775" cy="458788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625"/>
            <a:ext cx="4040188" cy="4864100"/>
          </a:xfrm>
        </p:spPr>
        <p:txBody>
          <a:bodyPr>
            <a:normAutofit fontScale="85000"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2600" b="1" dirty="0" smtClean="0">
                <a:latin typeface="Verdana" pitchFamily="34" charset="0"/>
              </a:rPr>
              <a:t>   </a:t>
            </a:r>
            <a:r>
              <a:rPr lang="cs-CZ" sz="2600" b="1" u="sng" dirty="0" smtClean="0">
                <a:latin typeface="Verdana" pitchFamily="34" charset="0"/>
              </a:rPr>
              <a:t>Příznaky</a:t>
            </a:r>
            <a:r>
              <a:rPr lang="cs-CZ" dirty="0" smtClean="0">
                <a:latin typeface="Verdana" pitchFamily="34" charset="0"/>
              </a:rPr>
              <a:t> – nápadná bledost, slabost, malátnost, únava, spavost, zrychlený špatně hmatný nitkovitý puls, pokles krevního tlaku, zrychlené povrchní dýchání, okrajové části těla jsou chladné a studeně zpocené.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dirty="0" smtClean="0">
                <a:latin typeface="Verdana" pitchFamily="34" charset="0"/>
              </a:rPr>
              <a:t> </a:t>
            </a:r>
            <a:endParaRPr lang="cs-CZ" b="1" dirty="0" smtClean="0">
              <a:latin typeface="Verdana" pitchFamily="34" charset="0"/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b="1" u="sng" dirty="0" smtClean="0">
                <a:latin typeface="Verdana" pitchFamily="34" charset="0"/>
              </a:rPr>
              <a:t>Druhy vnitřního krvácení :</a:t>
            </a:r>
          </a:p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Verdana" pitchFamily="34" charset="0"/>
              </a:rPr>
              <a:t>   Do dutin břišní, hrudní a lebeční a do měkkých tkání při zlomeninách dlouhých kostí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625"/>
            <a:ext cx="4041775" cy="4864100"/>
          </a:xfrm>
        </p:spPr>
        <p:txBody>
          <a:bodyPr>
            <a:normAutofit fontScale="92500"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u="sng" dirty="0" smtClean="0">
                <a:latin typeface="Verdana" pitchFamily="34" charset="0"/>
              </a:rPr>
              <a:t>První Pomoc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200" dirty="0" smtClean="0">
                <a:latin typeface="Verdana" pitchFamily="34" charset="0"/>
              </a:rPr>
              <a:t>Snažíme se zabránit rozvinutí </a:t>
            </a:r>
            <a:r>
              <a:rPr lang="cs-CZ" dirty="0" smtClean="0">
                <a:latin typeface="Verdana" pitchFamily="34" charset="0"/>
              </a:rPr>
              <a:t>šoku 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>
              <a:latin typeface="Verdana" pitchFamily="34" charset="0"/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err="1" smtClean="0">
                <a:latin typeface="Verdana" pitchFamily="34" charset="0"/>
              </a:rPr>
              <a:t>protišokovými</a:t>
            </a:r>
            <a:r>
              <a:rPr lang="cs-CZ" dirty="0" smtClean="0">
                <a:latin typeface="Verdana" pitchFamily="34" charset="0"/>
              </a:rPr>
              <a:t> opatřeními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>
              <a:latin typeface="Verdana" pitchFamily="34" charset="0"/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>
                <a:latin typeface="Verdana" pitchFamily="34" charset="0"/>
              </a:rPr>
              <a:t>Postiženého uložíme do </a:t>
            </a:r>
            <a:r>
              <a:rPr lang="cs-CZ" dirty="0" err="1" smtClean="0">
                <a:latin typeface="Verdana" pitchFamily="34" charset="0"/>
              </a:rPr>
              <a:t>autotransfúzní</a:t>
            </a:r>
            <a:r>
              <a:rPr lang="cs-CZ" dirty="0" smtClean="0">
                <a:latin typeface="Verdana" pitchFamily="34" charset="0"/>
              </a:rPr>
              <a:t> polohy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>
              <a:latin typeface="Verdana" pitchFamily="34" charset="0"/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>
                <a:latin typeface="Verdana" pitchFamily="34" charset="0"/>
              </a:rPr>
              <a:t>Opakovaně kontrolujeme fyziologické funkce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dirty="0" smtClean="0">
              <a:latin typeface="Verdana" pitchFamily="34" charset="0"/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>
                <a:latin typeface="Verdana" pitchFamily="34" charset="0"/>
              </a:rPr>
              <a:t>Zajistíme příjezd ZZS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8000"/>
                            </p:stCondLst>
                            <p:childTnLst>
                              <p:par>
                                <p:cTn id="47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9000"/>
                            </p:stCondLst>
                            <p:childTnLst>
                              <p:par>
                                <p:cTn id="54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0"/>
                            </p:stCondLst>
                            <p:childTnLst>
                              <p:par>
                                <p:cTn id="61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7300" dirty="0" smtClean="0">
                <a:latin typeface="Verdana" pitchFamily="34" charset="0"/>
              </a:rPr>
              <a:t>Rány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949950"/>
            <a:ext cx="4040188" cy="719138"/>
          </a:xfrm>
        </p:spPr>
        <p:txBody>
          <a:bodyPr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Wingdings 3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3"/>
              <a:buNone/>
              <a:defRPr/>
            </a:pPr>
            <a:r>
              <a:rPr lang="cs-CZ" dirty="0" smtClean="0"/>
              <a:t>Druhy ran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 flipV="1">
            <a:off x="4645025" y="7173913"/>
            <a:ext cx="4041775" cy="142875"/>
          </a:xfrm>
        </p:spPr>
        <p:txBody>
          <a:bodyPr>
            <a:normAutofit fontScale="25000" lnSpcReduction="20000"/>
          </a:bodyPr>
          <a:lstStyle/>
          <a:p>
            <a:pPr fontAlgn="auto">
              <a:spcAft>
                <a:spcPts val="0"/>
              </a:spcAft>
              <a:buFont typeface="Wingdings 3"/>
              <a:buNone/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625"/>
            <a:ext cx="4040188" cy="4432300"/>
          </a:xfrm>
        </p:spPr>
        <p:txBody>
          <a:bodyPr>
            <a:normAutofit fontScale="85000" lnSpcReduction="20000"/>
          </a:bodyPr>
          <a:lstStyle/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>
                <a:latin typeface="Verdana" pitchFamily="34" charset="0"/>
              </a:rPr>
              <a:t>Řezná rána </a:t>
            </a:r>
            <a:r>
              <a:rPr lang="cs-CZ" dirty="0" smtClean="0">
                <a:latin typeface="Verdana" pitchFamily="34" charset="0"/>
              </a:rPr>
              <a:t>– má hladké okraje</a:t>
            </a:r>
          </a:p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>
                <a:latin typeface="Verdana" pitchFamily="34" charset="0"/>
              </a:rPr>
              <a:t>Tržná rána </a:t>
            </a:r>
            <a:r>
              <a:rPr lang="cs-CZ" dirty="0" smtClean="0">
                <a:latin typeface="Verdana" pitchFamily="34" charset="0"/>
              </a:rPr>
              <a:t>– má nepravidelné roztržené okraje a je téměř vždy infikována</a:t>
            </a:r>
          </a:p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>
                <a:latin typeface="Verdana" pitchFamily="34" charset="0"/>
              </a:rPr>
              <a:t>Bodná rána </a:t>
            </a:r>
            <a:r>
              <a:rPr lang="cs-CZ" dirty="0" smtClean="0">
                <a:latin typeface="Verdana" pitchFamily="34" charset="0"/>
              </a:rPr>
              <a:t>– je hluboká, málo viditelná, hrozí zavlečení infekce</a:t>
            </a:r>
          </a:p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>
                <a:latin typeface="Verdana" pitchFamily="34" charset="0"/>
              </a:rPr>
              <a:t>Střelná rána </a:t>
            </a:r>
          </a:p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>
                <a:latin typeface="Verdana" pitchFamily="34" charset="0"/>
              </a:rPr>
              <a:t>Tržně zhmožděná rána </a:t>
            </a:r>
            <a:r>
              <a:rPr lang="cs-CZ" dirty="0" smtClean="0">
                <a:latin typeface="Verdana" pitchFamily="34" charset="0"/>
              </a:rPr>
              <a:t>– roztrhané okraje s krevním výronem</a:t>
            </a:r>
          </a:p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>
                <a:latin typeface="Verdana" pitchFamily="34" charset="0"/>
              </a:rPr>
              <a:t>Odřeniny</a:t>
            </a:r>
          </a:p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>
                <a:latin typeface="Verdana" pitchFamily="34" charset="0"/>
              </a:rPr>
              <a:t>Spálené rány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/>
          </a:p>
        </p:txBody>
      </p:sp>
      <p:pic>
        <p:nvPicPr>
          <p:cNvPr id="7" name="Zástupný symbol pro obsah 6" descr="rany1.jpg"/>
          <p:cNvPicPr>
            <a:picLocks noGrp="1" noChangeAspect="1"/>
          </p:cNvPicPr>
          <p:nvPr>
            <p:ph sz="quarter" idx="4"/>
          </p:nvPr>
        </p:nvPicPr>
        <p:blipFill>
          <a:blip r:embed="rId2"/>
          <a:srcRect/>
          <a:stretch>
            <a:fillRect/>
          </a:stretch>
        </p:blipFill>
        <p:spPr>
          <a:xfrm>
            <a:off x="4645025" y="2066925"/>
            <a:ext cx="4041775" cy="2697163"/>
          </a:xfrm>
          <a:ln>
            <a:prstDash val="solid"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8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9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0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1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5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6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7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8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8000"/>
                            </p:stCondLst>
                            <p:childTnLst>
                              <p:par>
                                <p:cTn id="36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0"/>
                            </p:stCondLst>
                            <p:childTnLst>
                              <p:par>
                                <p:cTn id="42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2000"/>
                            </p:stCondLst>
                            <p:childTnLst>
                              <p:par>
                                <p:cTn id="48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4000"/>
                            </p:stCondLst>
                            <p:childTnLst>
                              <p:par>
                                <p:cTn id="54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6000"/>
                            </p:stCondLst>
                            <p:childTnLst>
                              <p:par>
                                <p:cTn id="60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8000"/>
                            </p:stCondLst>
                            <p:childTnLst>
                              <p:par>
                                <p:cTn id="66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0"/>
                            </p:stCondLst>
                            <p:childTnLst>
                              <p:par>
                                <p:cTn id="7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900" u="sng" dirty="0" smtClean="0">
                <a:effectLst/>
                <a:latin typeface="Verdana" pitchFamily="34" charset="0"/>
              </a:rPr>
              <a:t>První  Pomoc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z="2800" smtClean="0">
                <a:latin typeface="Verdana" pitchFamily="34" charset="0"/>
              </a:rPr>
              <a:t>Čisté rány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10200"/>
            <a:ext cx="4041775" cy="762000"/>
          </a:xfrm>
        </p:spPr>
        <p:txBody>
          <a:bodyPr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Wingdings 3"/>
              <a:buNone/>
              <a:defRPr/>
            </a:pPr>
            <a:r>
              <a:rPr lang="cs-CZ" dirty="0" smtClean="0"/>
              <a:t> </a:t>
            </a:r>
          </a:p>
          <a:p>
            <a:pPr algn="ctr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3000" dirty="0" smtClean="0">
                <a:latin typeface="Verdana" pitchFamily="34" charset="0"/>
              </a:rPr>
              <a:t>Znečištěné rány</a:t>
            </a:r>
            <a:endParaRPr lang="cs-CZ" sz="3000" dirty="0">
              <a:latin typeface="Verdan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268413"/>
            <a:ext cx="4040188" cy="4117975"/>
          </a:xfrm>
        </p:spPr>
        <p:txBody>
          <a:bodyPr>
            <a:normAutofit fontScale="70000" lnSpcReduction="20000"/>
          </a:bodyPr>
          <a:lstStyle/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900" dirty="0" smtClean="0"/>
              <a:t>obnažíme ránu a    dezinfekčním prostředkem  očistíme její okolí</a:t>
            </a:r>
          </a:p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900" dirty="0" smtClean="0"/>
              <a:t>přiložíme aseptický obvaz s dostatečnou krycí vrstvou</a:t>
            </a:r>
          </a:p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900" dirty="0" smtClean="0"/>
              <a:t>končetinu znehybníme pomocí šátku nebo dlahy</a:t>
            </a:r>
          </a:p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900" dirty="0" smtClean="0"/>
              <a:t>postiženého uložíme do úlevové polohy</a:t>
            </a:r>
          </a:p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900" dirty="0" smtClean="0"/>
              <a:t>při velkých úrazech přivoláme ZZS</a:t>
            </a:r>
          </a:p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900" dirty="0" smtClean="0"/>
              <a:t>vždy je nutné vyhledat lékaře z důvodu přeočkování proti tetanu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None/>
              <a:defRPr/>
            </a:pPr>
            <a:r>
              <a:rPr lang="cs-CZ" dirty="0" smtClean="0"/>
              <a:t> 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268413"/>
            <a:ext cx="4041775" cy="4248150"/>
          </a:xfrm>
        </p:spPr>
        <p:txBody>
          <a:bodyPr>
            <a:normAutofit fontScale="70000" lnSpcReduction="20000"/>
          </a:bodyPr>
          <a:lstStyle/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900" dirty="0" smtClean="0"/>
              <a:t>ránu obnažíme a vypláchneme borovou vodou nebo peroxidem vodíku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2900" dirty="0" smtClean="0"/>
          </a:p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900" dirty="0" smtClean="0"/>
              <a:t>okolí rány očistíme dezinfekčním roztokem</a:t>
            </a:r>
          </a:p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900" dirty="0" smtClean="0"/>
          </a:p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900" dirty="0" smtClean="0"/>
              <a:t>ránu sterilně kryjeme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2900" dirty="0" smtClean="0"/>
          </a:p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900" dirty="0" smtClean="0"/>
              <a:t>přivoláme ZZS nebo odvezeme k lékaři, který provede revizi znečištěné rány a přeočkuje proti tetanu   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2900" dirty="0" smtClean="0"/>
              <a:t> </a:t>
            </a:r>
          </a:p>
          <a:p>
            <a:pPr marL="365760" indent="-256032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 0.06921 C -0.47378 0.01551 -0.44722 -0.03796 -0.42899 -0.04051 C -0.41094 -0.04306 -0.42656 0.03842 -0.39201 0.05416 C -0.35729 0.06991 -0.26597 0.06597 -0.22118 0.05416 C -0.17604 0.04236 -0.16163 -0.01366 -0.12257 -0.0169 C -0.08351 -0.02014 -0.04375 0.02754 0.01302 0.03472 C 0.06979 0.0419 0.17726 0.03217 0.21771 0.02616 " pathEditMode="relative" rAng="0" ptsTypes="aaaaa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9" y="-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8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000"/>
                            </p:stCondLst>
                            <p:childTnLst>
                              <p:par>
                                <p:cTn id="3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4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1000"/>
                            </p:stCondLst>
                            <p:childTnLst>
                              <p:par>
                                <p:cTn id="36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8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3000"/>
                            </p:stCondLst>
                            <p:childTnLst>
                              <p:par>
                                <p:cTn id="40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0"/>
                            </p:stCondLst>
                            <p:childTnLst>
                              <p:par>
                                <p:cTn id="4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6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7000"/>
                            </p:stCondLst>
                            <p:childTnLst>
                              <p:par>
                                <p:cTn id="4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0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9000"/>
                            </p:stCondLst>
                            <p:childTnLst>
                              <p:par>
                                <p:cTn id="5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4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1000"/>
                            </p:stCondLst>
                            <p:childTnLst>
                              <p:par>
                                <p:cTn id="56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7400"/>
                            </p:stCondLst>
                            <p:childTnLst>
                              <p:par>
                                <p:cTn id="62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2000"/>
                            </p:stCondLst>
                            <p:childTnLst>
                              <p:par>
                                <p:cTn id="68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34800"/>
                            </p:stCondLst>
                            <p:childTnLst>
                              <p:par>
                                <p:cTn id="74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44200"/>
                            </p:stCondLst>
                            <p:childTnLst>
                              <p:par>
                                <p:cTn id="80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  <p:bldP spid="5" grpId="0" build="p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300px-Tlakový_obvaz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47813" y="1416050"/>
            <a:ext cx="5976937" cy="4600575"/>
          </a:xfrm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effectLst/>
                <a:latin typeface="Verdana" pitchFamily="34" charset="0"/>
              </a:rPr>
              <a:t>Tlakový obvaz</a:t>
            </a:r>
            <a:endParaRPr lang="cs-CZ" sz="4400" dirty="0">
              <a:effectLst/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8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3888" indent="-514350">
              <a:buFont typeface="Lucida Sans Unicode" pitchFamily="34" charset="0"/>
              <a:buAutoNum type="arabicPeriod"/>
            </a:pPr>
            <a:r>
              <a:rPr lang="cs-CZ" sz="3200" smtClean="0">
                <a:latin typeface="Verdana" pitchFamily="34" charset="0"/>
              </a:rPr>
              <a:t>Jaké znáte druhy krvácení a podrobně je popište</a:t>
            </a:r>
          </a:p>
          <a:p>
            <a:pPr marL="623888" indent="-514350">
              <a:buFont typeface="Lucida Sans Unicode" pitchFamily="34" charset="0"/>
              <a:buAutoNum type="arabicPeriod"/>
            </a:pPr>
            <a:r>
              <a:rPr lang="cs-CZ" sz="3200" smtClean="0">
                <a:latin typeface="Verdana" pitchFamily="34" charset="0"/>
              </a:rPr>
              <a:t>Jak jednotlivé krvácení ošetříte</a:t>
            </a:r>
          </a:p>
          <a:p>
            <a:pPr marL="623888" indent="-514350">
              <a:buFont typeface="Lucida Sans Unicode" pitchFamily="34" charset="0"/>
              <a:buAutoNum type="arabicPeriod"/>
            </a:pPr>
            <a:r>
              <a:rPr lang="cs-CZ" sz="3200" smtClean="0">
                <a:latin typeface="Verdana" pitchFamily="34" charset="0"/>
              </a:rPr>
              <a:t>Popište tlakový obvaz</a:t>
            </a:r>
          </a:p>
          <a:p>
            <a:pPr marL="623888" indent="-514350">
              <a:buFont typeface="Lucida Sans Unicode" pitchFamily="34" charset="0"/>
              <a:buAutoNum type="arabicPeriod"/>
            </a:pPr>
            <a:r>
              <a:rPr lang="cs-CZ" sz="3200" smtClean="0">
                <a:latin typeface="Verdana" pitchFamily="34" charset="0"/>
              </a:rPr>
              <a:t>Vyjmenujte příznaky vnitřního krvácení</a:t>
            </a:r>
          </a:p>
          <a:p>
            <a:pPr marL="623888" indent="-514350">
              <a:buFont typeface="Lucida Sans Unicode" pitchFamily="34" charset="0"/>
              <a:buAutoNum type="arabicPeriod"/>
            </a:pPr>
            <a:r>
              <a:rPr lang="cs-CZ" sz="3200" smtClean="0">
                <a:latin typeface="Verdana" pitchFamily="34" charset="0"/>
              </a:rPr>
              <a:t>Jaké znáte rány a jak se ošetřují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300" dirty="0" smtClean="0">
                <a:effectLst/>
                <a:latin typeface="Verdana" pitchFamily="34" charset="0"/>
              </a:rPr>
              <a:t>Kontrolní otázky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450"/>
                            </p:stCondLst>
                            <p:childTnLst>
                              <p:par>
                                <p:cTn id="1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350"/>
                            </p:stCondLst>
                            <p:childTnLst>
                              <p:par>
                                <p:cTn id="2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 tmFilter="0,0; .5, 1; 1, 1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750"/>
                            </p:stCondLst>
                            <p:childTnLst>
                              <p:par>
                                <p:cTn id="3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 tmFilter="0,0; .5, 1; 1, 1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8950"/>
                            </p:stCondLst>
                            <p:childTnLst>
                              <p:par>
                                <p:cTn id="4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 tmFilter="0,0; .5, 1; 1, 1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Tx/>
              <a:buFont typeface="Wingdings" pitchFamily="2" charset="2"/>
              <a:buChar char="v"/>
            </a:pPr>
            <a:r>
              <a:rPr lang="cs-CZ" smtClean="0"/>
              <a:t>Vyhledejte na internetových stránkách snímky různých druhů poranění.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u="sng" dirty="0" smtClean="0"/>
              <a:t>ÚKOL</a:t>
            </a:r>
            <a:endParaRPr lang="cs-CZ" sz="5400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5 2.59259E-6 L -2.5E-6 2.59259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charset="0"/>
              <a:buChar char="•"/>
            </a:pPr>
            <a:r>
              <a:rPr lang="cs-CZ" sz="1600" smtClean="0"/>
              <a:t>Mgr. Monika Beránková, Anna Fleková,</a:t>
            </a:r>
          </a:p>
          <a:p>
            <a:pPr marL="457200" indent="-457200">
              <a:buFont typeface="Arial" charset="0"/>
              <a:buChar char="•"/>
            </a:pPr>
            <a:r>
              <a:rPr lang="cs-CZ" sz="1600" smtClean="0"/>
              <a:t>Mgr. Blanka Holzhauserová, První pomoc pro střední zdravotnické školy : Praha Informatorium spol. s.r.o. 2002,ISBN 80-86073-99-8</a:t>
            </a:r>
          </a:p>
          <a:p>
            <a:pPr marL="457200" indent="-457200">
              <a:buFont typeface="Arial" charset="0"/>
              <a:buChar char="•"/>
            </a:pPr>
            <a:r>
              <a:rPr lang="cs-CZ" sz="1600" smtClean="0"/>
              <a:t>WEIBULL. </a:t>
            </a:r>
            <a:r>
              <a:rPr lang="cs-CZ" sz="1600" i="1" smtClean="0"/>
              <a:t>Wikimedia</a:t>
            </a:r>
            <a:r>
              <a:rPr lang="cs-CZ" sz="1600" smtClean="0"/>
              <a:t> [online]. [cit. 7.4.2013]. Dostupný na WWW:http://commons.wikimedia.org/wiki/File:US_Navy_031008N4190W001_Members_of_the_medical_response_team_administer_firstaid_to_a_wounded_Sailor_as_part_of_a_Mass_Casualty_Drill_.jpg?uselang=cs</a:t>
            </a:r>
          </a:p>
          <a:p>
            <a:pPr marL="457200" indent="-457200">
              <a:buFont typeface="Arial" charset="0"/>
              <a:buChar char="•"/>
            </a:pPr>
            <a:r>
              <a:rPr lang="cs-CZ" sz="1600" smtClean="0"/>
              <a:t>NEZNÁMÝ.  </a:t>
            </a:r>
            <a:r>
              <a:rPr lang="cs-CZ" sz="1600" i="1" smtClean="0"/>
              <a:t>Wikimedia </a:t>
            </a:r>
            <a:r>
              <a:rPr lang="cs-CZ" sz="1600" smtClean="0"/>
              <a:t> [online]. [cit. 7.4.2013]. Dostupný na WWW:http://upload.wikimedia.org/wikipedia/commons/thumb/e/e6/Bleeding_finger.jpg/220px-Bleeding_finger.jpg</a:t>
            </a:r>
          </a:p>
          <a:p>
            <a:pPr marL="457200" indent="-457200">
              <a:buFont typeface="Arial" charset="0"/>
              <a:buChar char="•"/>
            </a:pPr>
            <a:r>
              <a:rPr lang="cs-CZ" sz="1600" smtClean="0"/>
              <a:t>NEZNÁMÝ. </a:t>
            </a:r>
            <a:r>
              <a:rPr lang="cs-CZ" sz="1600" smtClean="0">
                <a:latin typeface="Arial" charset="0"/>
              </a:rPr>
              <a:t>Z</a:t>
            </a:r>
            <a:r>
              <a:rPr lang="cs-CZ" sz="1600" smtClean="0"/>
              <a:t>pmvcr.cz [online]. [cit. 7.4.2013]. Dostupný na WWW: https://eforms.zpmvcr.cz/jforum/posts/list/72.page</a:t>
            </a:r>
          </a:p>
          <a:p>
            <a:pPr marL="457200" indent="-457200">
              <a:buFont typeface="Arial" charset="0"/>
              <a:buChar char="•"/>
            </a:pPr>
            <a:r>
              <a:rPr lang="cs-CZ" sz="1600" smtClean="0"/>
              <a:t>MISSTERY. </a:t>
            </a:r>
            <a:r>
              <a:rPr lang="cs-CZ" sz="1600" smtClean="0">
                <a:latin typeface="Arial" charset="0"/>
              </a:rPr>
              <a:t>W</a:t>
            </a:r>
            <a:r>
              <a:rPr lang="cs-CZ" sz="1600" smtClean="0"/>
              <a:t>ikiskripta.eu [online]. [cit. 7.4.2013]. Dostupný na WWW: http://www.wikiskripta.eu/index.php/Soubor:Tlakov%C3%BD_obvaz.JPG</a:t>
            </a:r>
          </a:p>
          <a:p>
            <a:pPr marL="457200" indent="-457200">
              <a:buFont typeface="Arial" charset="0"/>
              <a:buChar char="•"/>
            </a:pPr>
            <a:r>
              <a:rPr lang="cs-CZ" sz="1600" smtClean="0"/>
              <a:t>Foto Odřenina ruky : foto archiv autorky </a:t>
            </a:r>
          </a:p>
          <a:p>
            <a:pPr marL="457200" indent="-457200">
              <a:buFont typeface="Arial" charset="0"/>
              <a:buChar char="•"/>
            </a:pPr>
            <a:endParaRPr lang="cs-CZ" sz="1400" smtClean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136</TotalTime>
  <Words>561</Words>
  <Application>Microsoft Office PowerPoint</Application>
  <PresentationFormat>On-screen Show (4:3)</PresentationFormat>
  <Paragraphs>97</Paragraphs>
  <Slides>15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15</vt:i4>
      </vt:variant>
    </vt:vector>
  </HeadingPairs>
  <TitlesOfParts>
    <vt:vector size="31" baseType="lpstr">
      <vt:lpstr>Lucida Sans Unicode</vt:lpstr>
      <vt:lpstr>Arial</vt:lpstr>
      <vt:lpstr>Wingdings 3</vt:lpstr>
      <vt:lpstr>Verdana</vt:lpstr>
      <vt:lpstr>Wingdings 2</vt:lpstr>
      <vt:lpstr>Calibri</vt:lpstr>
      <vt:lpstr>Times New Roman</vt:lpstr>
      <vt:lpstr>Wingdings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24</cp:revision>
  <dcterms:created xsi:type="dcterms:W3CDTF">2013-02-25T14:54:55Z</dcterms:created>
  <dcterms:modified xsi:type="dcterms:W3CDTF">2014-02-24T15:24:19Z</dcterms:modified>
</cp:coreProperties>
</file>