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2B280D7-44BF-4400-987A-FBD48AD42131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22F1C3D-BBEB-41F6-B7E6-00EA162B59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VY_32_INOVACE_1/20A-ICT/PE/ON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CA9587-9770-49E1-B567-60DA0E9FFAAF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5FE82BD-B01D-4C18-BFE7-54A35DB2A3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0AFD9-2C1D-4B5E-9F53-B5C4C0F2518C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40D77-0D3F-4533-B65C-B96D5691E6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91ADC3-CBBF-47A3-8C1E-7A57B11EFA64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3F29C3-B189-4573-854B-4626E15D00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3CACA-3237-4413-A284-C132C4F67339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EE848-9527-4830-B0D4-CB662F02AD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E0DA2E-C6BE-4E0D-97D3-A3173CCC9624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5E2F3B-5293-488F-917E-C5FC063D4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A05F4-EC0D-4338-8B67-923B3A0A5CBC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DCB1C-CD0E-4715-8300-403F4A2F6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D10A57-50D0-467D-AD8D-55178E405787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691A83-E1E1-42F9-A16D-5CF7764EC2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E5C864-4752-4FE2-A62A-10CE293CB30B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93A029-328A-4A8D-B291-AAB95C9F25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774B8F-36C9-4DBB-9F48-4C007696E58D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3CF688-C753-4482-944E-14859C59DB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CD68D-EAAB-4910-B0A0-7310FF7573DB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5CC78-3518-4B7D-B499-33E6C34C61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E91F9-3030-42F9-AE10-B74BCDA76D0C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CDB7A-3145-4101-9F33-59A33F7EC3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632C675-9D02-4196-88AC-0572C45018EB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AB32AD-40C1-4CAA-A46C-DF8DE8B0D9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3" r:id="rId2"/>
    <p:sldLayoutId id="2147483745" r:id="rId3"/>
    <p:sldLayoutId id="2147483742" r:id="rId4"/>
    <p:sldLayoutId id="2147483746" r:id="rId5"/>
    <p:sldLayoutId id="2147483741" r:id="rId6"/>
    <p:sldLayoutId id="2147483747" r:id="rId7"/>
    <p:sldLayoutId id="2147483748" r:id="rId8"/>
    <p:sldLayoutId id="2147483749" r:id="rId9"/>
    <p:sldLayoutId id="2147483740" r:id="rId10"/>
    <p:sldLayoutId id="214748373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006B8D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Gill Sans MT" pitchFamily="34" charset="-18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0BD0D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10CF9B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armytccc.webnode.cz/tactikal-combat-casualty-care/poraneni-koncetin/zlomeniny-dlouhych-kosti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Obdélník 5"/>
          <p:cNvSpPr>
            <a:spLocks noChangeArrowheads="1"/>
          </p:cNvSpPr>
          <p:nvPr/>
        </p:nvSpPr>
        <p:spPr bwMode="auto">
          <a:xfrm>
            <a:off x="4859338" y="404813"/>
            <a:ext cx="23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 pitchFamily="34" charset="-18"/>
              </a:rPr>
              <a:t> 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Gill Sans MT" pitchFamily="34" charset="-18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95288" y="2060575"/>
          <a:ext cx="8353425" cy="4608513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17492"/>
                <a:gridCol w="6435435"/>
              </a:tblGrid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Vzdělávání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pro zdraví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Zdravověda</a:t>
                      </a:r>
                    </a:p>
                  </a:txBody>
                  <a:tcPr marL="68580" marR="68580" marT="0" marB="0" anchor="ctr"/>
                </a:tc>
              </a:tr>
              <a:tr h="6476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První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</a:t>
                      </a: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omoc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3157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Poranění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kostí a kloubů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VY_32_INOVACE_4C_ZDR_04(10)</a:t>
                      </a: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7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563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5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9144000" cy="1997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</a:t>
            </a:r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cs-CZ" sz="2000" smtClean="0">
                <a:latin typeface="Verdana" pitchFamily="34" charset="0"/>
              </a:rPr>
              <a:t>Prezentace Microsoft PowerPoint přibližuje současný postup poskytování předlékařské první pomoci. </a:t>
            </a:r>
          </a:p>
          <a:p>
            <a:pPr>
              <a:buFont typeface="Arial" charset="0"/>
              <a:buChar char="•"/>
            </a:pPr>
            <a:r>
              <a:rPr lang="cs-CZ" sz="200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pPr>
              <a:buFont typeface="Arial" charset="0"/>
              <a:buChar char="•"/>
            </a:pPr>
            <a:r>
              <a:rPr lang="cs-CZ" sz="2000" smtClean="0">
                <a:latin typeface="Verdana" pitchFamily="34" charset="0"/>
              </a:rPr>
              <a:t>Cílem prezentace je studentům vštípit moderní pojetí první pomoci a jednotného záchranného systému.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  <a:latin typeface="Verdana" pitchFamily="34" charset="0"/>
              </a:rPr>
              <a:t>Poranění kostí a kloubů</a:t>
            </a:r>
            <a:br>
              <a:rPr lang="cs-CZ" b="1" dirty="0" smtClean="0">
                <a:solidFill>
                  <a:schemeClr val="tx1"/>
                </a:solidFill>
                <a:latin typeface="Verdana" pitchFamily="34" charset="0"/>
              </a:rPr>
            </a:br>
            <a:endParaRPr lang="cs-CZ" b="1" dirty="0">
              <a:solidFill>
                <a:schemeClr val="tx1"/>
              </a:solidFill>
              <a:latin typeface="Verdana" pitchFamily="34" charset="0"/>
            </a:endParaRPr>
          </a:p>
        </p:txBody>
      </p:sp>
      <p:pic>
        <p:nvPicPr>
          <p:cNvPr id="8" name="Zástupný symbol pro obsah 7" descr="III. Otevřená zlomenin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  <p:sp>
        <p:nvSpPr>
          <p:cNvPr id="17411" name="TextovéPole 6"/>
          <p:cNvSpPr txBox="1">
            <a:spLocks noChangeArrowheads="1"/>
          </p:cNvSpPr>
          <p:nvPr/>
        </p:nvSpPr>
        <p:spPr bwMode="auto">
          <a:xfrm>
            <a:off x="6084888" y="6453188"/>
            <a:ext cx="287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Gill Sans MT" pitchFamily="34" charset="-18"/>
              </a:rPr>
              <a:t>Andrea Ječmenová 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160963"/>
            <a:ext cx="8229600" cy="20129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Zlomeniny nebo-li porušení celistvosti kosti.</a:t>
            </a:r>
            <a:br>
              <a:rPr lang="cs-CZ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 </a:t>
            </a:r>
            <a:br>
              <a:rPr lang="cs-CZ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8434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328613"/>
            <a:ext cx="4022725" cy="639762"/>
          </a:xfrm>
        </p:spPr>
        <p:txBody>
          <a:bodyPr/>
          <a:lstStyle/>
          <a:p>
            <a:pPr marL="63500"/>
            <a:endParaRPr lang="cs-CZ" smtClean="0"/>
          </a:p>
        </p:txBody>
      </p:sp>
      <p:sp>
        <p:nvSpPr>
          <p:cNvPr id="18435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64075" y="328613"/>
            <a:ext cx="4022725" cy="639762"/>
          </a:xfrm>
        </p:spPr>
        <p:txBody>
          <a:bodyPr/>
          <a:lstStyle/>
          <a:p>
            <a:pPr marL="63500"/>
            <a:endParaRPr lang="cs-CZ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57200" y="404813"/>
            <a:ext cx="4022725" cy="4679950"/>
          </a:xfrm>
        </p:spPr>
        <p:txBody>
          <a:bodyPr/>
          <a:lstStyle/>
          <a:p>
            <a:pPr marL="392113" indent="-273050"/>
            <a:r>
              <a:rPr lang="cs-CZ" b="1" u="sng" smtClean="0">
                <a:latin typeface="Verdana" pitchFamily="34" charset="0"/>
              </a:rPr>
              <a:t>Příčiny </a:t>
            </a:r>
            <a:r>
              <a:rPr lang="cs-CZ" b="1" smtClean="0"/>
              <a:t>: </a:t>
            </a:r>
            <a:r>
              <a:rPr lang="cs-CZ" smtClean="0"/>
              <a:t>neúnosné přímé nebo nepřímé násilí a patologické zlomeniny.</a:t>
            </a:r>
          </a:p>
          <a:p>
            <a:pPr marL="392113" indent="-273050"/>
            <a:endParaRPr lang="cs-CZ" smtClean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64075" y="476250"/>
            <a:ext cx="4022725" cy="4608513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u="sng" dirty="0" smtClean="0">
                <a:latin typeface="Verdana" pitchFamily="34" charset="0"/>
              </a:rPr>
              <a:t>Příznaky</a:t>
            </a:r>
            <a:r>
              <a:rPr lang="cs-CZ" b="1" dirty="0" smtClean="0"/>
              <a:t> : </a:t>
            </a:r>
            <a:r>
              <a:rPr lang="cs-CZ" dirty="0" smtClean="0"/>
              <a:t>silná bolest, která se zvětšuje pohybem, omezení spontánní hybnosti, změna tvaru končetiny, patologická pohyblivost v místě zlomeniny, otok a krevní výron, u otevřených zlomenin je porušena celistvost kůže, dochází ke krvácení, úlomky kosti vyčnívají kůží na povrch těla, hrozí nebezpečí infekce.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 animBg="1"/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963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První pomoc u zlomenin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613"/>
            <a:ext cx="4022725" cy="639762"/>
          </a:xfrm>
        </p:spPr>
        <p:txBody>
          <a:bodyPr/>
          <a:lstStyle/>
          <a:p>
            <a:pPr marL="63500"/>
            <a:r>
              <a:rPr lang="cs-CZ" sz="2000" b="1" u="sng" smtClean="0">
                <a:latin typeface="Verdana" pitchFamily="34" charset="0"/>
              </a:rPr>
              <a:t>PP u zavřených zlomenin :</a:t>
            </a:r>
            <a:endParaRPr lang="cs-CZ" sz="2000" u="sng" smtClean="0">
              <a:latin typeface="Verdana" pitchFamily="34" charset="0"/>
            </a:endParaRPr>
          </a:p>
          <a:p>
            <a:pPr marL="63500"/>
            <a:endParaRPr lang="cs-CZ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4075" y="328613"/>
            <a:ext cx="4022725" cy="639762"/>
          </a:xfrm>
        </p:spPr>
        <p:txBody>
          <a:bodyPr/>
          <a:lstStyle/>
          <a:p>
            <a:pPr marL="63500"/>
            <a:r>
              <a:rPr lang="cs-CZ" b="1" u="sng" smtClean="0">
                <a:latin typeface="Verdana" pitchFamily="34" charset="0"/>
              </a:rPr>
              <a:t>PP u otevřených zlomenin :</a:t>
            </a:r>
          </a:p>
          <a:p>
            <a:pPr marL="63500"/>
            <a:endParaRPr lang="cs-CZ" smtClean="0">
              <a:latin typeface="Verdan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963"/>
            <a:ext cx="4022725" cy="4114800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Postiženého ošetřujeme ve správné poloze, podle poranění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>
                <a:solidFill>
                  <a:srgbClr val="FF0000"/>
                </a:solidFill>
              </a:rPr>
              <a:t>Zlomeninu šetrně znehybníme dostatečně dlouhou dlahou přes dva klouby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Dlahu řádně podložíme v oblasti kloubů, v axilách a na konci dlahy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Dlahu ke končetině fixujeme šátky  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Provádíme </a:t>
            </a:r>
            <a:r>
              <a:rPr lang="cs-CZ" dirty="0" err="1" smtClean="0"/>
              <a:t>protišoková</a:t>
            </a:r>
            <a:r>
              <a:rPr lang="cs-CZ" dirty="0" smtClean="0"/>
              <a:t> opatření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Postiženého dopravíme k lékaři nebo zajistíme příjezd ZZS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4075" y="969963"/>
            <a:ext cx="4022725" cy="4475162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00" dirty="0" smtClean="0"/>
              <a:t>U otevřené zlomeniny nikdy nesmíme použít vakuovou dlahu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900" dirty="0" smtClean="0"/>
              <a:t>Postiženého ošetřujeme vždy vleže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900" dirty="0" smtClean="0"/>
              <a:t>Dezinfikujeme okolí rány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900" dirty="0" smtClean="0"/>
              <a:t>Obložíme vyčnívající kostní úlomky  a přiložíme lehký aseptický obvaz na ránu – úlomky nesmíme vtlačovat do rány .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900" dirty="0" smtClean="0"/>
              <a:t>Dále </a:t>
            </a:r>
            <a:r>
              <a:rPr lang="cs-CZ" sz="1900" dirty="0" err="1" smtClean="0"/>
              <a:t>imobilizujem</a:t>
            </a:r>
            <a:r>
              <a:rPr lang="cs-CZ" sz="1900" dirty="0" smtClean="0"/>
              <a:t> jako u zavřených zlomenin.</a:t>
            </a:r>
          </a:p>
          <a:p>
            <a:pPr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1900" dirty="0" smtClean="0"/>
              <a:t>Neprodleně zajistíme příjezd ZZS- zejména u zlomenin lebečních a obličejových kostí , zlomenin páteře,pánve, otevřené a  vícečetné zlomeniny dlouhých kostí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00"/>
                            </p:stCondLst>
                            <p:childTnLst>
                              <p:par>
                                <p:cTn id="5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000"/>
                            </p:stCondLst>
                            <p:childTnLst>
                              <p:par>
                                <p:cTn id="6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0"/>
                            </p:stCondLst>
                            <p:childTnLst>
                              <p:par>
                                <p:cTn id="7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6000"/>
                            </p:stCondLst>
                            <p:childTnLst>
                              <p:par>
                                <p:cTn id="8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000"/>
                            </p:stCondLst>
                            <p:childTnLst>
                              <p:par>
                                <p:cTn id="8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8000"/>
                            </p:stCondLst>
                            <p:childTnLst>
                              <p:par>
                                <p:cTn id="9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 build="p" animBg="1"/>
      <p:bldP spid="5" grpId="0" build="p" animBg="1"/>
      <p:bldP spid="6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900" b="1" dirty="0" smtClean="0">
                <a:solidFill>
                  <a:schemeClr val="tx2">
                    <a:satMod val="130000"/>
                  </a:schemeClr>
                </a:solidFill>
                <a:effectLst/>
                <a:latin typeface="Verdana" pitchFamily="34" charset="0"/>
              </a:rPr>
              <a:t>Poranění kloubů</a:t>
            </a:r>
            <a:r>
              <a:rPr lang="cs-CZ" b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4" name="Zástupný symbol pro obsah 3" descr="59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32138" y="1282700"/>
            <a:ext cx="3455987" cy="43195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800" b="1" u="sng" dirty="0" smtClean="0">
                <a:solidFill>
                  <a:schemeClr val="tx2">
                    <a:satMod val="130000"/>
                  </a:schemeClr>
                </a:solidFill>
                <a:effectLst/>
                <a:latin typeface="Verdana" pitchFamily="34" charset="0"/>
              </a:rPr>
              <a:t>Distorze = podvrtnutí</a:t>
            </a:r>
            <a:r>
              <a:rPr lang="cs-CZ" b="1" u="sng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cs-CZ" b="1" u="sng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435100" y="1524000"/>
            <a:ext cx="3657600" cy="5145088"/>
          </a:xfrm>
        </p:spPr>
        <p:txBody>
          <a:bodyPr>
            <a:normAutofit fontScale="92500" lnSpcReduction="2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Vznikne, když hlavice kloubu opustí kloubní jamku, ale tahem kloubního pouzdra se navrací zpět. Kloubní pouzdro může být porušeno.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u="sng" dirty="0" smtClean="0"/>
              <a:t>Příznaky : </a:t>
            </a:r>
            <a:r>
              <a:rPr lang="cs-CZ" dirty="0" smtClean="0"/>
              <a:t>Velká bolest, otok, omezení hybnosti, hematom – do kloubního pouzdra a jeho okolí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5145088"/>
          </a:xfrm>
        </p:spPr>
        <p:txBody>
          <a:bodyPr>
            <a:normAutofit fontScale="92500" lnSpcReduction="2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u="sng" dirty="0" smtClean="0"/>
              <a:t>První pomoc :</a:t>
            </a:r>
            <a:endParaRPr lang="cs-CZ" u="sng" dirty="0" smtClean="0"/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postižený kloub    nikdy   nenapravujeme</a:t>
            </a:r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otok a bolest zmírňujeme chlazením</a:t>
            </a:r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kloub měkce obložíme, fixujeme dlahou nebo upevníme velkým šátkovým obvazem k tělu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u="sng" dirty="0" smtClean="0">
                <a:solidFill>
                  <a:schemeClr val="tx2">
                    <a:satMod val="130000"/>
                  </a:schemeClr>
                </a:solidFill>
                <a:latin typeface="Verdana" pitchFamily="34" charset="0"/>
              </a:rPr>
              <a:t>Luxace = vykloubení</a:t>
            </a:r>
            <a:endParaRPr lang="cs-CZ" b="1" u="sng" dirty="0">
              <a:solidFill>
                <a:schemeClr val="tx2">
                  <a:satMod val="130000"/>
                </a:schemeClr>
              </a:solidFill>
              <a:latin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100" y="1524000"/>
            <a:ext cx="3657600" cy="5145088"/>
          </a:xfrm>
        </p:spPr>
        <p:txBody>
          <a:bodyPr>
            <a:normAutofit fontScale="70000" lnSpcReduction="2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latin typeface="Verdana" pitchFamily="34" charset="0"/>
              </a:rPr>
              <a:t>Vznikne, když kloubní plochy změní vzájemné postavení, kloubní hlavice opustí pouzdro a v této poloze zůstane. Dochází obvykle k roztržení kloubního pouzdra, přetrhání vazů, ke krvácení.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Verdana" pitchFamily="34" charset="0"/>
              </a:rPr>
              <a:t> 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u="sng" dirty="0" smtClean="0">
                <a:latin typeface="Verdana" pitchFamily="34" charset="0"/>
              </a:rPr>
              <a:t>Příznaky : </a:t>
            </a:r>
            <a:r>
              <a:rPr lang="cs-CZ" dirty="0" smtClean="0">
                <a:latin typeface="Verdana" pitchFamily="34" charset="0"/>
              </a:rPr>
              <a:t>prudká bolest při pokusu o pohyb a pérový odpor, deformace kloubu, otok, krevní výron, zkrácení nebo prodloužení končetiny,   porušení kůže  a krvácení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850" y="1524000"/>
            <a:ext cx="3657600" cy="4664075"/>
          </a:xfrm>
        </p:spPr>
        <p:txBody>
          <a:bodyPr>
            <a:normAutofit fontScale="70000" lnSpcReduction="2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4000" b="1" u="sng" dirty="0" smtClean="0">
                <a:latin typeface="Verdana" pitchFamily="34" charset="0"/>
              </a:rPr>
              <a:t>První pomoc :</a:t>
            </a:r>
            <a:r>
              <a:rPr lang="cs-CZ" sz="4000" u="sng" dirty="0" smtClean="0">
                <a:latin typeface="Verdana" pitchFamily="34" charset="0"/>
              </a:rPr>
              <a:t> </a:t>
            </a:r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Verdana" pitchFamily="34" charset="0"/>
              </a:rPr>
              <a:t>zvolíme vhodnou polohu postiženému</a:t>
            </a:r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Verdana" pitchFamily="34" charset="0"/>
              </a:rPr>
              <a:t>znehybníme kloub tak, aby se nemohl pohybovat</a:t>
            </a:r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Verdana" pitchFamily="34" charset="0"/>
              </a:rPr>
              <a:t>místo zranění měkce obložíme</a:t>
            </a:r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Verdana" pitchFamily="34" charset="0"/>
              </a:rPr>
              <a:t>provádíme </a:t>
            </a:r>
            <a:r>
              <a:rPr lang="cs-CZ" dirty="0" err="1" smtClean="0">
                <a:latin typeface="Verdana" pitchFamily="34" charset="0"/>
              </a:rPr>
              <a:t>protišoková</a:t>
            </a:r>
            <a:r>
              <a:rPr lang="cs-CZ" dirty="0" smtClean="0">
                <a:latin typeface="Verdana" pitchFamily="34" charset="0"/>
              </a:rPr>
              <a:t> opatření</a:t>
            </a:r>
          </a:p>
          <a:p>
            <a:pPr marL="365760" indent="-283464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latin typeface="Verdana" pitchFamily="34" charset="0"/>
              </a:rPr>
              <a:t>zajistíme příjezd ZZS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satMod val="130000"/>
                  </a:schemeClr>
                </a:solidFill>
              </a:rPr>
              <a:t> </a:t>
            </a: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cs-CZ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cs-CZ" sz="4900" b="1" u="sng" dirty="0" smtClean="0">
                <a:solidFill>
                  <a:schemeClr val="tx2">
                    <a:satMod val="130000"/>
                  </a:schemeClr>
                </a:solidFill>
                <a:effectLst/>
                <a:latin typeface="Verdana" pitchFamily="34" charset="0"/>
              </a:rPr>
              <a:t>Kontrolní otázky </a:t>
            </a: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cs-CZ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Vyjmenujte příznaky zavřené a otevřené zlomeniny</a:t>
            </a:r>
          </a:p>
          <a:p>
            <a:pPr marL="59664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Jak poskytneme první pomoc při zlomenině</a:t>
            </a:r>
          </a:p>
          <a:p>
            <a:pPr marL="59664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Jaké znáš druhy poranění kloubů a jejich příznaky</a:t>
            </a:r>
          </a:p>
          <a:p>
            <a:pPr marL="596646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Jak poskytneš první pomoc při poranění kloubů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Použité zdroje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cs-CZ" sz="2000" smtClean="0">
                <a:latin typeface="Verdana" pitchFamily="34" charset="0"/>
              </a:rPr>
              <a:t>Mgr. Monika Beránková, Anna Fleková,</a:t>
            </a:r>
          </a:p>
          <a:p>
            <a:pPr marL="457200" indent="-457200">
              <a:buFont typeface="Arial" charset="0"/>
              <a:buChar char="•"/>
            </a:pPr>
            <a:r>
              <a:rPr lang="cs-CZ" sz="2000" smtClean="0">
                <a:latin typeface="Verdana" pitchFamily="34" charset="0"/>
              </a:rPr>
              <a:t>Mgr. Blanka Holzhauserová, První pomoc pro střední zdravotnické školy : Praha Informatorium spol. s.r.o. 2002,ISBN 80-86073-99-8</a:t>
            </a:r>
          </a:p>
          <a:p>
            <a:pPr marL="457200" indent="-457200">
              <a:buFont typeface="Arial" charset="0"/>
              <a:buChar char="•"/>
            </a:pPr>
            <a:r>
              <a:rPr lang="cs-CZ" sz="2000" smtClean="0"/>
              <a:t>NEZNÁMÝ. Zpmvcr.cz [online]. [cit. 5.4.2013]. Dostupný na WWW: https://eforms.zpmvcr.cz/jforum/posts/listByUser/4.page</a:t>
            </a:r>
          </a:p>
          <a:p>
            <a:pPr marL="457200" indent="-457200">
              <a:buFont typeface="Arial" charset="0"/>
              <a:buChar char="•"/>
            </a:pPr>
            <a:r>
              <a:rPr lang="cs-CZ" sz="2000" smtClean="0"/>
              <a:t>NEZNÁMÝ. Armytccc.webnode.cz [online]. [cit. 5.4.2013]. Dostupný na WWW: http://armytccc.webnode.cz/tactikal-combat-casualty-care/poraneni-koncetin/zlomeniny-dlouhych-kosti</a:t>
            </a:r>
            <a:r>
              <a:rPr lang="cs-CZ" sz="2000" smtClean="0">
                <a:hlinkClick r:id="rId2"/>
              </a:rPr>
              <a:t>/</a:t>
            </a:r>
            <a:endParaRPr lang="cs-CZ" sz="2000" smtClean="0">
              <a:latin typeface="Verdana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cs-CZ" sz="2000" smtClean="0"/>
              <a:t>NEZNÁMÝ. </a:t>
            </a:r>
            <a:r>
              <a:rPr lang="cs-CZ" sz="2000" i="1" smtClean="0"/>
              <a:t>Zelenahvezda.cz</a:t>
            </a:r>
            <a:r>
              <a:rPr lang="cs-CZ" sz="2000" smtClean="0"/>
              <a:t> [online]. [cit. 5.4.2013]. Dostupný na WWW: http://www.zelenahvezda.cz/zdravotnicke-potreby/ortex-025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46</TotalTime>
  <Words>474</Words>
  <Application>Microsoft Office PowerPoint</Application>
  <PresentationFormat>On-screen Show (4:3)</PresentationFormat>
  <Paragraphs>75</Paragraphs>
  <Slides>10</Slides>
  <Notes>1</Notes>
  <HiddenSlides>2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10</vt:i4>
      </vt:variant>
    </vt:vector>
  </HeadingPairs>
  <TitlesOfParts>
    <vt:vector size="23" baseType="lpstr">
      <vt:lpstr>Gill Sans MT</vt:lpstr>
      <vt:lpstr>Arial</vt:lpstr>
      <vt:lpstr>Wingdings 2</vt:lpstr>
      <vt:lpstr>Verdana</vt:lpstr>
      <vt:lpstr>Calibri</vt:lpstr>
      <vt:lpstr>Times New Roman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Snímek 1</vt:lpstr>
      <vt:lpstr>Anotace </vt:lpstr>
      <vt:lpstr>Poranění kostí a kloubů </vt:lpstr>
      <vt:lpstr>Zlomeniny nebo-li porušení celistvosti kosti.   </vt:lpstr>
      <vt:lpstr>První pomoc u zlomenin</vt:lpstr>
      <vt:lpstr>Poranění kloubů </vt:lpstr>
      <vt:lpstr>Distorze = podvrtnutí </vt:lpstr>
      <vt:lpstr>Luxace = vykloubení</vt:lpstr>
      <vt:lpstr>  Kontrolní otázky  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Poranění kostí a kloubů </dc:title>
  <dc:creator>Admin</dc:creator>
  <cp:lastModifiedBy>DUM</cp:lastModifiedBy>
  <cp:revision>9</cp:revision>
  <dcterms:created xsi:type="dcterms:W3CDTF">2013-02-25T16:05:02Z</dcterms:created>
  <dcterms:modified xsi:type="dcterms:W3CDTF">2014-02-24T15:20:30Z</dcterms:modified>
</cp:coreProperties>
</file>