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9"/>
  </p:notesMasterIdLst>
  <p:sldIdLst>
    <p:sldId id="264" r:id="rId2"/>
    <p:sldId id="263" r:id="rId3"/>
    <p:sldId id="256" r:id="rId4"/>
    <p:sldId id="257" r:id="rId5"/>
    <p:sldId id="258" r:id="rId6"/>
    <p:sldId id="259" r:id="rId7"/>
    <p:sldId id="262"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8F8F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671" autoAdjust="0"/>
  </p:normalViewPr>
  <p:slideViewPr>
    <p:cSldViewPr>
      <p:cViewPr varScale="1">
        <p:scale>
          <a:sx n="70" d="100"/>
          <a:sy n="70" d="100"/>
        </p:scale>
        <p:origin x="-516" y="-90"/>
      </p:cViewPr>
      <p:guideLst>
        <p:guide orient="horz" pos="2160"/>
        <p:guide pos="2880"/>
      </p:guideLst>
    </p:cSldViewPr>
  </p:slideViewPr>
  <p:outlineViewPr>
    <p:cViewPr>
      <p:scale>
        <a:sx n="33" d="100"/>
        <a:sy n="33" d="100"/>
      </p:scale>
      <p:origin x="24"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D0AD8A-6585-4A67-94C0-E69B364EFF28}" type="datetimeFigureOut">
              <a:rPr lang="cs-CZ" smtClean="0"/>
              <a:pPr/>
              <a:t>9.4.2013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66378E-570C-42D8-BFA5-E52087F7EEA4}"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5" name="Zástupný symbol pro záhlaví 4"/>
          <p:cNvSpPr>
            <a:spLocks noGrp="1"/>
          </p:cNvSpPr>
          <p:nvPr>
            <p:ph type="hdr" sz="quarter" idx="10"/>
          </p:nvPr>
        </p:nvSpPr>
        <p:spPr/>
        <p:txBody>
          <a:bodyPr/>
          <a:lstStyle/>
          <a:p>
            <a:r>
              <a:rPr lang="cs-CZ" smtClean="0"/>
              <a:t>VY_32_INOVACE_1/20A-ICT/PE/ON</a:t>
            </a:r>
            <a:endParaRPr lang="cs-CZ"/>
          </a:p>
        </p:txBody>
      </p:sp>
    </p:spTree>
    <p:extLst>
      <p:ext uri="{BB962C8B-B14F-4D97-AF65-F5344CB8AC3E}">
        <p14:creationId xmlns="" xmlns:p14="http://schemas.microsoft.com/office/powerpoint/2010/main" val="2082622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09B774C9-F10C-4DC8-9B65-837CA63F12AC}" type="datetimeFigureOut">
              <a:rPr lang="cs-CZ" smtClean="0"/>
              <a:pPr/>
              <a:t>9.4.2013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9B774C9-F10C-4DC8-9B65-837CA63F12AC}" type="datetimeFigureOut">
              <a:rPr lang="cs-CZ" smtClean="0"/>
              <a:pPr/>
              <a:t>9.4.2013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09B774C9-F10C-4DC8-9B65-837CA63F12AC}" type="datetimeFigureOut">
              <a:rPr lang="cs-CZ" smtClean="0"/>
              <a:pPr/>
              <a:t>9.4.2013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9B774C9-F10C-4DC8-9B65-837CA63F12AC}" type="datetimeFigureOut">
              <a:rPr lang="cs-CZ" smtClean="0"/>
              <a:pPr/>
              <a:t>9.4.2013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9B774C9-F10C-4DC8-9B65-837CA63F12AC}" type="datetimeFigureOut">
              <a:rPr lang="cs-CZ" smtClean="0"/>
              <a:pPr/>
              <a:t>9.4.2013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09B774C9-F10C-4DC8-9B65-837CA63F12AC}" type="datetimeFigureOut">
              <a:rPr lang="cs-CZ" smtClean="0"/>
              <a:pPr/>
              <a:t>9.4.2013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9B774C9-F10C-4DC8-9B65-837CA63F12AC}" type="datetimeFigureOut">
              <a:rPr lang="cs-CZ" smtClean="0"/>
              <a:pPr/>
              <a:t>9.4.2013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9B774C9-F10C-4DC8-9B65-837CA63F12AC}" type="datetimeFigureOut">
              <a:rPr lang="cs-CZ" smtClean="0"/>
              <a:pPr/>
              <a:t>9.4.2013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9B774C9-F10C-4DC8-9B65-837CA63F12AC}" type="datetimeFigureOut">
              <a:rPr lang="cs-CZ" smtClean="0"/>
              <a:pPr/>
              <a:t>9.4.2013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9B774C9-F10C-4DC8-9B65-837CA63F12AC}" type="datetimeFigureOut">
              <a:rPr lang="cs-CZ" smtClean="0"/>
              <a:pPr/>
              <a:t>9.4.2013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9B774C9-F10C-4DC8-9B65-837CA63F12AC}" type="datetimeFigureOut">
              <a:rPr lang="cs-CZ" smtClean="0"/>
              <a:pPr/>
              <a:t>9.4.2013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9FD06E-196F-41D8-BEEE-0BD242182FF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B774C9-F10C-4DC8-9B65-837CA63F12AC}" type="datetimeFigureOut">
              <a:rPr lang="cs-CZ" smtClean="0"/>
              <a:pPr/>
              <a:t>9.4.2013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9FD06E-196F-41D8-BEEE-0BD242182FF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Obdélník 5"/>
          <p:cNvSpPr/>
          <p:nvPr/>
        </p:nvSpPr>
        <p:spPr>
          <a:xfrm>
            <a:off x="4860032" y="404664"/>
            <a:ext cx="237566" cy="369332"/>
          </a:xfrm>
          <a:prstGeom prst="rect">
            <a:avLst/>
          </a:prstGeom>
        </p:spPr>
        <p:txBody>
          <a:bodyPr wrap="none">
            <a:spAutoFit/>
          </a:bodyPr>
          <a:lstStyle/>
          <a:p>
            <a:r>
              <a:rPr lang="cs-CZ" dirty="0" smtClean="0"/>
              <a:t> </a:t>
            </a:r>
            <a:endParaRPr lang="cs-CZ" dirty="0"/>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4" name="Tabulka 3"/>
          <p:cNvGraphicFramePr>
            <a:graphicFrameLocks noGrp="1"/>
          </p:cNvGraphicFramePr>
          <p:nvPr>
            <p:extLst>
              <p:ext uri="{D42A27DB-BD31-4B8C-83A1-F6EECF244321}">
                <p14:modId xmlns="" xmlns:p14="http://schemas.microsoft.com/office/powerpoint/2010/main" val="2781400398"/>
              </p:ext>
            </p:extLst>
          </p:nvPr>
        </p:nvGraphicFramePr>
        <p:xfrm>
          <a:off x="395536" y="2060849"/>
          <a:ext cx="8352927" cy="4608509"/>
        </p:xfrm>
        <a:graphic>
          <a:graphicData uri="http://schemas.openxmlformats.org/drawingml/2006/table">
            <a:tbl>
              <a:tblPr firstRow="1" firstCol="1">
                <a:tableStyleId>{2D5ABB26-0587-4C30-8999-92F81FD0307C}</a:tableStyleId>
              </a:tblPr>
              <a:tblGrid>
                <a:gridCol w="1917492"/>
                <a:gridCol w="6435435"/>
              </a:tblGrid>
              <a:tr h="367409">
                <a:tc>
                  <a:txBody>
                    <a:bodyPr/>
                    <a:lstStyle/>
                    <a:p>
                      <a:pPr>
                        <a:lnSpc>
                          <a:spcPct val="115000"/>
                        </a:lnSpc>
                        <a:spcAft>
                          <a:spcPts val="0"/>
                        </a:spcAft>
                      </a:pPr>
                      <a:r>
                        <a:rPr lang="cs-CZ" sz="2000" dirty="0">
                          <a:effectLst/>
                        </a:rPr>
                        <a:t>Číslo projektu</a:t>
                      </a:r>
                      <a:endParaRPr lang="cs-CZ" sz="2000" dirty="0">
                        <a:effectLst/>
                        <a:latin typeface="Calibri"/>
                        <a:ea typeface="Calibri"/>
                        <a:cs typeface="Times New Roman"/>
                      </a:endParaRPr>
                    </a:p>
                  </a:txBody>
                  <a:tcPr marL="68580" marR="68580" marT="0" marB="0" anchor="ctr"/>
                </a:tc>
                <a:tc>
                  <a:txBody>
                    <a:bodyPr/>
                    <a:lstStyle/>
                    <a:p>
                      <a:pPr lvl="1">
                        <a:lnSpc>
                          <a:spcPct val="115000"/>
                        </a:lnSpc>
                        <a:spcAft>
                          <a:spcPts val="0"/>
                        </a:spcAft>
                        <a:tabLst>
                          <a:tab pos="638175" algn="l"/>
                        </a:tabLst>
                      </a:pPr>
                      <a:r>
                        <a:rPr lang="cs-CZ" sz="2000" dirty="0" smtClean="0">
                          <a:effectLst/>
                        </a:rPr>
                        <a:t>CZ.1.07</a:t>
                      </a:r>
                      <a:r>
                        <a:rPr lang="cs-CZ" sz="2000" dirty="0">
                          <a:effectLst/>
                        </a:rPr>
                        <a:t>/ 1.5.00/34.0673	</a:t>
                      </a:r>
                      <a:endParaRPr lang="cs-CZ" sz="2000" dirty="0">
                        <a:effectLst/>
                        <a:latin typeface="Calibri"/>
                        <a:ea typeface="Calibri"/>
                        <a:cs typeface="Times New Roman"/>
                      </a:endParaRPr>
                    </a:p>
                  </a:txBody>
                  <a:tcPr marL="68580" marR="68580" marT="0" marB="0" anchor="ctr"/>
                </a:tc>
              </a:tr>
              <a:tr h="367409">
                <a:tc>
                  <a:txBody>
                    <a:bodyPr/>
                    <a:lstStyle/>
                    <a:p>
                      <a:pPr>
                        <a:lnSpc>
                          <a:spcPct val="115000"/>
                        </a:lnSpc>
                        <a:spcAft>
                          <a:spcPts val="0"/>
                        </a:spcAft>
                      </a:pPr>
                      <a:r>
                        <a:rPr lang="cs-CZ" sz="2000" dirty="0" smtClean="0">
                          <a:effectLst/>
                        </a:rPr>
                        <a:t>Název školy</a:t>
                      </a:r>
                      <a:endParaRPr lang="cs-CZ" sz="2000" dirty="0">
                        <a:effectLst/>
                        <a:latin typeface="+mn-lt"/>
                        <a:ea typeface="Calibri"/>
                        <a:cs typeface="Times New Roman"/>
                      </a:endParaRPr>
                    </a:p>
                  </a:txBody>
                  <a:tcPr marL="68580" marR="68580" marT="0" marB="0" anchor="ctr"/>
                </a:tc>
                <a:tc>
                  <a:txBody>
                    <a:bodyPr/>
                    <a:lstStyle/>
                    <a:p>
                      <a:pPr lvl="1">
                        <a:lnSpc>
                          <a:spcPct val="115000"/>
                        </a:lnSpc>
                        <a:spcAft>
                          <a:spcPts val="0"/>
                        </a:spcAft>
                      </a:pPr>
                      <a:r>
                        <a:rPr lang="cs-CZ" sz="2000" dirty="0" smtClean="0">
                          <a:effectLst/>
                        </a:rPr>
                        <a:t>SOU a ZŠ Planá, Kostelní 129, Planá</a:t>
                      </a:r>
                      <a:endParaRPr lang="cs-CZ" sz="2000" dirty="0">
                        <a:effectLst/>
                        <a:latin typeface="+mn-lt"/>
                        <a:ea typeface="Calibri"/>
                        <a:cs typeface="Times New Roman"/>
                      </a:endParaRPr>
                    </a:p>
                  </a:txBody>
                  <a:tcPr marL="68580" marR="68580" marT="0" marB="0" anchor="ctr"/>
                </a:tc>
              </a:tr>
              <a:tr h="647631">
                <a:tc>
                  <a:txBody>
                    <a:bodyPr/>
                    <a:lstStyle/>
                    <a:p>
                      <a:pPr marL="0" marR="0" indent="0" algn="l" defTabSz="914400" rtl="0" eaLnBrk="1" fontAlgn="auto" latinLnBrk="0" hangingPunct="1">
                        <a:lnSpc>
                          <a:spcPct val="115000"/>
                        </a:lnSpc>
                        <a:spcBef>
                          <a:spcPts val="0"/>
                        </a:spcBef>
                        <a:spcAft>
                          <a:spcPts val="0"/>
                        </a:spcAft>
                        <a:buClrTx/>
                        <a:buSzTx/>
                        <a:buFontTx/>
                        <a:buNone/>
                        <a:tabLst>
                          <a:tab pos="612775" algn="l"/>
                        </a:tabLst>
                        <a:defRPr/>
                      </a:pPr>
                      <a:r>
                        <a:rPr lang="cs-CZ" sz="2000" dirty="0" smtClean="0">
                          <a:effectLst/>
                        </a:rPr>
                        <a:t>Vzdělávací oblast</a:t>
                      </a:r>
                      <a:endParaRPr lang="cs-CZ" sz="2000" dirty="0" smtClean="0">
                        <a:effectLst/>
                        <a:latin typeface="+mn-lt"/>
                        <a:ea typeface="Calibri"/>
                        <a:cs typeface="Times New Roman"/>
                      </a:endParaRPr>
                    </a:p>
                  </a:txBody>
                  <a:tcPr marL="68580" marR="68580" marT="0" marB="0" anchor="ctr"/>
                </a:tc>
                <a:tc>
                  <a: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cs-CZ" sz="2000" dirty="0" smtClean="0">
                          <a:effectLst/>
                          <a:latin typeface="+mn-lt"/>
                          <a:ea typeface="+mn-ea"/>
                          <a:cs typeface="+mn-cs"/>
                        </a:rPr>
                        <a:t>Vzdělávání</a:t>
                      </a:r>
                      <a:r>
                        <a:rPr lang="cs-CZ" sz="2000" baseline="0" dirty="0" smtClean="0">
                          <a:effectLst/>
                          <a:latin typeface="+mn-lt"/>
                          <a:ea typeface="+mn-ea"/>
                          <a:cs typeface="+mn-cs"/>
                        </a:rPr>
                        <a:t> pro zdraví</a:t>
                      </a:r>
                      <a:endParaRPr lang="cs-CZ" sz="2000" dirty="0" smtClean="0">
                        <a:effectLst/>
                        <a:latin typeface="+mn-lt"/>
                        <a:ea typeface="Calibri"/>
                        <a:cs typeface="Times New Roman"/>
                      </a:endParaRPr>
                    </a:p>
                  </a:txBody>
                  <a:tcPr marL="68580" marR="68580" marT="0" marB="0" anchor="ctr"/>
                </a:tc>
              </a:tr>
              <a:tr h="367409">
                <a:tc>
                  <a:txBody>
                    <a:bodyPr/>
                    <a:lstStyle/>
                    <a:p>
                      <a:pPr>
                        <a:lnSpc>
                          <a:spcPct val="115000"/>
                        </a:lnSpc>
                        <a:spcAft>
                          <a:spcPts val="0"/>
                        </a:spcAft>
                        <a:tabLst>
                          <a:tab pos="612775" algn="l"/>
                        </a:tabLst>
                      </a:pPr>
                      <a:r>
                        <a:rPr lang="cs-CZ" sz="2000" dirty="0" smtClean="0">
                          <a:effectLst/>
                          <a:latin typeface="+mn-lt"/>
                          <a:ea typeface="Calibri"/>
                          <a:cs typeface="Times New Roman"/>
                        </a:rPr>
                        <a:t>Předmět</a:t>
                      </a:r>
                      <a:endParaRPr lang="cs-CZ" sz="2000" dirty="0">
                        <a:effectLst/>
                        <a:latin typeface="+mn-lt"/>
                        <a:ea typeface="Calibri"/>
                        <a:cs typeface="Times New Roman"/>
                      </a:endParaRPr>
                    </a:p>
                  </a:txBody>
                  <a:tcPr marL="68580" marR="68580" marT="0" marB="0" anchor="ctr"/>
                </a:tc>
                <a:tc>
                  <a: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cs-CZ" sz="2000" dirty="0" smtClean="0">
                          <a:effectLst/>
                          <a:latin typeface="+mn-lt"/>
                          <a:ea typeface="Calibri"/>
                          <a:cs typeface="Times New Roman"/>
                        </a:rPr>
                        <a:t>Zdravověda</a:t>
                      </a:r>
                    </a:p>
                  </a:txBody>
                  <a:tcPr marL="68580" marR="68580" marT="0" marB="0" anchor="ctr"/>
                </a:tc>
              </a:tr>
              <a:tr h="647631">
                <a:tc>
                  <a:txBody>
                    <a:bodyPr/>
                    <a:lstStyle/>
                    <a:p>
                      <a:pPr>
                        <a:lnSpc>
                          <a:spcPct val="115000"/>
                        </a:lnSpc>
                        <a:spcAft>
                          <a:spcPts val="0"/>
                        </a:spcAft>
                      </a:pPr>
                      <a:r>
                        <a:rPr lang="cs-CZ" sz="2000" dirty="0">
                          <a:effectLst/>
                        </a:rPr>
                        <a:t>Tematický okruh</a:t>
                      </a:r>
                      <a:endParaRPr lang="cs-CZ" sz="2000" dirty="0">
                        <a:effectLst/>
                        <a:latin typeface="Calibri"/>
                        <a:ea typeface="Calibri"/>
                        <a:cs typeface="Times New Roman"/>
                      </a:endParaRPr>
                    </a:p>
                  </a:txBody>
                  <a:tcPr marL="68580" marR="68580" marT="0" marB="0" anchor="ctr"/>
                </a:tc>
                <a:tc>
                  <a:txBody>
                    <a:bodyPr/>
                    <a:lstStyle/>
                    <a:p>
                      <a:pPr lvl="1" algn="l">
                        <a:lnSpc>
                          <a:spcPct val="115000"/>
                        </a:lnSpc>
                        <a:spcAft>
                          <a:spcPts val="0"/>
                        </a:spcAft>
                      </a:pPr>
                      <a:r>
                        <a:rPr lang="cs-CZ" sz="2000" dirty="0" smtClean="0">
                          <a:effectLst/>
                          <a:latin typeface="+mn-lt"/>
                          <a:ea typeface="Calibri"/>
                          <a:cs typeface="Times New Roman"/>
                        </a:rPr>
                        <a:t>První</a:t>
                      </a:r>
                      <a:r>
                        <a:rPr lang="cs-CZ" sz="2000" baseline="0" dirty="0" smtClean="0">
                          <a:effectLst/>
                          <a:latin typeface="+mn-lt"/>
                          <a:ea typeface="Calibri"/>
                          <a:cs typeface="Times New Roman"/>
                        </a:rPr>
                        <a:t> p</a:t>
                      </a:r>
                      <a:r>
                        <a:rPr lang="cs-CZ" sz="2000" dirty="0" smtClean="0">
                          <a:effectLst/>
                          <a:latin typeface="+mn-lt"/>
                          <a:ea typeface="Calibri"/>
                          <a:cs typeface="Times New Roman"/>
                        </a:rPr>
                        <a:t>omoc</a:t>
                      </a:r>
                      <a:endParaRPr lang="cs-CZ" sz="2000" dirty="0">
                        <a:effectLst/>
                        <a:latin typeface="+mn-lt"/>
                        <a:ea typeface="Calibri"/>
                        <a:cs typeface="Times New Roman"/>
                      </a:endParaRPr>
                    </a:p>
                  </a:txBody>
                  <a:tcPr marL="68580" marR="68580" marT="0" marB="0" anchor="ctr"/>
                </a:tc>
              </a:tr>
              <a:tr h="563157">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rPr>
                        <a:t>Název materiálu</a:t>
                      </a:r>
                      <a:endParaRPr lang="cs-CZ" sz="2000" dirty="0" smtClean="0">
                        <a:effectLst/>
                        <a:latin typeface="+mn-lt"/>
                        <a:ea typeface="Calibri"/>
                        <a:cs typeface="Times New Roman"/>
                      </a:endParaRPr>
                    </a:p>
                  </a:txBody>
                  <a:tcPr marL="68580" marR="68580" marT="0" marB="0" anchor="ctr"/>
                </a:tc>
                <a:tc>
                  <a:txBody>
                    <a:bodyPr/>
                    <a:lstStyle/>
                    <a:p>
                      <a:pPr marL="457200" marR="0" lvl="2"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latin typeface="+mn-lt"/>
                          <a:ea typeface="+mn-ea"/>
                          <a:cs typeface="+mn-cs"/>
                        </a:rPr>
                        <a:t>Jednotný</a:t>
                      </a:r>
                      <a:r>
                        <a:rPr lang="cs-CZ" sz="2000" baseline="0" dirty="0" smtClean="0">
                          <a:effectLst/>
                          <a:latin typeface="+mn-lt"/>
                          <a:ea typeface="+mn-ea"/>
                          <a:cs typeface="+mn-cs"/>
                        </a:rPr>
                        <a:t> postup při poskytování PP</a:t>
                      </a:r>
                      <a:endParaRPr lang="cs-CZ" sz="2000" dirty="0" smtClean="0">
                        <a:effectLst/>
                        <a:latin typeface="+mn-lt"/>
                        <a:ea typeface="Calibri"/>
                        <a:cs typeface="Times New Roman"/>
                      </a:endParaRPr>
                    </a:p>
                  </a:txBody>
                  <a:tcPr marL="68580" marR="68580" marT="0" marB="0" anchor="ctr"/>
                </a:tc>
              </a:tr>
              <a:tr h="3674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rPr>
                        <a:t>Číslo materiálu</a:t>
                      </a:r>
                      <a:endParaRPr lang="cs-CZ" sz="2000" dirty="0" smtClean="0">
                        <a:effectLst/>
                        <a:latin typeface="+mn-lt"/>
                        <a:ea typeface="Calibri"/>
                        <a:cs typeface="Times New Roman"/>
                      </a:endParaRPr>
                    </a:p>
                  </a:txBody>
                  <a:tcPr marL="68580" marR="68580" marT="0" marB="0" anchor="ctr"/>
                </a:tc>
                <a:tc>
                  <a:txBody>
                    <a:bodyPr/>
                    <a:lstStyle/>
                    <a:p>
                      <a:pPr marL="457200" marR="0" lvl="2"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rPr>
                        <a:t>VY_32_INOVACE_4C_ZDR_06(20</a:t>
                      </a:r>
                      <a:r>
                        <a:rPr lang="cs-CZ" sz="2000" dirty="0" smtClean="0">
                          <a:effectLst/>
                        </a:rPr>
                        <a:t>)</a:t>
                      </a:r>
                    </a:p>
                  </a:txBody>
                  <a:tcPr marL="68580" marR="68580" marT="0" marB="0" anchor="ctr"/>
                </a:tc>
              </a:tr>
              <a:tr h="36740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2000" dirty="0" smtClean="0">
                          <a:effectLst/>
                        </a:rPr>
                        <a:t>Autor	</a:t>
                      </a:r>
                      <a:endParaRPr lang="cs-CZ" sz="2000" dirty="0" smtClean="0">
                        <a:effectLst/>
                        <a:latin typeface="+mn-lt"/>
                        <a:ea typeface="Calibri"/>
                        <a:cs typeface="Times New Roman"/>
                      </a:endParaRPr>
                    </a:p>
                  </a:txBody>
                  <a:tcPr marL="68580" marR="68580" marT="0" marB="0" anchor="ctr"/>
                </a:tc>
                <a:tc>
                  <a: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cs-CZ" sz="2000" dirty="0" smtClean="0">
                          <a:effectLst/>
                          <a:latin typeface="+mn-lt"/>
                          <a:ea typeface="+mn-ea"/>
                          <a:cs typeface="+mn-cs"/>
                        </a:rPr>
                        <a:t>Andrea</a:t>
                      </a:r>
                      <a:r>
                        <a:rPr lang="cs-CZ" sz="2000" baseline="0" dirty="0" smtClean="0">
                          <a:effectLst/>
                          <a:latin typeface="+mn-lt"/>
                          <a:ea typeface="+mn-ea"/>
                          <a:cs typeface="+mn-cs"/>
                        </a:rPr>
                        <a:t> Ječmenová</a:t>
                      </a:r>
                      <a:endParaRPr lang="cs-CZ" sz="2000" dirty="0" smtClean="0">
                        <a:effectLst/>
                        <a:latin typeface="+mn-lt"/>
                        <a:ea typeface="Calibri"/>
                        <a:cs typeface="Times New Roman"/>
                      </a:endParaRPr>
                    </a:p>
                  </a:txBody>
                  <a:tcPr marL="68580" marR="68580" marT="0" marB="0" anchor="ctr"/>
                </a:tc>
              </a:tr>
              <a:tr h="367409">
                <a:tc>
                  <a:txBody>
                    <a:bodyPr/>
                    <a:lstStyle/>
                    <a:p>
                      <a:pPr>
                        <a:lnSpc>
                          <a:spcPct val="115000"/>
                        </a:lnSpc>
                        <a:spcAft>
                          <a:spcPts val="0"/>
                        </a:spcAft>
                      </a:pPr>
                      <a:r>
                        <a:rPr lang="cs-CZ" sz="2000" dirty="0">
                          <a:effectLst/>
                        </a:rPr>
                        <a:t>Datum tvorby</a:t>
                      </a:r>
                      <a:endParaRPr lang="cs-CZ" sz="2000" dirty="0">
                        <a:effectLst/>
                        <a:latin typeface="Calibri"/>
                        <a:ea typeface="Calibri"/>
                        <a:cs typeface="Times New Roman"/>
                      </a:endParaRPr>
                    </a:p>
                  </a:txBody>
                  <a:tcPr marL="68580" marR="68580" marT="0" marB="0" anchor="ctr"/>
                </a:tc>
                <a:tc>
                  <a:txBody>
                    <a:bodyPr/>
                    <a:lstStyle/>
                    <a:p>
                      <a:pPr lvl="1" algn="l">
                        <a:lnSpc>
                          <a:spcPct val="115000"/>
                        </a:lnSpc>
                        <a:spcAft>
                          <a:spcPts val="0"/>
                        </a:spcAft>
                      </a:pPr>
                      <a:r>
                        <a:rPr lang="cs-CZ" sz="2000" dirty="0" smtClean="0">
                          <a:effectLst/>
                        </a:rPr>
                        <a:t>01.09.2012</a:t>
                      </a:r>
                      <a:endParaRPr lang="cs-CZ" sz="2000" dirty="0">
                        <a:effectLst/>
                        <a:latin typeface="Calibri"/>
                        <a:ea typeface="Calibri"/>
                        <a:cs typeface="Times New Roman"/>
                      </a:endParaRPr>
                    </a:p>
                  </a:txBody>
                  <a:tcPr marL="68580" marR="68580" marT="0" marB="0" anchor="ctr"/>
                </a:tc>
              </a:tr>
              <a:tr h="545636">
                <a:tc gridSpan="2">
                  <a:txBody>
                    <a:bodyPr/>
                    <a:lstStyle/>
                    <a:p>
                      <a:pPr algn="ctr">
                        <a:lnSpc>
                          <a:spcPct val="115000"/>
                        </a:lnSpc>
                        <a:spcAft>
                          <a:spcPts val="0"/>
                        </a:spcAft>
                      </a:pPr>
                      <a:r>
                        <a:rPr lang="cs-CZ" sz="2000" dirty="0" smtClean="0">
                          <a:effectLst/>
                        </a:rPr>
                        <a:t>Všechna neocitovaná díla jsou dílem autora.</a:t>
                      </a:r>
                      <a:endParaRPr lang="cs-CZ" sz="2000" dirty="0">
                        <a:effectLst/>
                        <a:latin typeface="Calibri"/>
                        <a:ea typeface="Calibri"/>
                        <a:cs typeface="Times New Roman"/>
                      </a:endParaRPr>
                    </a:p>
                  </a:txBody>
                  <a:tcPr marL="68580" marR="68580" marT="0" marB="0" anchor="ctr"/>
                </a:tc>
                <a:tc hMerge="1">
                  <a:txBody>
                    <a:bodyPr/>
                    <a:lstStyle/>
                    <a:p>
                      <a:endParaRPr lang="cs-CZ"/>
                    </a:p>
                  </a:txBody>
                  <a:tcPr/>
                </a:tc>
              </a:tr>
            </a:tbl>
          </a:graphicData>
        </a:graphic>
      </p:graphicFrame>
      <p:pic>
        <p:nvPicPr>
          <p:cNvPr id="102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27384"/>
            <a:ext cx="9144000" cy="19981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95502941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Anotace </a:t>
            </a:r>
            <a:endParaRPr lang="cs-CZ" dirty="0"/>
          </a:p>
        </p:txBody>
      </p:sp>
      <p:sp>
        <p:nvSpPr>
          <p:cNvPr id="3" name="Zástupný symbol pro obsah 2"/>
          <p:cNvSpPr>
            <a:spLocks noGrp="1"/>
          </p:cNvSpPr>
          <p:nvPr>
            <p:ph idx="1"/>
          </p:nvPr>
        </p:nvSpPr>
        <p:spPr/>
        <p:txBody>
          <a:bodyPr>
            <a:normAutofit/>
          </a:bodyPr>
          <a:lstStyle/>
          <a:p>
            <a:pPr>
              <a:buFont typeface="Arial" pitchFamily="34" charset="0"/>
              <a:buChar char="•"/>
            </a:pPr>
            <a:r>
              <a:rPr lang="cs-CZ" sz="2000" dirty="0" smtClean="0">
                <a:latin typeface="Verdana" pitchFamily="34" charset="0"/>
              </a:rPr>
              <a:t>Prezentace Microsoft PowerPoint přibližuje současný postup poskytování </a:t>
            </a:r>
            <a:r>
              <a:rPr lang="cs-CZ" sz="2000" dirty="0" err="1" smtClean="0">
                <a:latin typeface="Verdana" pitchFamily="34" charset="0"/>
              </a:rPr>
              <a:t>předlékařské</a:t>
            </a:r>
            <a:r>
              <a:rPr lang="cs-CZ" sz="2000" dirty="0" smtClean="0">
                <a:latin typeface="Verdana" pitchFamily="34" charset="0"/>
              </a:rPr>
              <a:t> první pomoci. </a:t>
            </a:r>
          </a:p>
          <a:p>
            <a:pPr>
              <a:buFont typeface="Arial" pitchFamily="34" charset="0"/>
              <a:buChar char="•"/>
            </a:pPr>
            <a:r>
              <a:rPr lang="cs-CZ" sz="2000" dirty="0" smtClean="0">
                <a:latin typeface="Verdana" pitchFamily="34" charset="0"/>
              </a:rPr>
              <a:t>Prezentace je určena jako podpůrný materiál k výkladu učitele, lze použít i k opakování učiva.</a:t>
            </a:r>
          </a:p>
          <a:p>
            <a:pPr>
              <a:buFont typeface="Arial" pitchFamily="34" charset="0"/>
              <a:buChar char="•"/>
            </a:pPr>
            <a:r>
              <a:rPr lang="cs-CZ" sz="2000" dirty="0" smtClean="0">
                <a:latin typeface="Verdana" pitchFamily="34" charset="0"/>
              </a:rPr>
              <a:t>Cílem prezentace je studentům vštípit moderní pojetí první pomoci a jednotného záchranného systému. </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fontScale="90000"/>
          </a:bodyPr>
          <a:lstStyle/>
          <a:p>
            <a:pPr lvl="0" algn="ctr"/>
            <a:r>
              <a:rPr lang="cs-CZ" sz="6700" b="1" dirty="0" smtClean="0"/>
              <a:t>Šok</a:t>
            </a:r>
            <a:r>
              <a:rPr lang="cs-CZ" dirty="0" smtClean="0"/>
              <a:t/>
            </a:r>
            <a:br>
              <a:rPr lang="cs-CZ" dirty="0" smtClean="0"/>
            </a:br>
            <a:endParaRPr lang="cs-CZ" dirty="0"/>
          </a:p>
        </p:txBody>
      </p:sp>
      <p:sp>
        <p:nvSpPr>
          <p:cNvPr id="10" name="Zástupný symbol pro obsah 9"/>
          <p:cNvSpPr>
            <a:spLocks noGrp="1"/>
          </p:cNvSpPr>
          <p:nvPr>
            <p:ph sz="half" idx="1"/>
          </p:nvPr>
        </p:nvSpPr>
        <p:spPr>
          <a:xfrm>
            <a:off x="467544" y="1556792"/>
            <a:ext cx="4038600" cy="4525963"/>
          </a:xfrm>
        </p:spPr>
        <p:txBody>
          <a:bodyPr>
            <a:normAutofit fontScale="77500" lnSpcReduction="20000"/>
          </a:bodyPr>
          <a:lstStyle/>
          <a:p>
            <a:pPr>
              <a:buClrTx/>
              <a:buFont typeface="Arial" pitchFamily="34" charset="0"/>
              <a:buChar char="•"/>
            </a:pPr>
            <a:r>
              <a:rPr lang="cs-CZ" sz="2800" dirty="0" smtClean="0">
                <a:latin typeface="Verdana" pitchFamily="34" charset="0"/>
              </a:rPr>
              <a:t>Šok je závažná oběhová porucha, při které dochází ke snížení průtoku krve většinou tkání organismu – důsledkem je hypoxie tkání.</a:t>
            </a:r>
          </a:p>
          <a:p>
            <a:pPr>
              <a:buClrTx/>
              <a:buNone/>
            </a:pPr>
            <a:endParaRPr lang="cs-CZ" sz="2800" dirty="0" smtClean="0">
              <a:latin typeface="Verdana" pitchFamily="34" charset="0"/>
            </a:endParaRPr>
          </a:p>
          <a:p>
            <a:pPr>
              <a:buClrTx/>
              <a:buFont typeface="Arial" pitchFamily="34" charset="0"/>
              <a:buChar char="•"/>
            </a:pPr>
            <a:r>
              <a:rPr lang="cs-CZ" sz="2800" u="sng" dirty="0" smtClean="0">
                <a:latin typeface="Verdana" pitchFamily="34" charset="0"/>
              </a:rPr>
              <a:t>Pro normální prokrvení tkání je nezbytné :</a:t>
            </a:r>
            <a:r>
              <a:rPr lang="cs-CZ" sz="2800" dirty="0" smtClean="0">
                <a:latin typeface="Verdana" pitchFamily="34" charset="0"/>
              </a:rPr>
              <a:t> </a:t>
            </a:r>
          </a:p>
          <a:p>
            <a:pPr lvl="1">
              <a:buClrTx/>
              <a:buFont typeface="Arial" pitchFamily="34" charset="0"/>
              <a:buChar char="•"/>
            </a:pPr>
            <a:r>
              <a:rPr lang="cs-CZ" dirty="0" smtClean="0">
                <a:latin typeface="Verdana" pitchFamily="34" charset="0"/>
              </a:rPr>
              <a:t>fyziologické množství krve a plazmy v cévním systému</a:t>
            </a:r>
          </a:p>
          <a:p>
            <a:pPr lvl="1">
              <a:buClrTx/>
              <a:buFont typeface="Arial" pitchFamily="34" charset="0"/>
              <a:buChar char="•"/>
            </a:pPr>
            <a:r>
              <a:rPr lang="cs-CZ" dirty="0" smtClean="0">
                <a:latin typeface="Verdana" pitchFamily="34" charset="0"/>
              </a:rPr>
              <a:t>správná funkce srdce</a:t>
            </a:r>
          </a:p>
          <a:p>
            <a:pPr lvl="1">
              <a:buClrTx/>
              <a:buFont typeface="Arial" pitchFamily="34" charset="0"/>
              <a:buChar char="•"/>
            </a:pPr>
            <a:r>
              <a:rPr lang="cs-CZ" dirty="0" smtClean="0">
                <a:latin typeface="Verdana" pitchFamily="34" charset="0"/>
              </a:rPr>
              <a:t>neporušený cévní systém</a:t>
            </a:r>
          </a:p>
          <a:p>
            <a:pPr>
              <a:buClrTx/>
            </a:pPr>
            <a:endParaRPr lang="cs-CZ" dirty="0"/>
          </a:p>
        </p:txBody>
      </p:sp>
      <p:pic>
        <p:nvPicPr>
          <p:cNvPr id="5" name="Zástupný symbol pro obsah 4" descr="sok.gif"/>
          <p:cNvPicPr>
            <a:picLocks noGrp="1" noChangeAspect="1"/>
          </p:cNvPicPr>
          <p:nvPr>
            <p:ph sz="half" idx="2"/>
          </p:nvPr>
        </p:nvPicPr>
        <p:blipFill>
          <a:blip r:embed="rId2" cstate="print"/>
          <a:stretch>
            <a:fillRect/>
          </a:stretch>
        </p:blipFill>
        <p:spPr>
          <a:xfrm>
            <a:off x="3779912" y="2492896"/>
            <a:ext cx="5779786" cy="2196187"/>
          </a:xfrm>
        </p:spPr>
      </p:pic>
      <p:sp>
        <p:nvSpPr>
          <p:cNvPr id="6" name="TextovéPole 5"/>
          <p:cNvSpPr txBox="1"/>
          <p:nvPr/>
        </p:nvSpPr>
        <p:spPr>
          <a:xfrm>
            <a:off x="6228184" y="6021288"/>
            <a:ext cx="2664296" cy="369332"/>
          </a:xfrm>
          <a:prstGeom prst="rect">
            <a:avLst/>
          </a:prstGeom>
          <a:noFill/>
        </p:spPr>
        <p:txBody>
          <a:bodyPr wrap="square" rtlCol="0">
            <a:spAutoFit/>
          </a:bodyPr>
          <a:lstStyle/>
          <a:p>
            <a:r>
              <a:rPr lang="cs-CZ" smtClean="0"/>
              <a:t>Andrea Ječmenová 2012</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4"/>
                                        </p:tgtEl>
                                      </p:cBhvr>
                                    </p:animEffect>
                                  </p:childTnLst>
                                </p:cTn>
                              </p:par>
                            </p:childTnLst>
                          </p:cTn>
                        </p:par>
                        <p:par>
                          <p:cTn id="15" fill="hold">
                            <p:stCondLst>
                              <p:cond delay="2000"/>
                            </p:stCondLst>
                            <p:childTnLst>
                              <p:par>
                                <p:cTn id="16" presetID="54" presetClass="entr" presetSubtype="0" accel="100000" fill="hold" grpId="0" nodeType="after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p:cTn id="18" dur="1000" fill="hold"/>
                                        <p:tgtEl>
                                          <p:spTgt spid="10">
                                            <p:txEl>
                                              <p:pRg st="0" end="0"/>
                                            </p:txEl>
                                          </p:spTgt>
                                        </p:tgtEl>
                                        <p:attrNameLst>
                                          <p:attrName>ppt_w</p:attrName>
                                        </p:attrNameLst>
                                      </p:cBhvr>
                                      <p:tavLst>
                                        <p:tav tm="0">
                                          <p:val>
                                            <p:strVal val="#ppt_w*0.05"/>
                                          </p:val>
                                        </p:tav>
                                        <p:tav tm="100000">
                                          <p:val>
                                            <p:strVal val="#ppt_w"/>
                                          </p:val>
                                        </p:tav>
                                      </p:tavLst>
                                    </p:anim>
                                    <p:anim calcmode="lin" valueType="num">
                                      <p:cBhvr>
                                        <p:cTn id="19" dur="1000" fill="hold"/>
                                        <p:tgtEl>
                                          <p:spTgt spid="10">
                                            <p:txEl>
                                              <p:pRg st="0" end="0"/>
                                            </p:txEl>
                                          </p:spTgt>
                                        </p:tgtEl>
                                        <p:attrNameLst>
                                          <p:attrName>ppt_h</p:attrName>
                                        </p:attrNameLst>
                                      </p:cBhvr>
                                      <p:tavLst>
                                        <p:tav tm="0">
                                          <p:val>
                                            <p:strVal val="#ppt_h"/>
                                          </p:val>
                                        </p:tav>
                                        <p:tav tm="100000">
                                          <p:val>
                                            <p:strVal val="#ppt_h"/>
                                          </p:val>
                                        </p:tav>
                                      </p:tavLst>
                                    </p:anim>
                                    <p:anim calcmode="lin" valueType="num">
                                      <p:cBhvr>
                                        <p:cTn id="20"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21" dur="1000" fill="hold"/>
                                        <p:tgtEl>
                                          <p:spTgt spid="10">
                                            <p:txEl>
                                              <p:pRg st="0" end="0"/>
                                            </p:txEl>
                                          </p:spTgt>
                                        </p:tgtEl>
                                        <p:attrNameLst>
                                          <p:attrName>ppt_y</p:attrName>
                                        </p:attrNameLst>
                                      </p:cBhvr>
                                      <p:tavLst>
                                        <p:tav tm="0">
                                          <p:val>
                                            <p:strVal val="#ppt_y"/>
                                          </p:val>
                                        </p:tav>
                                        <p:tav tm="100000">
                                          <p:val>
                                            <p:strVal val="#ppt_y"/>
                                          </p:val>
                                        </p:tav>
                                      </p:tavLst>
                                    </p:anim>
                                    <p:animEffect transition="in" filter="fade">
                                      <p:cBhvr>
                                        <p:cTn id="22" dur="1000"/>
                                        <p:tgtEl>
                                          <p:spTgt spid="10">
                                            <p:txEl>
                                              <p:pRg st="0" end="0"/>
                                            </p:txEl>
                                          </p:spTgt>
                                        </p:tgtEl>
                                      </p:cBhvr>
                                    </p:animEffect>
                                  </p:childTnLst>
                                </p:cTn>
                              </p:par>
                            </p:childTnLst>
                          </p:cTn>
                        </p:par>
                        <p:par>
                          <p:cTn id="23" fill="hold">
                            <p:stCondLst>
                              <p:cond delay="3000"/>
                            </p:stCondLst>
                            <p:childTnLst>
                              <p:par>
                                <p:cTn id="24" presetID="54" presetClass="entr" presetSubtype="0" accel="100000" fill="hold" grpId="0" nodeType="afterEffect">
                                  <p:stCondLst>
                                    <p:cond delay="0"/>
                                  </p:stCondLst>
                                  <p:childTnLst>
                                    <p:set>
                                      <p:cBhvr>
                                        <p:cTn id="25" dur="1" fill="hold">
                                          <p:stCondLst>
                                            <p:cond delay="0"/>
                                          </p:stCondLst>
                                        </p:cTn>
                                        <p:tgtEl>
                                          <p:spTgt spid="10">
                                            <p:txEl>
                                              <p:pRg st="2" end="2"/>
                                            </p:txEl>
                                          </p:spTgt>
                                        </p:tgtEl>
                                        <p:attrNameLst>
                                          <p:attrName>style.visibility</p:attrName>
                                        </p:attrNameLst>
                                      </p:cBhvr>
                                      <p:to>
                                        <p:strVal val="visible"/>
                                      </p:to>
                                    </p:set>
                                    <p:anim calcmode="lin" valueType="num">
                                      <p:cBhvr>
                                        <p:cTn id="26" dur="1000" fill="hold"/>
                                        <p:tgtEl>
                                          <p:spTgt spid="10">
                                            <p:txEl>
                                              <p:pRg st="2" end="2"/>
                                            </p:txEl>
                                          </p:spTgt>
                                        </p:tgtEl>
                                        <p:attrNameLst>
                                          <p:attrName>ppt_w</p:attrName>
                                        </p:attrNameLst>
                                      </p:cBhvr>
                                      <p:tavLst>
                                        <p:tav tm="0">
                                          <p:val>
                                            <p:strVal val="#ppt_w*0.05"/>
                                          </p:val>
                                        </p:tav>
                                        <p:tav tm="100000">
                                          <p:val>
                                            <p:strVal val="#ppt_w"/>
                                          </p:val>
                                        </p:tav>
                                      </p:tavLst>
                                    </p:anim>
                                    <p:anim calcmode="lin" valueType="num">
                                      <p:cBhvr>
                                        <p:cTn id="27" dur="1000" fill="hold"/>
                                        <p:tgtEl>
                                          <p:spTgt spid="10">
                                            <p:txEl>
                                              <p:pRg st="2" end="2"/>
                                            </p:txEl>
                                          </p:spTgt>
                                        </p:tgtEl>
                                        <p:attrNameLst>
                                          <p:attrName>ppt_h</p:attrName>
                                        </p:attrNameLst>
                                      </p:cBhvr>
                                      <p:tavLst>
                                        <p:tav tm="0">
                                          <p:val>
                                            <p:strVal val="#ppt_h"/>
                                          </p:val>
                                        </p:tav>
                                        <p:tav tm="100000">
                                          <p:val>
                                            <p:strVal val="#ppt_h"/>
                                          </p:val>
                                        </p:tav>
                                      </p:tavLst>
                                    </p:anim>
                                    <p:anim calcmode="lin" valueType="num">
                                      <p:cBhvr>
                                        <p:cTn id="28"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10">
                                            <p:txEl>
                                              <p:pRg st="2" end="2"/>
                                            </p:txEl>
                                          </p:spTgt>
                                        </p:tgtEl>
                                        <p:attrNameLst>
                                          <p:attrName>ppt_y</p:attrName>
                                        </p:attrNameLst>
                                      </p:cBhvr>
                                      <p:tavLst>
                                        <p:tav tm="0">
                                          <p:val>
                                            <p:strVal val="#ppt_y"/>
                                          </p:val>
                                        </p:tav>
                                        <p:tav tm="100000">
                                          <p:val>
                                            <p:strVal val="#ppt_y"/>
                                          </p:val>
                                        </p:tav>
                                      </p:tavLst>
                                    </p:anim>
                                    <p:animEffect transition="in" filter="fade">
                                      <p:cBhvr>
                                        <p:cTn id="30" dur="1000"/>
                                        <p:tgtEl>
                                          <p:spTgt spid="10">
                                            <p:txEl>
                                              <p:pRg st="2" end="2"/>
                                            </p:txEl>
                                          </p:spTgt>
                                        </p:tgtEl>
                                      </p:cBhvr>
                                    </p:animEffect>
                                  </p:childTnLst>
                                </p:cTn>
                              </p:par>
                            </p:childTnLst>
                          </p:cTn>
                        </p:par>
                        <p:par>
                          <p:cTn id="31" fill="hold">
                            <p:stCondLst>
                              <p:cond delay="4000"/>
                            </p:stCondLst>
                            <p:childTnLst>
                              <p:par>
                                <p:cTn id="32" presetID="54" presetClass="entr" presetSubtype="0" accel="100000" fill="hold" grpId="0" nodeType="afterEffect">
                                  <p:stCondLst>
                                    <p:cond delay="0"/>
                                  </p:stCondLst>
                                  <p:childTnLst>
                                    <p:set>
                                      <p:cBhvr>
                                        <p:cTn id="33" dur="1" fill="hold">
                                          <p:stCondLst>
                                            <p:cond delay="0"/>
                                          </p:stCondLst>
                                        </p:cTn>
                                        <p:tgtEl>
                                          <p:spTgt spid="10">
                                            <p:txEl>
                                              <p:pRg st="3" end="3"/>
                                            </p:txEl>
                                          </p:spTgt>
                                        </p:tgtEl>
                                        <p:attrNameLst>
                                          <p:attrName>style.visibility</p:attrName>
                                        </p:attrNameLst>
                                      </p:cBhvr>
                                      <p:to>
                                        <p:strVal val="visible"/>
                                      </p:to>
                                    </p:set>
                                    <p:anim calcmode="lin" valueType="num">
                                      <p:cBhvr>
                                        <p:cTn id="34" dur="1000" fill="hold"/>
                                        <p:tgtEl>
                                          <p:spTgt spid="10">
                                            <p:txEl>
                                              <p:pRg st="3" end="3"/>
                                            </p:txEl>
                                          </p:spTgt>
                                        </p:tgtEl>
                                        <p:attrNameLst>
                                          <p:attrName>ppt_w</p:attrName>
                                        </p:attrNameLst>
                                      </p:cBhvr>
                                      <p:tavLst>
                                        <p:tav tm="0">
                                          <p:val>
                                            <p:strVal val="#ppt_w*0.05"/>
                                          </p:val>
                                        </p:tav>
                                        <p:tav tm="100000">
                                          <p:val>
                                            <p:strVal val="#ppt_w"/>
                                          </p:val>
                                        </p:tav>
                                      </p:tavLst>
                                    </p:anim>
                                    <p:anim calcmode="lin" valueType="num">
                                      <p:cBhvr>
                                        <p:cTn id="35" dur="1000" fill="hold"/>
                                        <p:tgtEl>
                                          <p:spTgt spid="10">
                                            <p:txEl>
                                              <p:pRg st="3" end="3"/>
                                            </p:txEl>
                                          </p:spTgt>
                                        </p:tgtEl>
                                        <p:attrNameLst>
                                          <p:attrName>ppt_h</p:attrName>
                                        </p:attrNameLst>
                                      </p:cBhvr>
                                      <p:tavLst>
                                        <p:tav tm="0">
                                          <p:val>
                                            <p:strVal val="#ppt_h"/>
                                          </p:val>
                                        </p:tav>
                                        <p:tav tm="100000">
                                          <p:val>
                                            <p:strVal val="#ppt_h"/>
                                          </p:val>
                                        </p:tav>
                                      </p:tavLst>
                                    </p:anim>
                                    <p:anim calcmode="lin" valueType="num">
                                      <p:cBhvr>
                                        <p:cTn id="36"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
                                          </p:val>
                                        </p:tav>
                                        <p:tav tm="100000">
                                          <p:val>
                                            <p:strVal val="#ppt_y"/>
                                          </p:val>
                                        </p:tav>
                                      </p:tavLst>
                                    </p:anim>
                                    <p:animEffect transition="in" filter="fade">
                                      <p:cBhvr>
                                        <p:cTn id="38" dur="1000"/>
                                        <p:tgtEl>
                                          <p:spTgt spid="10">
                                            <p:txEl>
                                              <p:pRg st="3" end="3"/>
                                            </p:txEl>
                                          </p:spTgt>
                                        </p:tgtEl>
                                      </p:cBhvr>
                                    </p:animEffect>
                                  </p:childTnLst>
                                </p:cTn>
                              </p:par>
                            </p:childTnLst>
                          </p:cTn>
                        </p:par>
                        <p:par>
                          <p:cTn id="39" fill="hold">
                            <p:stCondLst>
                              <p:cond delay="5000"/>
                            </p:stCondLst>
                            <p:childTnLst>
                              <p:par>
                                <p:cTn id="40" presetID="54" presetClass="entr" presetSubtype="0" accel="100000" fill="hold" grpId="0" nodeType="after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 calcmode="lin" valueType="num">
                                      <p:cBhvr>
                                        <p:cTn id="42" dur="1000" fill="hold"/>
                                        <p:tgtEl>
                                          <p:spTgt spid="10">
                                            <p:txEl>
                                              <p:pRg st="4" end="4"/>
                                            </p:txEl>
                                          </p:spTgt>
                                        </p:tgtEl>
                                        <p:attrNameLst>
                                          <p:attrName>ppt_w</p:attrName>
                                        </p:attrNameLst>
                                      </p:cBhvr>
                                      <p:tavLst>
                                        <p:tav tm="0">
                                          <p:val>
                                            <p:strVal val="#ppt_w*0.05"/>
                                          </p:val>
                                        </p:tav>
                                        <p:tav tm="100000">
                                          <p:val>
                                            <p:strVal val="#ppt_w"/>
                                          </p:val>
                                        </p:tav>
                                      </p:tavLst>
                                    </p:anim>
                                    <p:anim calcmode="lin" valueType="num">
                                      <p:cBhvr>
                                        <p:cTn id="43" dur="1000" fill="hold"/>
                                        <p:tgtEl>
                                          <p:spTgt spid="10">
                                            <p:txEl>
                                              <p:pRg st="4" end="4"/>
                                            </p:txEl>
                                          </p:spTgt>
                                        </p:tgtEl>
                                        <p:attrNameLst>
                                          <p:attrName>ppt_h</p:attrName>
                                        </p:attrNameLst>
                                      </p:cBhvr>
                                      <p:tavLst>
                                        <p:tav tm="0">
                                          <p:val>
                                            <p:strVal val="#ppt_h"/>
                                          </p:val>
                                        </p:tav>
                                        <p:tav tm="100000">
                                          <p:val>
                                            <p:strVal val="#ppt_h"/>
                                          </p:val>
                                        </p:tav>
                                      </p:tavLst>
                                    </p:anim>
                                    <p:anim calcmode="lin" valueType="num">
                                      <p:cBhvr>
                                        <p:cTn id="44" dur="1000" fill="hold"/>
                                        <p:tgtEl>
                                          <p:spTgt spid="10">
                                            <p:txEl>
                                              <p:pRg st="4" end="4"/>
                                            </p:txEl>
                                          </p:spTgt>
                                        </p:tgtEl>
                                        <p:attrNameLst>
                                          <p:attrName>ppt_x</p:attrName>
                                        </p:attrNameLst>
                                      </p:cBhvr>
                                      <p:tavLst>
                                        <p:tav tm="0">
                                          <p:val>
                                            <p:strVal val="#ppt_x-.2"/>
                                          </p:val>
                                        </p:tav>
                                        <p:tav tm="100000">
                                          <p:val>
                                            <p:strVal val="#ppt_x"/>
                                          </p:val>
                                        </p:tav>
                                      </p:tavLst>
                                    </p:anim>
                                    <p:anim calcmode="lin" valueType="num">
                                      <p:cBhvr>
                                        <p:cTn id="45" dur="1000" fill="hold"/>
                                        <p:tgtEl>
                                          <p:spTgt spid="10">
                                            <p:txEl>
                                              <p:pRg st="4" end="4"/>
                                            </p:txEl>
                                          </p:spTgt>
                                        </p:tgtEl>
                                        <p:attrNameLst>
                                          <p:attrName>ppt_y</p:attrName>
                                        </p:attrNameLst>
                                      </p:cBhvr>
                                      <p:tavLst>
                                        <p:tav tm="0">
                                          <p:val>
                                            <p:strVal val="#ppt_y"/>
                                          </p:val>
                                        </p:tav>
                                        <p:tav tm="100000">
                                          <p:val>
                                            <p:strVal val="#ppt_y"/>
                                          </p:val>
                                        </p:tav>
                                      </p:tavLst>
                                    </p:anim>
                                    <p:animEffect transition="in" filter="fade">
                                      <p:cBhvr>
                                        <p:cTn id="46" dur="1000"/>
                                        <p:tgtEl>
                                          <p:spTgt spid="10">
                                            <p:txEl>
                                              <p:pRg st="4" end="4"/>
                                            </p:txEl>
                                          </p:spTgt>
                                        </p:tgtEl>
                                      </p:cBhvr>
                                    </p:animEffect>
                                  </p:childTnLst>
                                </p:cTn>
                              </p:par>
                            </p:childTnLst>
                          </p:cTn>
                        </p:par>
                        <p:par>
                          <p:cTn id="47" fill="hold">
                            <p:stCondLst>
                              <p:cond delay="6000"/>
                            </p:stCondLst>
                            <p:childTnLst>
                              <p:par>
                                <p:cTn id="48" presetID="54" presetClass="entr" presetSubtype="0" accel="100000" fill="hold" grpId="0" nodeType="afterEffect">
                                  <p:stCondLst>
                                    <p:cond delay="0"/>
                                  </p:stCondLst>
                                  <p:childTnLst>
                                    <p:set>
                                      <p:cBhvr>
                                        <p:cTn id="49" dur="1" fill="hold">
                                          <p:stCondLst>
                                            <p:cond delay="0"/>
                                          </p:stCondLst>
                                        </p:cTn>
                                        <p:tgtEl>
                                          <p:spTgt spid="10">
                                            <p:txEl>
                                              <p:pRg st="5" end="5"/>
                                            </p:txEl>
                                          </p:spTgt>
                                        </p:tgtEl>
                                        <p:attrNameLst>
                                          <p:attrName>style.visibility</p:attrName>
                                        </p:attrNameLst>
                                      </p:cBhvr>
                                      <p:to>
                                        <p:strVal val="visible"/>
                                      </p:to>
                                    </p:set>
                                    <p:anim calcmode="lin" valueType="num">
                                      <p:cBhvr>
                                        <p:cTn id="50" dur="1000" fill="hold"/>
                                        <p:tgtEl>
                                          <p:spTgt spid="10">
                                            <p:txEl>
                                              <p:pRg st="5" end="5"/>
                                            </p:txEl>
                                          </p:spTgt>
                                        </p:tgtEl>
                                        <p:attrNameLst>
                                          <p:attrName>ppt_w</p:attrName>
                                        </p:attrNameLst>
                                      </p:cBhvr>
                                      <p:tavLst>
                                        <p:tav tm="0">
                                          <p:val>
                                            <p:strVal val="#ppt_w*0.05"/>
                                          </p:val>
                                        </p:tav>
                                        <p:tav tm="100000">
                                          <p:val>
                                            <p:strVal val="#ppt_w"/>
                                          </p:val>
                                        </p:tav>
                                      </p:tavLst>
                                    </p:anim>
                                    <p:anim calcmode="lin" valueType="num">
                                      <p:cBhvr>
                                        <p:cTn id="51" dur="1000" fill="hold"/>
                                        <p:tgtEl>
                                          <p:spTgt spid="10">
                                            <p:txEl>
                                              <p:pRg st="5" end="5"/>
                                            </p:txEl>
                                          </p:spTgt>
                                        </p:tgtEl>
                                        <p:attrNameLst>
                                          <p:attrName>ppt_h</p:attrName>
                                        </p:attrNameLst>
                                      </p:cBhvr>
                                      <p:tavLst>
                                        <p:tav tm="0">
                                          <p:val>
                                            <p:strVal val="#ppt_h"/>
                                          </p:val>
                                        </p:tav>
                                        <p:tav tm="100000">
                                          <p:val>
                                            <p:strVal val="#ppt_h"/>
                                          </p:val>
                                        </p:tav>
                                      </p:tavLst>
                                    </p:anim>
                                    <p:anim calcmode="lin" valueType="num">
                                      <p:cBhvr>
                                        <p:cTn id="52" dur="1000" fill="hold"/>
                                        <p:tgtEl>
                                          <p:spTgt spid="10">
                                            <p:txEl>
                                              <p:pRg st="5" end="5"/>
                                            </p:txEl>
                                          </p:spTgt>
                                        </p:tgtEl>
                                        <p:attrNameLst>
                                          <p:attrName>ppt_x</p:attrName>
                                        </p:attrNameLst>
                                      </p:cBhvr>
                                      <p:tavLst>
                                        <p:tav tm="0">
                                          <p:val>
                                            <p:strVal val="#ppt_x-.2"/>
                                          </p:val>
                                        </p:tav>
                                        <p:tav tm="100000">
                                          <p:val>
                                            <p:strVal val="#ppt_x"/>
                                          </p:val>
                                        </p:tav>
                                      </p:tavLst>
                                    </p:anim>
                                    <p:anim calcmode="lin" valueType="num">
                                      <p:cBhvr>
                                        <p:cTn id="53" dur="1000" fill="hold"/>
                                        <p:tgtEl>
                                          <p:spTgt spid="10">
                                            <p:txEl>
                                              <p:pRg st="5" end="5"/>
                                            </p:txEl>
                                          </p:spTgt>
                                        </p:tgtEl>
                                        <p:attrNameLst>
                                          <p:attrName>ppt_y</p:attrName>
                                        </p:attrNameLst>
                                      </p:cBhvr>
                                      <p:tavLst>
                                        <p:tav tm="0">
                                          <p:val>
                                            <p:strVal val="#ppt_y"/>
                                          </p:val>
                                        </p:tav>
                                        <p:tav tm="100000">
                                          <p:val>
                                            <p:strVal val="#ppt_y"/>
                                          </p:val>
                                        </p:tav>
                                      </p:tavLst>
                                    </p:anim>
                                    <p:animEffect transition="in" filter="fade">
                                      <p:cBhvr>
                                        <p:cTn id="54" dur="1000"/>
                                        <p:tgtEl>
                                          <p:spTgt spid="10">
                                            <p:txEl>
                                              <p:pRg st="5" end="5"/>
                                            </p:txEl>
                                          </p:spTgt>
                                        </p:tgtEl>
                                      </p:cBhvr>
                                    </p:animEffect>
                                  </p:childTnLst>
                                </p:cTn>
                              </p:par>
                            </p:childTnLst>
                          </p:cTn>
                        </p:par>
                        <p:par>
                          <p:cTn id="55" fill="hold">
                            <p:stCondLst>
                              <p:cond delay="7000"/>
                            </p:stCondLst>
                            <p:childTnLst>
                              <p:par>
                                <p:cTn id="56" presetID="3" presetClass="entr" presetSubtype="10" fill="hold" nodeType="after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lstStyle/>
          <a:p>
            <a:endParaRPr lang="cs-CZ"/>
          </a:p>
        </p:txBody>
      </p:sp>
      <p:sp>
        <p:nvSpPr>
          <p:cNvPr id="3" name="Zástupný symbol pro obsah 2"/>
          <p:cNvSpPr>
            <a:spLocks noGrp="1"/>
          </p:cNvSpPr>
          <p:nvPr>
            <p:ph idx="1"/>
          </p:nvPr>
        </p:nvSpPr>
        <p:spPr>
          <a:xfrm>
            <a:off x="467544" y="1916832"/>
            <a:ext cx="8229600" cy="4389120"/>
          </a:xfrm>
        </p:spPr>
        <p:txBody>
          <a:bodyPr>
            <a:normAutofit fontScale="62500" lnSpcReduction="20000"/>
          </a:bodyPr>
          <a:lstStyle/>
          <a:p>
            <a:pPr>
              <a:buClrTx/>
              <a:buNone/>
            </a:pPr>
            <a:r>
              <a:rPr lang="cs-CZ" b="1" u="sng" dirty="0" smtClean="0">
                <a:latin typeface="Verdana" pitchFamily="34" charset="0"/>
              </a:rPr>
              <a:t>Příznaky :</a:t>
            </a:r>
          </a:p>
          <a:p>
            <a:pPr>
              <a:buClrTx/>
            </a:pPr>
            <a:r>
              <a:rPr lang="cs-CZ" u="sng" dirty="0" smtClean="0">
                <a:latin typeface="Verdana" pitchFamily="34" charset="0"/>
              </a:rPr>
              <a:t>Počáteční fáze –</a:t>
            </a:r>
            <a:r>
              <a:rPr lang="cs-CZ" dirty="0" smtClean="0">
                <a:latin typeface="Verdana" pitchFamily="34" charset="0"/>
              </a:rPr>
              <a:t> neklid, bolest, třesavka, zimnice, bledost, končetiny a obličej jsou studené, studený lepkavý pot, zrychlený dobře hmatný tep</a:t>
            </a:r>
          </a:p>
          <a:p>
            <a:pPr>
              <a:buClrTx/>
              <a:buNone/>
            </a:pPr>
            <a:endParaRPr lang="cs-CZ" dirty="0" smtClean="0">
              <a:latin typeface="Verdana" pitchFamily="34" charset="0"/>
            </a:endParaRPr>
          </a:p>
          <a:p>
            <a:pPr>
              <a:buClrTx/>
            </a:pPr>
            <a:r>
              <a:rPr lang="cs-CZ" u="sng" dirty="0" smtClean="0">
                <a:latin typeface="Verdana" pitchFamily="34" charset="0"/>
              </a:rPr>
              <a:t>Druhá fáze –</a:t>
            </a:r>
            <a:r>
              <a:rPr lang="cs-CZ" dirty="0" smtClean="0">
                <a:latin typeface="Verdana" pitchFamily="34" charset="0"/>
              </a:rPr>
              <a:t> na okrajových částech těla cyanotické zabarvení, studený lepkavý pot po celém těle, postižený se stává netečným, má žízeň, tep je rychlý, nitkovitý špatně hmatný, pokles krevního tlaku, prohloubení cyanózy, zrychlené povrchní dýchání, zvracení</a:t>
            </a:r>
          </a:p>
          <a:p>
            <a:pPr>
              <a:buClrTx/>
              <a:buNone/>
            </a:pPr>
            <a:endParaRPr lang="cs-CZ" dirty="0" smtClean="0">
              <a:latin typeface="Verdana" pitchFamily="34" charset="0"/>
            </a:endParaRPr>
          </a:p>
          <a:p>
            <a:pPr>
              <a:buClrTx/>
            </a:pPr>
            <a:r>
              <a:rPr lang="cs-CZ" u="sng" dirty="0" smtClean="0">
                <a:latin typeface="Verdana" pitchFamily="34" charset="0"/>
              </a:rPr>
              <a:t>Konečná fáze –</a:t>
            </a:r>
            <a:r>
              <a:rPr lang="cs-CZ" dirty="0" smtClean="0">
                <a:latin typeface="Verdana" pitchFamily="34" charset="0"/>
              </a:rPr>
              <a:t> tep na periferii nehmatný, špatně hmatný a nepravidelný je na centrálních tepnách, hluboké bezvědomí, dochází k selhávání krevního oběhu a dýchání</a:t>
            </a:r>
          </a:p>
          <a:p>
            <a:pPr>
              <a:buClrTx/>
            </a:pPr>
            <a:endParaRPr lang="cs-CZ"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2000"/>
                            </p:stCondLst>
                            <p:childTnLst>
                              <p:par>
                                <p:cTn id="12" presetID="15" presetClass="entr" presetSubtype="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2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4000"/>
                            </p:stCondLst>
                            <p:childTnLst>
                              <p:par>
                                <p:cTn id="19" presetID="15" presetClass="entr" presetSubtype="0" fill="hold" grpId="0" nodeType="after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2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2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6000"/>
                            </p:stCondLst>
                            <p:childTnLst>
                              <p:par>
                                <p:cTn id="26" presetID="15" presetClass="entr" presetSubtype="0"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2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2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0" dur="2000" fill="hold"/>
                                        <p:tgtEl>
                                          <p:spTgt spid="3">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3">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sz="6700" b="1" dirty="0" err="1" smtClean="0"/>
              <a:t>Protišoková</a:t>
            </a:r>
            <a:r>
              <a:rPr lang="cs-CZ" sz="6700" b="1" dirty="0" smtClean="0"/>
              <a:t> opatření</a:t>
            </a:r>
            <a:r>
              <a:rPr lang="cs-CZ" b="1" dirty="0" smtClean="0"/>
              <a:t/>
            </a:r>
            <a:br>
              <a:rPr lang="cs-CZ" b="1" dirty="0" smtClean="0"/>
            </a:br>
            <a:endParaRPr lang="cs-CZ" dirty="0"/>
          </a:p>
        </p:txBody>
      </p:sp>
      <p:sp>
        <p:nvSpPr>
          <p:cNvPr id="8" name="Zástupný symbol pro obsah 7"/>
          <p:cNvSpPr>
            <a:spLocks noGrp="1"/>
          </p:cNvSpPr>
          <p:nvPr>
            <p:ph sz="half" idx="1"/>
          </p:nvPr>
        </p:nvSpPr>
        <p:spPr>
          <a:xfrm>
            <a:off x="457200" y="1920084"/>
            <a:ext cx="4038600" cy="4749275"/>
          </a:xfrm>
        </p:spPr>
        <p:txBody>
          <a:bodyPr>
            <a:normAutofit fontScale="55000" lnSpcReduction="20000"/>
          </a:bodyPr>
          <a:lstStyle/>
          <a:p>
            <a:pPr>
              <a:buClrTx/>
            </a:pPr>
            <a:r>
              <a:rPr lang="cs-CZ" sz="3400" dirty="0" smtClean="0">
                <a:latin typeface="Verdana" pitchFamily="34" charset="0"/>
              </a:rPr>
              <a:t>Zastavit krvácení</a:t>
            </a:r>
          </a:p>
          <a:p>
            <a:pPr>
              <a:buClrTx/>
            </a:pPr>
            <a:r>
              <a:rPr lang="cs-CZ" sz="3400" dirty="0" smtClean="0">
                <a:latin typeface="Verdana" pitchFamily="34" charset="0"/>
              </a:rPr>
              <a:t>Zajistit plicní ventilaci</a:t>
            </a:r>
          </a:p>
          <a:p>
            <a:pPr>
              <a:buClrTx/>
            </a:pPr>
            <a:r>
              <a:rPr lang="cs-CZ" sz="3400" dirty="0" smtClean="0">
                <a:latin typeface="Verdana" pitchFamily="34" charset="0"/>
              </a:rPr>
              <a:t>Ošetření poranění</a:t>
            </a:r>
          </a:p>
          <a:p>
            <a:pPr>
              <a:buClrTx/>
            </a:pPr>
            <a:r>
              <a:rPr lang="cs-CZ" sz="3400" dirty="0" smtClean="0">
                <a:latin typeface="Verdana" pitchFamily="34" charset="0"/>
              </a:rPr>
              <a:t>Zachovat klid a zajistit klid postiženému, získat jeho důvěru a eventuální spolupráci</a:t>
            </a:r>
          </a:p>
          <a:p>
            <a:pPr>
              <a:buClrTx/>
            </a:pPr>
            <a:r>
              <a:rPr lang="cs-CZ" sz="3400" dirty="0" smtClean="0">
                <a:latin typeface="Verdana" pitchFamily="34" charset="0"/>
              </a:rPr>
              <a:t>Uložit postiženého do </a:t>
            </a:r>
            <a:r>
              <a:rPr lang="cs-CZ" sz="3400" dirty="0" err="1" smtClean="0">
                <a:latin typeface="Verdana" pitchFamily="34" charset="0"/>
              </a:rPr>
              <a:t>protišokové</a:t>
            </a:r>
            <a:r>
              <a:rPr lang="cs-CZ" sz="3400" dirty="0" smtClean="0">
                <a:latin typeface="Verdana" pitchFamily="34" charset="0"/>
              </a:rPr>
              <a:t> polohy – zvýšení dolní částí těla</a:t>
            </a:r>
          </a:p>
          <a:p>
            <a:pPr>
              <a:buClrTx/>
            </a:pPr>
            <a:r>
              <a:rPr lang="cs-CZ" sz="3400" dirty="0" smtClean="0">
                <a:latin typeface="Verdana" pitchFamily="34" charset="0"/>
              </a:rPr>
              <a:t>Zabránit ztrátě tepla i přehřátí</a:t>
            </a:r>
          </a:p>
          <a:p>
            <a:pPr>
              <a:buClrTx/>
            </a:pPr>
            <a:r>
              <a:rPr lang="cs-CZ" sz="3400" dirty="0" smtClean="0">
                <a:latin typeface="Verdana" pitchFamily="34" charset="0"/>
              </a:rPr>
              <a:t>Tišit žízeň vytíráním dutiny ústní vlhkou látkou, nikdy nedáváme pít</a:t>
            </a:r>
          </a:p>
          <a:p>
            <a:pPr>
              <a:buClrTx/>
            </a:pPr>
            <a:r>
              <a:rPr lang="cs-CZ" sz="3400" dirty="0" smtClean="0">
                <a:latin typeface="Verdana" pitchFamily="34" charset="0"/>
              </a:rPr>
              <a:t>Zavolat co nejdříve ZZS </a:t>
            </a:r>
          </a:p>
          <a:p>
            <a:pPr>
              <a:buNone/>
            </a:pPr>
            <a:endParaRPr lang="cs-CZ" dirty="0"/>
          </a:p>
        </p:txBody>
      </p:sp>
      <p:pic>
        <p:nvPicPr>
          <p:cNvPr id="5" name="Zástupný symbol pro obsah 4" descr="vnitrni_krvaceni.gif"/>
          <p:cNvPicPr>
            <a:picLocks noGrp="1" noChangeAspect="1"/>
          </p:cNvPicPr>
          <p:nvPr>
            <p:ph sz="half" idx="2"/>
          </p:nvPr>
        </p:nvPicPr>
        <p:blipFill>
          <a:blip r:embed="rId2" cstate="print"/>
          <a:stretch>
            <a:fillRect/>
          </a:stretch>
        </p:blipFill>
        <p:spPr>
          <a:xfrm>
            <a:off x="3923928" y="1628800"/>
            <a:ext cx="4941791" cy="4120868"/>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000"/>
                                        <p:tgtEl>
                                          <p:spTgt spid="2"/>
                                        </p:tgtEl>
                                      </p:cBhvr>
                                    </p:animEffect>
                                  </p:childTnLst>
                                </p:cTn>
                              </p:par>
                            </p:childTnLst>
                          </p:cTn>
                        </p:par>
                        <p:par>
                          <p:cTn id="8" fill="hold">
                            <p:stCondLst>
                              <p:cond delay="2000"/>
                            </p:stCondLst>
                            <p:childTnLst>
                              <p:par>
                                <p:cTn id="9" presetID="5" presetClass="entr" presetSubtype="5"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checkerboard(down)">
                                      <p:cBhvr>
                                        <p:cTn id="11" dur="500"/>
                                        <p:tgtEl>
                                          <p:spTgt spid="8">
                                            <p:txEl>
                                              <p:pRg st="0" end="0"/>
                                            </p:txEl>
                                          </p:spTgt>
                                        </p:tgtEl>
                                      </p:cBhvr>
                                    </p:animEffect>
                                  </p:childTnLst>
                                </p:cTn>
                              </p:par>
                            </p:childTnLst>
                          </p:cTn>
                        </p:par>
                        <p:par>
                          <p:cTn id="12" fill="hold">
                            <p:stCondLst>
                              <p:cond delay="2500"/>
                            </p:stCondLst>
                            <p:childTnLst>
                              <p:par>
                                <p:cTn id="13" presetID="5" presetClass="entr" presetSubtype="5" fill="hold" grpId="0" nodeType="after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Effect transition="in" filter="checkerboard(down)">
                                      <p:cBhvr>
                                        <p:cTn id="15" dur="500"/>
                                        <p:tgtEl>
                                          <p:spTgt spid="8">
                                            <p:txEl>
                                              <p:pRg st="1" end="1"/>
                                            </p:txEl>
                                          </p:spTgt>
                                        </p:tgtEl>
                                      </p:cBhvr>
                                    </p:animEffect>
                                  </p:childTnLst>
                                </p:cTn>
                              </p:par>
                            </p:childTnLst>
                          </p:cTn>
                        </p:par>
                        <p:par>
                          <p:cTn id="16" fill="hold">
                            <p:stCondLst>
                              <p:cond delay="3000"/>
                            </p:stCondLst>
                            <p:childTnLst>
                              <p:par>
                                <p:cTn id="17" presetID="5" presetClass="entr" presetSubtype="5" fill="hold" grpId="0" nodeType="after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checkerboard(down)">
                                      <p:cBhvr>
                                        <p:cTn id="19" dur="500"/>
                                        <p:tgtEl>
                                          <p:spTgt spid="8">
                                            <p:txEl>
                                              <p:pRg st="2" end="2"/>
                                            </p:txEl>
                                          </p:spTgt>
                                        </p:tgtEl>
                                      </p:cBhvr>
                                    </p:animEffect>
                                  </p:childTnLst>
                                </p:cTn>
                              </p:par>
                            </p:childTnLst>
                          </p:cTn>
                        </p:par>
                        <p:par>
                          <p:cTn id="20" fill="hold">
                            <p:stCondLst>
                              <p:cond delay="3500"/>
                            </p:stCondLst>
                            <p:childTnLst>
                              <p:par>
                                <p:cTn id="21" presetID="5" presetClass="entr" presetSubtype="5" fill="hold" grpId="0" nodeType="after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Effect transition="in" filter="checkerboard(down)">
                                      <p:cBhvr>
                                        <p:cTn id="23" dur="500"/>
                                        <p:tgtEl>
                                          <p:spTgt spid="8">
                                            <p:txEl>
                                              <p:pRg st="3" end="3"/>
                                            </p:txEl>
                                          </p:spTgt>
                                        </p:tgtEl>
                                      </p:cBhvr>
                                    </p:animEffect>
                                  </p:childTnLst>
                                </p:cTn>
                              </p:par>
                            </p:childTnLst>
                          </p:cTn>
                        </p:par>
                        <p:par>
                          <p:cTn id="24" fill="hold">
                            <p:stCondLst>
                              <p:cond delay="4000"/>
                            </p:stCondLst>
                            <p:childTnLst>
                              <p:par>
                                <p:cTn id="25" presetID="5" presetClass="entr" presetSubtype="5" fill="hold" grpId="0" nodeType="after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checkerboard(down)">
                                      <p:cBhvr>
                                        <p:cTn id="27" dur="500"/>
                                        <p:tgtEl>
                                          <p:spTgt spid="8">
                                            <p:txEl>
                                              <p:pRg st="4" end="4"/>
                                            </p:txEl>
                                          </p:spTgt>
                                        </p:tgtEl>
                                      </p:cBhvr>
                                    </p:animEffect>
                                  </p:childTnLst>
                                </p:cTn>
                              </p:par>
                            </p:childTnLst>
                          </p:cTn>
                        </p:par>
                        <p:par>
                          <p:cTn id="28" fill="hold">
                            <p:stCondLst>
                              <p:cond delay="4500"/>
                            </p:stCondLst>
                            <p:childTnLst>
                              <p:par>
                                <p:cTn id="29" presetID="5" presetClass="entr" presetSubtype="5" fill="hold" grpId="0" nodeType="after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animEffect transition="in" filter="checkerboard(down)">
                                      <p:cBhvr>
                                        <p:cTn id="31" dur="500"/>
                                        <p:tgtEl>
                                          <p:spTgt spid="8">
                                            <p:txEl>
                                              <p:pRg st="5" end="5"/>
                                            </p:txEl>
                                          </p:spTgt>
                                        </p:tgtEl>
                                      </p:cBhvr>
                                    </p:animEffect>
                                  </p:childTnLst>
                                </p:cTn>
                              </p:par>
                            </p:childTnLst>
                          </p:cTn>
                        </p:par>
                        <p:par>
                          <p:cTn id="32" fill="hold">
                            <p:stCondLst>
                              <p:cond delay="5000"/>
                            </p:stCondLst>
                            <p:childTnLst>
                              <p:par>
                                <p:cTn id="33" presetID="5" presetClass="entr" presetSubtype="5" fill="hold" grpId="0" nodeType="after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checkerboard(down)">
                                      <p:cBhvr>
                                        <p:cTn id="35" dur="500"/>
                                        <p:tgtEl>
                                          <p:spTgt spid="8">
                                            <p:txEl>
                                              <p:pRg st="6" end="6"/>
                                            </p:txEl>
                                          </p:spTgt>
                                        </p:tgtEl>
                                      </p:cBhvr>
                                    </p:animEffect>
                                  </p:childTnLst>
                                </p:cTn>
                              </p:par>
                            </p:childTnLst>
                          </p:cTn>
                        </p:par>
                        <p:par>
                          <p:cTn id="36" fill="hold">
                            <p:stCondLst>
                              <p:cond delay="5500"/>
                            </p:stCondLst>
                            <p:childTnLst>
                              <p:par>
                                <p:cTn id="37" presetID="5" presetClass="entr" presetSubtype="5" fill="hold" grpId="0" nodeType="after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animEffect transition="in" filter="checkerboard(down)">
                                      <p:cBhvr>
                                        <p:cTn id="39" dur="500"/>
                                        <p:tgtEl>
                                          <p:spTgt spid="8">
                                            <p:txEl>
                                              <p:pRg st="7" end="7"/>
                                            </p:txEl>
                                          </p:spTgt>
                                        </p:tgtEl>
                                      </p:cBhvr>
                                    </p:animEffect>
                                  </p:childTnLst>
                                </p:cTn>
                              </p:par>
                            </p:childTnLst>
                          </p:cTn>
                        </p:par>
                        <p:par>
                          <p:cTn id="40" fill="hold">
                            <p:stCondLst>
                              <p:cond delay="6000"/>
                            </p:stCondLst>
                            <p:childTnLst>
                              <p:par>
                                <p:cTn id="41" presetID="22" presetClass="entr" presetSubtype="2"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right)">
                                      <p:cBhvr>
                                        <p:cTn id="4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457200" y="260648"/>
            <a:ext cx="8229600" cy="2088232"/>
          </a:xfrm>
        </p:spPr>
        <p:txBody>
          <a:bodyPr>
            <a:normAutofit/>
          </a:bodyPr>
          <a:lstStyle/>
          <a:p>
            <a:pPr algn="ctr"/>
            <a:r>
              <a:rPr lang="cs-CZ" sz="6000" b="1" dirty="0" smtClean="0"/>
              <a:t>Kontrolní otázky</a:t>
            </a:r>
            <a:r>
              <a:rPr lang="cs-CZ" b="1" dirty="0" smtClean="0"/>
              <a:t/>
            </a:r>
            <a:br>
              <a:rPr lang="cs-CZ" b="1" dirty="0" smtClean="0"/>
            </a:br>
            <a:endParaRPr lang="cs-CZ" dirty="0"/>
          </a:p>
        </p:txBody>
      </p:sp>
      <p:sp>
        <p:nvSpPr>
          <p:cNvPr id="6" name="Zástupný symbol pro obsah 5"/>
          <p:cNvSpPr>
            <a:spLocks noGrp="1"/>
          </p:cNvSpPr>
          <p:nvPr>
            <p:ph idx="1"/>
          </p:nvPr>
        </p:nvSpPr>
        <p:spPr/>
        <p:txBody>
          <a:bodyPr/>
          <a:lstStyle/>
          <a:p>
            <a:pPr marL="514350" lvl="0" indent="-514350">
              <a:buClrTx/>
              <a:buFont typeface="+mj-lt"/>
              <a:buAutoNum type="arabicPeriod"/>
            </a:pPr>
            <a:r>
              <a:rPr lang="cs-CZ" sz="2800" dirty="0" smtClean="0">
                <a:latin typeface="Verdana" pitchFamily="34" charset="0"/>
              </a:rPr>
              <a:t>Co je šok a vyjmenujte jeho příznaky </a:t>
            </a:r>
          </a:p>
          <a:p>
            <a:pPr marL="514350" lvl="0" indent="-514350">
              <a:buClrTx/>
              <a:buFont typeface="+mj-lt"/>
              <a:buAutoNum type="arabicPeriod"/>
            </a:pPr>
            <a:r>
              <a:rPr lang="cs-CZ" sz="2800" dirty="0" smtClean="0">
                <a:latin typeface="Verdana" pitchFamily="34" charset="0"/>
              </a:rPr>
              <a:t>Vyjmenujte </a:t>
            </a:r>
            <a:r>
              <a:rPr lang="cs-CZ" sz="2800" dirty="0" err="1" smtClean="0">
                <a:latin typeface="Verdana" pitchFamily="34" charset="0"/>
              </a:rPr>
              <a:t>protišoková</a:t>
            </a:r>
            <a:r>
              <a:rPr lang="cs-CZ" sz="2800" dirty="0" smtClean="0">
                <a:latin typeface="Verdana" pitchFamily="34" charset="0"/>
              </a:rPr>
              <a:t> opatření</a:t>
            </a:r>
          </a:p>
          <a:p>
            <a:pPr>
              <a:buNone/>
            </a:pP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ppt_w/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39" presetClass="entr" presetSubtype="0" accel="100000" fill="hold" grpId="0"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2000" fill="hold"/>
                                        <p:tgtEl>
                                          <p:spTgt spid="6">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5" dur="2000" fill="hold"/>
                                        <p:tgtEl>
                                          <p:spTgt spid="6">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6" dur="2000" fill="hold"/>
                                        <p:tgtEl>
                                          <p:spTgt spid="6">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7" dur="2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39" presetClass="entr" presetSubtype="0" accel="100000" fill="hold" grpId="0" nodeType="after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p:cTn id="21" dur="2000" fill="hold"/>
                                        <p:tgtEl>
                                          <p:spTgt spid="6">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6">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6">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Použité zdroje</a:t>
            </a:r>
            <a:endParaRPr lang="cs-CZ" dirty="0"/>
          </a:p>
        </p:txBody>
      </p:sp>
      <p:sp>
        <p:nvSpPr>
          <p:cNvPr id="3" name="Zástupný symbol pro obsah 2"/>
          <p:cNvSpPr>
            <a:spLocks noGrp="1"/>
          </p:cNvSpPr>
          <p:nvPr>
            <p:ph idx="1"/>
          </p:nvPr>
        </p:nvSpPr>
        <p:spPr/>
        <p:txBody>
          <a:bodyPr>
            <a:normAutofit/>
          </a:bodyPr>
          <a:lstStyle/>
          <a:p>
            <a:pPr marL="457200" indent="-457200">
              <a:buClrTx/>
              <a:buFont typeface="Arial" pitchFamily="34" charset="0"/>
              <a:buChar char="•"/>
            </a:pPr>
            <a:r>
              <a:rPr lang="cs-CZ" sz="2000" dirty="0" smtClean="0">
                <a:latin typeface="Verdana" pitchFamily="34" charset="0"/>
              </a:rPr>
              <a:t>Mgr. Monika Beránková, Anna Fleková,</a:t>
            </a:r>
          </a:p>
          <a:p>
            <a:pPr marL="457200" indent="-457200">
              <a:buClrTx/>
              <a:buFont typeface="Arial" pitchFamily="34" charset="0"/>
              <a:buChar char="•"/>
            </a:pPr>
            <a:r>
              <a:rPr lang="cs-CZ" sz="2000" dirty="0" smtClean="0">
                <a:latin typeface="Verdana" pitchFamily="34" charset="0"/>
              </a:rPr>
              <a:t>Mgr. Blanka </a:t>
            </a:r>
            <a:r>
              <a:rPr lang="cs-CZ" sz="2000" dirty="0" err="1" smtClean="0">
                <a:latin typeface="Verdana" pitchFamily="34" charset="0"/>
              </a:rPr>
              <a:t>Holzhauserová</a:t>
            </a:r>
            <a:r>
              <a:rPr lang="cs-CZ" sz="2000" dirty="0" smtClean="0">
                <a:latin typeface="Verdana" pitchFamily="34" charset="0"/>
              </a:rPr>
              <a:t>, První pomoc pro střední zdravotnické školy : Praha </a:t>
            </a:r>
            <a:r>
              <a:rPr lang="cs-CZ" sz="2000" dirty="0" err="1" smtClean="0">
                <a:latin typeface="Verdana" pitchFamily="34" charset="0"/>
              </a:rPr>
              <a:t>Informatorium</a:t>
            </a:r>
            <a:r>
              <a:rPr lang="cs-CZ" sz="2000" dirty="0" smtClean="0">
                <a:latin typeface="Verdana" pitchFamily="34" charset="0"/>
              </a:rPr>
              <a:t> spol. s.r.o. 2002,                       ISBN 80-86073-99-8</a:t>
            </a:r>
          </a:p>
          <a:p>
            <a:pPr marL="457200" indent="-457200">
              <a:buClrTx/>
              <a:buFont typeface="Arial" pitchFamily="34" charset="0"/>
              <a:buChar char="•"/>
            </a:pPr>
            <a:r>
              <a:rPr lang="cs-CZ" sz="2000" dirty="0" smtClean="0">
                <a:latin typeface="Verdana" pitchFamily="34" charset="0"/>
              </a:rPr>
              <a:t>Kresby archiv autorky </a:t>
            </a:r>
          </a:p>
          <a:p>
            <a:pPr>
              <a:buNone/>
            </a:pPr>
            <a:endParaRPr lang="cs-CZ" sz="2000" dirty="0" smtClean="0">
              <a:solidFill>
                <a:schemeClr val="tx1"/>
              </a:solidFill>
              <a:latin typeface="Verdan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TotalTime>
  <Words>306</Words>
  <Application>Microsoft Office PowerPoint</Application>
  <PresentationFormat>Předvádění na obrazovce (4:3)</PresentationFormat>
  <Paragraphs>55</Paragraphs>
  <Slides>7</Slides>
  <Notes>1</Notes>
  <HiddenSlides>2</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sady Office</vt:lpstr>
      <vt:lpstr>Snímek 1</vt:lpstr>
      <vt:lpstr>Anotace </vt:lpstr>
      <vt:lpstr>Šok </vt:lpstr>
      <vt:lpstr>Snímek 4</vt:lpstr>
      <vt:lpstr>Protišoková opatření </vt:lpstr>
      <vt:lpstr>Kontrolní otázky </vt:lpstr>
      <vt:lpstr>Použité zdroje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Šok </dc:title>
  <dc:creator>Admin</dc:creator>
  <cp:lastModifiedBy>Admin</cp:lastModifiedBy>
  <cp:revision>10</cp:revision>
  <dcterms:created xsi:type="dcterms:W3CDTF">2013-02-27T12:45:11Z</dcterms:created>
  <dcterms:modified xsi:type="dcterms:W3CDTF">2013-04-09T18:40:28Z</dcterms:modified>
</cp:coreProperties>
</file>