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4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28BAB-A166-47FC-A576-F084C3023ED9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0C1517-43FA-4DA8-9353-A57E6C435DD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B50EF1D-4CDC-49ED-AD82-3D4BCE101E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09439CA-62AE-471B-A0DA-40D5FD7EF44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81400398"/>
              </p:ext>
            </p:extLst>
          </p:nvPr>
        </p:nvGraphicFramePr>
        <p:xfrm>
          <a:off x="395536" y="2060849"/>
          <a:ext cx="8496944" cy="4880291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50552"/>
                <a:gridCol w="6546392"/>
              </a:tblGrid>
              <a:tr h="35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72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Vzdělávání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pro zdraví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Zdravověda</a:t>
                      </a:r>
                    </a:p>
                  </a:txBody>
                  <a:tcPr marL="68580" marR="68580" marT="0" marB="0" anchor="ctr"/>
                </a:tc>
              </a:tr>
              <a:tr h="6720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První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p</a:t>
                      </a: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omoc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84406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Neodkladná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resuscitace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844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VY_32_INOVACE_4C_ZDR_09(10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3522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Datum tvorby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2308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550294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Prezentace Microsoft PowerPoint přibližuje současný postup poskytování </a:t>
            </a:r>
            <a:r>
              <a:rPr lang="cs-CZ" sz="2000" dirty="0" err="1" smtClean="0">
                <a:latin typeface="Verdana" pitchFamily="34" charset="0"/>
              </a:rPr>
              <a:t>předlékařské</a:t>
            </a:r>
            <a:r>
              <a:rPr lang="cs-CZ" sz="2000" dirty="0" smtClean="0">
                <a:latin typeface="Verdana" pitchFamily="34" charset="0"/>
              </a:rPr>
              <a:t> první pomoci. 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Prezentace je určena jako podpůrný materiál k výkladu učitele, lze použít i k opakování učiva.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Cílem prezentace je studentům vštípit moderní pojetí první pomoci a jednotného záchranného systému.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5400" b="1" dirty="0" smtClean="0"/>
              <a:t>Neodkladná resuscitace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 </a:t>
            </a:r>
            <a:r>
              <a:rPr lang="cs-CZ" b="1" u="sng" dirty="0" smtClean="0">
                <a:latin typeface="Verdana" pitchFamily="34" charset="0"/>
              </a:rPr>
              <a:t>Resuscitace :</a:t>
            </a:r>
            <a:r>
              <a:rPr lang="cs-CZ" dirty="0" smtClean="0">
                <a:latin typeface="Verdana" pitchFamily="34" charset="0"/>
              </a:rPr>
              <a:t> je poskytována postiženému na místě vzniku náhlé, život ohrožující příhody, kdy jsou vážně ohroženy životně důležité funkce. Poskytnout ji jsou povinni všichni občané bez jakéhokoliv vybavení a pomůcek.  V souvislostech neodkladné resuscitace jde o poskytnutí první pomoci. </a:t>
            </a:r>
          </a:p>
          <a:p>
            <a:endParaRPr lang="cs-CZ" dirty="0"/>
          </a:p>
        </p:txBody>
      </p:sp>
      <p:pic>
        <p:nvPicPr>
          <p:cNvPr id="8" name="Zástupný symbol pro obsah 7" descr="image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47257" y="1556792"/>
            <a:ext cx="4375181" cy="4032448"/>
          </a:xfrm>
        </p:spPr>
      </p:pic>
      <p:sp>
        <p:nvSpPr>
          <p:cNvPr id="7" name="TextovéPole 6"/>
          <p:cNvSpPr txBox="1"/>
          <p:nvPr/>
        </p:nvSpPr>
        <p:spPr>
          <a:xfrm>
            <a:off x="4788024" y="630932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Andrea Ječmenová  2012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 Vyšetření a ošetření postiženého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980728"/>
            <a:ext cx="4038600" cy="568863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000" dirty="0" smtClean="0"/>
              <a:t>Šetrně zatřeseme postiženým za ramena a nahlas se zeptáme, zda je v pořádku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Pokud neodpovídá, zjistíme zda dýchá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Nedýchá nebo chrčí – uvolníme dýchací cesty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Stále nedýchá – vyčistíme dýchací cesty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Stále nedýchá – zahájíme umělé dýchání z plic do plic, případně nepřímou masáž srdce</a:t>
            </a:r>
          </a:p>
          <a:p>
            <a:pPr>
              <a:buFont typeface="Wingdings" pitchFamily="2" charset="2"/>
              <a:buChar char="Ø"/>
            </a:pPr>
            <a:r>
              <a:rPr lang="cs-CZ" sz="2000" dirty="0" smtClean="0"/>
              <a:t>Zjistíme, zda postižený nemá nějakou chorobu ( průkaz diabetika </a:t>
            </a:r>
          </a:p>
        </p:txBody>
      </p:sp>
      <p:pic>
        <p:nvPicPr>
          <p:cNvPr id="5" name="Zástupný symbol pro obsah 4" descr="104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39115" y="1988840"/>
            <a:ext cx="4787062" cy="367240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 Zásady 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Pokud postižený dostatečně dýchá, nemá vážnější poranění a zlomeniny ( krční páteř), uložíme ho do stabilizované polohy.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Nenecháme postiženého v bezvědomí samotného, kontrolujeme základní životní funkce – vědomí, dýchání, krevní oběh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Každý, kdo byl i krátkou dobu v bezvědomí, musí být vyšetřen lékaře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Každý, kdo byl v bezvědomí, nesmí jíst ani pít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Postup neodkladné resuscitace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978896" cy="5661247"/>
          </a:xfrm>
        </p:spPr>
        <p:txBody>
          <a:bodyPr>
            <a:normAutofit fontScale="55000" lnSpcReduction="20000"/>
          </a:bodyPr>
          <a:lstStyle/>
          <a:p>
            <a:r>
              <a:rPr lang="cs-CZ" sz="2900" b="1" u="sng" dirty="0" smtClean="0">
                <a:solidFill>
                  <a:srgbClr val="FF0000"/>
                </a:solidFill>
              </a:rPr>
              <a:t> Dýchání z plic do plic ústy</a:t>
            </a:r>
          </a:p>
          <a:p>
            <a:pPr>
              <a:buFont typeface="Courier New" pitchFamily="49" charset="0"/>
              <a:buChar char="o"/>
            </a:pPr>
            <a:endParaRPr lang="cs-CZ" sz="2900" b="1" u="sng" dirty="0" smtClean="0"/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Postiženého uložíme do polohy na zádech</a:t>
            </a:r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Zakloníme hlavu postiženému, tlakem své dlaně na jeho čelo, nikdy neprovádíme u podezření na poranění krční páteře</a:t>
            </a:r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Předsuneme dolní čelist</a:t>
            </a:r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Vyčistíme dutinu ústní, vytáhneme zapadlý jazyk, zubní protézu nebo zvratky</a:t>
            </a:r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Prsty pravé ruky stiskneme obě nosní dírky a zhluboka se nadechneme</a:t>
            </a:r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Rty pevně přitiskneme kolem úst postiženého a vydechneme vzduch do jeho plic, přitom pozorujeme hrudník zda se zvedá</a:t>
            </a:r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Oddálením úst umožníme výdech, během něj kontrolujeme, zda hrudník klesá a současně se nadechujeme</a:t>
            </a:r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Po prvních dvou vdeších hmátneme na tep na krkavici, je-li hmatný, pokračujeme v umělém dýchání frekvencí jeden vdech každých 5 sekund  </a:t>
            </a:r>
          </a:p>
          <a:p>
            <a:pPr>
              <a:buFont typeface="Courier New" pitchFamily="49" charset="0"/>
              <a:buChar char="o"/>
            </a:pPr>
            <a:r>
              <a:rPr lang="cs-CZ" sz="2900" dirty="0" smtClean="0"/>
              <a:t>Je-li tep nehmatný zahájíme nepřímou srdeční masáž, spojenou vždy s dýcháním z plic do plic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Zástupný symbol pro obsah 4" descr="kardio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13375" y="1484784"/>
            <a:ext cx="3703930" cy="396044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000"/>
                            </p:stCondLst>
                            <p:childTnLst>
                              <p:par>
                                <p:cTn id="6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000"/>
                            </p:stCondLst>
                            <p:childTnLst>
                              <p:par>
                                <p:cTn id="7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6000"/>
                            </p:stCondLst>
                            <p:childTnLst>
                              <p:par>
                                <p:cTn id="8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8000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0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u="sng" dirty="0" smtClean="0">
                <a:solidFill>
                  <a:srgbClr val="FF0000"/>
                </a:solidFill>
                <a:effectLst/>
              </a:rPr>
              <a:t> Nepřímá srdeční masáž</a:t>
            </a:r>
            <a:r>
              <a:rPr lang="cs-CZ" b="1" u="sng" dirty="0" smtClean="0"/>
              <a:t/>
            </a:r>
            <a:br>
              <a:rPr lang="cs-CZ" b="1" u="sng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786552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7200" dirty="0" smtClean="0"/>
              <a:t>Na počátku zaznamenáme čas</a:t>
            </a:r>
          </a:p>
          <a:p>
            <a:pPr>
              <a:buFont typeface="Wingdings" pitchFamily="2" charset="2"/>
              <a:buChar char="Ø"/>
            </a:pPr>
            <a:r>
              <a:rPr lang="cs-CZ" sz="7200" dirty="0" smtClean="0"/>
              <a:t>Stojíme nebo klečíme po boku postiženého, tváří k jeho hrudníku a v úrovni jeho srdce</a:t>
            </a:r>
          </a:p>
          <a:p>
            <a:pPr>
              <a:buFont typeface="Wingdings" pitchFamily="2" charset="2"/>
              <a:buChar char="Ø"/>
            </a:pPr>
            <a:r>
              <a:rPr lang="cs-CZ" sz="7200" dirty="0" smtClean="0"/>
              <a:t>Prostředníkem vyhmátneme hrot mečíku hrudní kosti a položíme přes něj prostředník a ukazovák</a:t>
            </a:r>
          </a:p>
          <a:p>
            <a:pPr>
              <a:buFont typeface="Wingdings" pitchFamily="2" charset="2"/>
              <a:buChar char="Ø"/>
            </a:pPr>
            <a:r>
              <a:rPr lang="cs-CZ" sz="7200" dirty="0" smtClean="0"/>
              <a:t>Hranu druhé ruky položíme vedle prstů, rovnoběžně s hrudní kostí, na ruku přiložíme zápěstí druhé ruky, prsty máme zvednuté, využíváme své hmotnosti, máme ruce napnuté v lokti, osa pohybu horní části našeho těla leží v oblasti kyčelního kloubu</a:t>
            </a:r>
          </a:p>
          <a:p>
            <a:pPr>
              <a:buFont typeface="Wingdings" pitchFamily="2" charset="2"/>
              <a:buChar char="Ø"/>
            </a:pPr>
            <a:r>
              <a:rPr lang="cs-CZ" sz="7200" dirty="0" smtClean="0"/>
              <a:t>Zahájíme nepřímou masáž srdce – frekvence stlačení je přibližně 100 za minutu</a:t>
            </a:r>
          </a:p>
          <a:p>
            <a:pPr>
              <a:buFont typeface="Wingdings" pitchFamily="2" charset="2"/>
              <a:buChar char="Ø"/>
            </a:pPr>
            <a:r>
              <a:rPr lang="cs-CZ" sz="7200" dirty="0" smtClean="0"/>
              <a:t>Hloubka stlačení je 4až 5 cm</a:t>
            </a:r>
          </a:p>
          <a:p>
            <a:pPr>
              <a:buFont typeface="Wingdings" pitchFamily="2" charset="2"/>
              <a:buChar char="Ø"/>
            </a:pPr>
            <a:r>
              <a:rPr lang="cs-CZ" sz="7200" dirty="0" smtClean="0"/>
              <a:t>Tep kontrolujeme po 2 až 3 cyklech, dále po 10 cyklech</a:t>
            </a:r>
            <a:endParaRPr lang="cs-CZ" sz="7200" dirty="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7200" b="1" dirty="0" smtClean="0">
                <a:solidFill>
                  <a:srgbClr val="FF0000"/>
                </a:solidFill>
              </a:rPr>
              <a:t>Postup při jednom nebo dvou zachráncích je stejná 2 vdechy a 30 stlačení, průběžně kontrolujeme tep na velkých tepnách přibližně každé 3 minuty. </a:t>
            </a:r>
            <a:endParaRPr lang="cs-CZ" sz="7200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sz="7200" dirty="0" smtClean="0"/>
              <a:t>Resuscitaci ukončíme pouze v případě, že postižený začne spontánně dýchat a má hmatný a pravidelný tep, jinak resuscitujeme do příjezdu ZZS</a:t>
            </a:r>
            <a:r>
              <a:rPr lang="cs-CZ" sz="3400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/>
              <a:t>Kontrolní otázky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78358" lvl="0" indent="-514350">
              <a:buFont typeface="+mj-lt"/>
              <a:buAutoNum type="arabicPeriod"/>
            </a:pPr>
            <a:r>
              <a:rPr lang="cs-CZ" dirty="0" smtClean="0"/>
              <a:t>Jak vyšetříte základní životní funkce</a:t>
            </a:r>
          </a:p>
          <a:p>
            <a:pPr marL="578358" lvl="0" indent="-514350">
              <a:buFont typeface="+mj-lt"/>
              <a:buAutoNum type="arabicPeriod"/>
            </a:pPr>
            <a:r>
              <a:rPr lang="cs-CZ" dirty="0" smtClean="0"/>
              <a:t>Vyjmenujte zásady vyšetření postiženého před zahájením resuscitace</a:t>
            </a:r>
          </a:p>
          <a:p>
            <a:pPr marL="578358" lvl="0" indent="-514350">
              <a:buFont typeface="+mj-lt"/>
              <a:buAutoNum type="arabicPeriod"/>
            </a:pPr>
            <a:r>
              <a:rPr lang="cs-CZ" dirty="0" smtClean="0"/>
              <a:t>Jak budete postupovat, když zjistíte u postiženého zástavu dechu</a:t>
            </a:r>
          </a:p>
          <a:p>
            <a:pPr marL="578358" lvl="0" indent="-514350">
              <a:buFont typeface="+mj-lt"/>
              <a:buAutoNum type="arabicPeriod"/>
            </a:pPr>
            <a:r>
              <a:rPr lang="cs-CZ" dirty="0" smtClean="0"/>
              <a:t>Jak budete postupovat, když zjistíte u postiženého zástavu dechu a krevního oběhu</a:t>
            </a:r>
          </a:p>
          <a:p>
            <a:pPr marL="578358" lvl="0" indent="-514350">
              <a:buFont typeface="+mj-lt"/>
              <a:buAutoNum type="arabicPeriod"/>
            </a:pPr>
            <a:r>
              <a:rPr lang="cs-CZ" dirty="0" smtClean="0"/>
              <a:t>Jaký je správný poměr vdechů a stlačení při resuscitaci dospělého</a:t>
            </a:r>
          </a:p>
          <a:p>
            <a:pPr>
              <a:buNone/>
            </a:pPr>
            <a:endParaRPr lang="cs-CZ" dirty="0" smtClean="0"/>
          </a:p>
          <a:p>
            <a:pPr marL="578358" indent="-51435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Verdana" pitchFamily="34" charset="0"/>
              </a:rPr>
              <a:t>Mgr. Monika Beránková, Anna Fleková,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  <a:latin typeface="Verdana" pitchFamily="34" charset="0"/>
              </a:rPr>
              <a:t>Mgr. Blanka </a:t>
            </a:r>
            <a:r>
              <a:rPr lang="cs-CZ" sz="2000" dirty="0" err="1" smtClean="0">
                <a:solidFill>
                  <a:schemeClr val="tx1"/>
                </a:solidFill>
                <a:latin typeface="Verdana" pitchFamily="34" charset="0"/>
              </a:rPr>
              <a:t>Holzhauserová</a:t>
            </a:r>
            <a:r>
              <a:rPr lang="cs-CZ" sz="2000" dirty="0" smtClean="0">
                <a:solidFill>
                  <a:schemeClr val="tx1"/>
                </a:solidFill>
                <a:latin typeface="Verdana" pitchFamily="34" charset="0"/>
              </a:rPr>
              <a:t>, První pomoc pro střední zdravotnické školy : Praha </a:t>
            </a:r>
            <a:r>
              <a:rPr lang="cs-CZ" sz="2000" dirty="0" err="1" smtClean="0">
                <a:solidFill>
                  <a:schemeClr val="tx1"/>
                </a:solidFill>
                <a:latin typeface="Verdana" pitchFamily="34" charset="0"/>
              </a:rPr>
              <a:t>Informatorium</a:t>
            </a:r>
            <a:r>
              <a:rPr lang="cs-CZ" sz="2000" dirty="0" smtClean="0">
                <a:solidFill>
                  <a:schemeClr val="tx1"/>
                </a:solidFill>
                <a:latin typeface="Verdana" pitchFamily="34" charset="0"/>
              </a:rPr>
              <a:t> spol. s.r.o. 2002,                       ISBN 80-86073-99-8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NEZNÁMÝ. </a:t>
            </a:r>
            <a:r>
              <a:rPr lang="cs-CZ" sz="2000" i="1" dirty="0" err="1" smtClean="0">
                <a:latin typeface="Verdana" pitchFamily="34" charset="0"/>
              </a:rPr>
              <a:t>Google.cz</a:t>
            </a:r>
            <a:r>
              <a:rPr lang="cs-CZ" sz="2000" dirty="0" smtClean="0">
                <a:latin typeface="Verdana" pitchFamily="34" charset="0"/>
              </a:rPr>
              <a:t> [online]. [cit. 5.4.2013]. Dostupný na WWW: http://vyuka.zsjarose.cz/index.php?action=lesson_detail&amp;id=659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NEZNÁMÝ. </a:t>
            </a:r>
            <a:r>
              <a:rPr lang="cs-CZ" sz="2000" i="1" dirty="0" err="1" smtClean="0">
                <a:latin typeface="Verdana" pitchFamily="34" charset="0"/>
              </a:rPr>
              <a:t>Google.cz</a:t>
            </a:r>
            <a:r>
              <a:rPr lang="cs-CZ" sz="2000" dirty="0" smtClean="0">
                <a:latin typeface="Verdana" pitchFamily="34" charset="0"/>
              </a:rPr>
              <a:t> [online]. [cit. 5.4.2013]. Dostupný na WWW: http://zdravotnickekurzy.bloger.cz/KPCR/Resuscitace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000" dirty="0" smtClean="0">
                <a:latin typeface="Verdana" pitchFamily="34" charset="0"/>
              </a:rPr>
              <a:t>NEZNÁMÝ. </a:t>
            </a:r>
            <a:r>
              <a:rPr lang="cs-CZ" sz="2000" i="1" dirty="0" err="1" smtClean="0">
                <a:latin typeface="Verdana" pitchFamily="34" charset="0"/>
              </a:rPr>
              <a:t>Google.cz</a:t>
            </a:r>
            <a:r>
              <a:rPr lang="cs-CZ" sz="2000" dirty="0" smtClean="0">
                <a:latin typeface="Verdana" pitchFamily="34" charset="0"/>
              </a:rPr>
              <a:t> [online]. [cit. 5.4.2013]. Dostupný na WWW: </a:t>
            </a:r>
            <a:r>
              <a:rPr lang="cs-CZ" sz="2000" dirty="0" err="1" smtClean="0">
                <a:latin typeface="Verdana" pitchFamily="34" charset="0"/>
              </a:rPr>
              <a:t>zachrana.patekolo.org</a:t>
            </a:r>
            <a:endParaRPr lang="cs-CZ" sz="2000" dirty="0">
              <a:solidFill>
                <a:schemeClr val="tx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37</TotalTime>
  <Words>257</Words>
  <Application>Microsoft Office PowerPoint</Application>
  <PresentationFormat>Předvádění na obrazovce (4:3)</PresentationFormat>
  <Paragraphs>74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Talent</vt:lpstr>
      <vt:lpstr>Snímek 1</vt:lpstr>
      <vt:lpstr>Anotace </vt:lpstr>
      <vt:lpstr>Neodkladná resuscitace </vt:lpstr>
      <vt:lpstr> Vyšetření a ošetření postiženého </vt:lpstr>
      <vt:lpstr> Zásady  </vt:lpstr>
      <vt:lpstr>Postup neodkladné resuscitace </vt:lpstr>
      <vt:lpstr> Nepřímá srdeční masáž </vt:lpstr>
      <vt:lpstr>Kontrolní otázky  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Neodkladná resuscitace </dc:title>
  <dc:creator>Admin</dc:creator>
  <cp:lastModifiedBy>Admin</cp:lastModifiedBy>
  <cp:revision>7</cp:revision>
  <dcterms:created xsi:type="dcterms:W3CDTF">2013-03-01T10:12:14Z</dcterms:created>
  <dcterms:modified xsi:type="dcterms:W3CDTF">2013-04-09T18:46:38Z</dcterms:modified>
</cp:coreProperties>
</file>