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13B9C13-F106-4760-ADCA-D11909E8519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1A64C43-3692-40F1-8AEC-4532AEB951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cs typeface="Arial" charset="0"/>
              </a:rPr>
              <a:t>VY_32_INOVACE_1/20A-ICT/PE/ON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D030BC9-632F-49E8-B336-8B0866A15A1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40546-287D-47BC-BF73-1B705A93EC0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01029-784A-4FDC-A712-3A771E385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55FC-CA1F-48FF-9B8A-5CA2FC88FD4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4A6B-4881-48AF-83C6-502830CEE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99D54-BBD0-459A-A64D-CF722CA5E12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096FC-FD32-4A80-BB98-164A656DE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17871-3CDE-4D45-B787-C30AF91FCCE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55D1B-974D-43D1-9F9E-FCDCA3D8F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9BB53-4DCA-43FE-95E4-12A33C355B5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B2A37-7313-4F66-B535-932F9B219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40BAE-F2FA-4041-865D-5968642A7FBC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4BC01-4C45-4512-9CF2-2F55F6BE06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85C61-5515-4D8F-8381-71AE5B3046A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CCCD5-B4F5-4577-A447-386446F14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66091-122B-4526-B5A7-A759FBCB899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9ED215-5518-4D01-B3A3-9D9B6A76A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EDB71-9377-4648-B51F-AE91180AD2C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54DDB-7E0E-4B41-BB50-5E0D0CCD56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CFA56-654A-4990-BA52-270AF225B1C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1D425-D1F4-4459-9890-213589A58C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E3A81-8547-42F8-9F46-9215AC2567E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286FC-FE8B-4B0F-AD31-01A1C404E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D489F5-6E09-4A91-A6C1-18DA05D394B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A7990C-2BD3-4655-A79A-DD59DA9343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04" r:id="rId7"/>
    <p:sldLayoutId id="2147483711" r:id="rId8"/>
    <p:sldLayoutId id="2147483712" r:id="rId9"/>
    <p:sldLayoutId id="2147483703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fontAlgn="base">
        <a:spcBef>
          <a:spcPct val="20000"/>
        </a:spcBef>
        <a:spcAft>
          <a:spcPct val="0"/>
        </a:spcAft>
        <a:buClr>
          <a:srgbClr val="9C007F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fontAlgn="base">
        <a:spcBef>
          <a:spcPct val="20000"/>
        </a:spcBef>
        <a:spcAft>
          <a:spcPct val="0"/>
        </a:spcAft>
        <a:buClr>
          <a:srgbClr val="68007F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288" y="2060575"/>
          <a:ext cx="8353425" cy="4762500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Zdravověda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První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omoc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Polohování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VY_32_INOVACE_4C_ZDR_10(20)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Anotace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Arial" charset="0"/>
              <a:buChar char="•"/>
            </a:pPr>
            <a:r>
              <a:rPr lang="cs-CZ" sz="2000" smtClean="0">
                <a:latin typeface="Verdana" pitchFamily="34" charset="0"/>
              </a:rPr>
              <a:t>Prezentace Microsoft PowerPoint přibližuje současný postup poskytování předlékařské první pomoci. </a:t>
            </a:r>
          </a:p>
          <a:p>
            <a:pPr>
              <a:buClrTx/>
              <a:buFont typeface="Arial" charset="0"/>
              <a:buChar char="•"/>
            </a:pPr>
            <a:r>
              <a:rPr lang="cs-CZ" sz="200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pPr>
              <a:buClrTx/>
              <a:buFont typeface="Arial" charset="0"/>
              <a:buChar char="•"/>
            </a:pPr>
            <a:r>
              <a:rPr lang="cs-CZ" sz="2000" smtClean="0">
                <a:latin typeface="Verdana" pitchFamily="34" charset="0"/>
              </a:rPr>
              <a:t>Cílem prezentace je studentům vštípit moderní pojetí první pomoci a jednotného záchranného systému.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>
                <a:latin typeface="Verdana" pitchFamily="34" charset="0"/>
              </a:rPr>
              <a:t>Polohování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6480175" cy="1752600"/>
          </a:xfrm>
        </p:spPr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latin typeface="Verdana" pitchFamily="34" charset="0"/>
              </a:rPr>
              <a:t>Polohování při ošetření je důležité a nemá být náhodné, výběr polohy závisí na druhu poranění a stavu postiženého. Poloha po ošetření musí být taková, aby během transportu nedošlo ke zhoršení stavu nebo úmrtí postiženého.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5867400" y="6092825"/>
            <a:ext cx="28813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Andrea Ječmenová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dirty="0" smtClean="0"/>
              <a:t>Manipulace s postiženým </a:t>
            </a:r>
            <a:br>
              <a:rPr lang="cs-CZ" b="1" u="sng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u="sng" dirty="0" smtClean="0"/>
              <a:t>Vyprošťování </a:t>
            </a:r>
            <a:r>
              <a:rPr lang="cs-CZ" b="1" dirty="0" smtClean="0"/>
              <a:t>– </a:t>
            </a:r>
            <a:r>
              <a:rPr lang="cs-CZ" dirty="0" smtClean="0"/>
              <a:t>postiženého vyprošťujeme pouze tehdy je-li to v našich možnostech a nezhoršíme mu tím zdravotní stav, jinak zavoláme na pomoc odborníky, kteří mají náležitou techniku a jsou na tyto akce školeni</a:t>
            </a:r>
          </a:p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u="sng" dirty="0" smtClean="0"/>
              <a:t>Přenášení a odnesení </a:t>
            </a:r>
            <a:r>
              <a:rPr lang="cs-CZ" b="1" dirty="0" smtClean="0"/>
              <a:t>– </a:t>
            </a:r>
            <a:r>
              <a:rPr lang="cs-CZ" dirty="0" smtClean="0"/>
              <a:t>malé dítě přeneseme v náručí, na zádech nebo přes rameno, dospělého jen ve spolupráci více osob, odsun na nosítkách – důležité je správné naložení postiženého, jeho správné upevnění, podložení některých postižených částí těla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b="1" u="sng" dirty="0" smtClean="0"/>
              <a:t>Základní polohy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b="1" u="sng" dirty="0" smtClean="0"/>
              <a:t>Stabilizovaná poloha :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Tato poloha zajišťuje zachování průchodnosti dýchacích cest, protože hlava v mírném záklonu nedovolí zapadnutí jazyka. Používá se při bezvědomí se zachováním životně důležitých funkcí. Je to poloha na boku s pokrčenou spodní dolní končetinou. Hlava je v záklonu podložená horní končetinou. Spodní horní končetina leží za tělem.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tabil-poloha-fin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9550" y="1844675"/>
            <a:ext cx="8178800" cy="40322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b="1" u="sng" dirty="0" smtClean="0"/>
              <a:t>Polohy v leže na zádech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Podložením některé části těla, umožníme úlevovou polohu postiženému.</a:t>
            </a:r>
          </a:p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Při poranění páteře necháme postiženého bez jakéhokoliv podložení a na tvrdé podložce.</a:t>
            </a:r>
          </a:p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Podložení hlavy se používá při poranění mozku a zlomeninách horních končetin.</a:t>
            </a:r>
          </a:p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r>
              <a:rPr lang="cs-CZ" dirty="0" smtClean="0"/>
              <a:t>Podložení nohou se používá při šoku, velkých krevních ztrátách a zlomeninách dolních končetin.</a:t>
            </a:r>
          </a:p>
          <a:p>
            <a:pPr marL="420624" indent="-384048" fontAlgn="auto"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Ø"/>
              <a:defRPr/>
            </a:pPr>
            <a:endParaRPr lang="cs-CZ" dirty="0"/>
          </a:p>
        </p:txBody>
      </p:sp>
      <p:pic>
        <p:nvPicPr>
          <p:cNvPr id="5" name="Zástupný symbol pro obsah 4" descr="mozkolebni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0" y="1341438"/>
            <a:ext cx="4202113" cy="3095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 </a:t>
            </a:r>
            <a:br>
              <a:rPr lang="cs-CZ" dirty="0" smtClean="0"/>
            </a:br>
            <a:r>
              <a:rPr lang="cs-CZ" b="1" u="sng" dirty="0" smtClean="0"/>
              <a:t> Polohy na břiše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mtClean="0"/>
              <a:t>Používá se při poranění páteře, kdy nelze postiženého obracet, při popáleninách a úrazech zad</a:t>
            </a:r>
          </a:p>
          <a:p>
            <a:pPr>
              <a:buClr>
                <a:srgbClr val="FF0000"/>
              </a:buCl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5" name="Zástupný symbol pro obsah 4" descr="poh6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971550" y="4365625"/>
            <a:ext cx="7038975" cy="2159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4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4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b="1" u="sng" dirty="0" smtClean="0"/>
              <a:t>Poloha s oporou zad a hlavy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mtClean="0"/>
              <a:t>Pouze u postižených při vědomí, při poranění obličeje, hrudníku, horních a dolních končetin</a:t>
            </a:r>
          </a:p>
          <a:p>
            <a:pPr>
              <a:buClr>
                <a:srgbClr val="FF0000"/>
              </a:buCl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5" name="Zástupný symbol pro obsah 4" descr="stažený soubor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211638" y="1341438"/>
            <a:ext cx="4373562" cy="34702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75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750"/>
                            </p:stCondLst>
                            <p:childTnLst>
                              <p:par>
                                <p:cTn id="17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206057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u="sng" dirty="0" smtClean="0"/>
              <a:t>Poloha na boku se skrčenými dolními končetinami a mírně podloženou hlavou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mtClean="0"/>
              <a:t>Úlevová poloha při náhlých příhodách břišních, postižený si ji obvykle sám zvolí jako nejlépe snesitelnou. </a:t>
            </a:r>
          </a:p>
          <a:p>
            <a:endParaRPr lang="cs-CZ" smtClean="0"/>
          </a:p>
        </p:txBody>
      </p:sp>
      <p:pic>
        <p:nvPicPr>
          <p:cNvPr id="5" name="Zástupný symbol pro obsah 4" descr="stažený soubor (1)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843213" y="4149725"/>
            <a:ext cx="6042025" cy="23717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200"/>
                            </p:stCondLst>
                            <p:childTnLst>
                              <p:par>
                                <p:cTn id="1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200"/>
                            </p:stCondLst>
                            <p:childTnLst>
                              <p:par>
                                <p:cTn id="1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smtClean="0"/>
              <a:t>Kontrolní otázky</a:t>
            </a:r>
            <a:endParaRPr lang="cs-CZ" u="sng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0863" indent="-514350">
              <a:buClr>
                <a:srgbClr val="FF0000"/>
              </a:buClr>
              <a:buFont typeface="Franklin Gothic Book" pitchFamily="34" charset="0"/>
              <a:buAutoNum type="arabicPeriod"/>
            </a:pPr>
            <a:r>
              <a:rPr lang="cs-CZ" smtClean="0"/>
              <a:t>Vyjmenujte druhy poloh</a:t>
            </a:r>
          </a:p>
          <a:p>
            <a:pPr marL="550863" indent="-514350">
              <a:buClr>
                <a:srgbClr val="FF0000"/>
              </a:buClr>
              <a:buFont typeface="Franklin Gothic Book" pitchFamily="34" charset="0"/>
              <a:buAutoNum type="arabicPeriod"/>
            </a:pPr>
            <a:r>
              <a:rPr lang="cs-CZ" smtClean="0"/>
              <a:t> Popište stabilizovanou polohu a kdy ji použijete</a:t>
            </a:r>
          </a:p>
          <a:p>
            <a:pPr marL="550863" indent="-514350">
              <a:buClr>
                <a:srgbClr val="FF0000"/>
              </a:buClr>
              <a:buFont typeface="Franklin Gothic Book" pitchFamily="34" charset="0"/>
              <a:buAutoNum type="arabicPeriod"/>
            </a:pPr>
            <a:r>
              <a:rPr lang="cs-CZ" smtClean="0"/>
              <a:t>Popište autotransfuzní polohu a kdy ji použijete</a:t>
            </a:r>
          </a:p>
          <a:p>
            <a:pPr marL="550863" indent="-514350">
              <a:buClr>
                <a:srgbClr val="FF0000"/>
              </a:buClr>
              <a:buFont typeface="Franklin Gothic Book" pitchFamily="34" charset="0"/>
              <a:buAutoNum type="arabicPeriod"/>
            </a:pPr>
            <a:r>
              <a:rPr lang="cs-CZ" smtClean="0"/>
              <a:t>Jakou polohu zvolíte při zavřeném poranění břicha?</a:t>
            </a:r>
          </a:p>
          <a:p>
            <a:pPr marL="550863" indent="-514350">
              <a:buClr>
                <a:srgbClr val="FF0000"/>
              </a:buClr>
              <a:buFont typeface="Wingdings 2" pitchFamily="18" charset="2"/>
              <a:buNone/>
            </a:pPr>
            <a:endParaRPr lang="cs-CZ" smtClean="0"/>
          </a:p>
          <a:p>
            <a:pPr marL="550863" indent="-51435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Verdana" pitchFamily="34" charset="0"/>
              </a:rPr>
              <a:t>Mgr. Monika Beránková, Anna Fleková,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Verdana" pitchFamily="34" charset="0"/>
              </a:rPr>
              <a:t>Mgr. Blanka </a:t>
            </a:r>
            <a:r>
              <a:rPr lang="cs-CZ" sz="2000" dirty="0" err="1" smtClean="0">
                <a:latin typeface="Verdana" pitchFamily="34" charset="0"/>
              </a:rPr>
              <a:t>Holzhauserová</a:t>
            </a:r>
            <a:r>
              <a:rPr lang="cs-CZ" sz="2000" dirty="0" smtClean="0">
                <a:latin typeface="Verdana" pitchFamily="34" charset="0"/>
              </a:rPr>
              <a:t>, První pomoc pro střední zdravotnické školy : Praha </a:t>
            </a:r>
            <a:r>
              <a:rPr lang="cs-CZ" sz="2000" dirty="0" err="1" smtClean="0">
                <a:latin typeface="Verdana" pitchFamily="34" charset="0"/>
              </a:rPr>
              <a:t>Informatorium</a:t>
            </a:r>
            <a:r>
              <a:rPr lang="cs-CZ" sz="2000" dirty="0" smtClean="0">
                <a:latin typeface="Verdana" pitchFamily="34" charset="0"/>
              </a:rPr>
              <a:t> spol. s.r.o. 2002,ISBN 80-86073-99-8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NEZNÁMÝ. </a:t>
            </a:r>
            <a:r>
              <a:rPr lang="cs-CZ" sz="2000" i="1" dirty="0" err="1" smtClean="0"/>
              <a:t>Google.cz</a:t>
            </a:r>
            <a:r>
              <a:rPr lang="cs-CZ" sz="2000" dirty="0" smtClean="0"/>
              <a:t> [online]. [cit. 7.4.2013]. Dostupný na WWW: http://www.</a:t>
            </a:r>
            <a:r>
              <a:rPr lang="cs-CZ" sz="2000" dirty="0" err="1" smtClean="0"/>
              <a:t>bikeandride.cz</a:t>
            </a:r>
            <a:r>
              <a:rPr lang="cs-CZ" sz="2000" dirty="0" smtClean="0"/>
              <a:t>/2012/01/</a:t>
            </a:r>
            <a:r>
              <a:rPr lang="cs-CZ" sz="2000" dirty="0" err="1" smtClean="0"/>
              <a:t>zaklady</a:t>
            </a:r>
            <a:r>
              <a:rPr lang="cs-CZ" sz="2000" dirty="0" smtClean="0"/>
              <a:t>-</a:t>
            </a:r>
            <a:r>
              <a:rPr lang="cs-CZ" sz="2000" dirty="0" err="1" smtClean="0"/>
              <a:t>prvni</a:t>
            </a:r>
            <a:r>
              <a:rPr lang="cs-CZ" sz="2000" dirty="0" smtClean="0"/>
              <a:t>-pomoci-1-jak-se-chovat-</a:t>
            </a:r>
            <a:r>
              <a:rPr lang="cs-CZ" sz="2000" dirty="0" err="1" smtClean="0"/>
              <a:t>pri</a:t>
            </a:r>
            <a:r>
              <a:rPr lang="cs-CZ" sz="2000" dirty="0" smtClean="0"/>
              <a:t>-</a:t>
            </a:r>
            <a:r>
              <a:rPr lang="cs-CZ" sz="2000" dirty="0" err="1" smtClean="0"/>
              <a:t>nehode</a:t>
            </a:r>
            <a:r>
              <a:rPr lang="cs-CZ" sz="2000" dirty="0" smtClean="0"/>
              <a:t>/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NEZNÁMÝ. </a:t>
            </a:r>
            <a:r>
              <a:rPr lang="cs-CZ" sz="2000" i="1" dirty="0" err="1" smtClean="0"/>
              <a:t>Google.cz</a:t>
            </a:r>
            <a:r>
              <a:rPr lang="cs-CZ" sz="2000" dirty="0" smtClean="0"/>
              <a:t> [online]. [cit. 7.4.2013]. Dostupný na WWW: http://sdhjinocany.wz.cz/info-pro-obcany/prvni-pomoc-18.htm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NEZNÁMÝ. </a:t>
            </a:r>
            <a:r>
              <a:rPr lang="cs-CZ" sz="2000" i="1" dirty="0" err="1" smtClean="0"/>
              <a:t>Google.cz</a:t>
            </a:r>
            <a:r>
              <a:rPr lang="cs-CZ" sz="2000" dirty="0" smtClean="0"/>
              <a:t> [online]. [cit. 7.4.2013]. Dostupný na WWW: http://eamos.pf.jcu.cz/amos/kos/modules/low/kurz_text.php?id_kap=6&amp;kod_kurzu=kos_392</a:t>
            </a:r>
            <a:endParaRPr lang="cs-CZ" sz="2000" dirty="0" smtClean="0">
              <a:latin typeface="Verdana" pitchFamily="34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endParaRPr lang="cs-CZ" sz="20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38</TotalTime>
  <Words>429</Words>
  <Application>Microsoft Office PowerPoint</Application>
  <PresentationFormat>On-screen Show (4:3)</PresentationFormat>
  <Paragraphs>57</Paragraphs>
  <Slides>12</Slides>
  <Notes>2</Notes>
  <HiddenSlides>2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25" baseType="lpstr">
      <vt:lpstr>Arial</vt:lpstr>
      <vt:lpstr>Franklin Gothic Book</vt:lpstr>
      <vt:lpstr>Wingdings 2</vt:lpstr>
      <vt:lpstr>Calibri</vt:lpstr>
      <vt:lpstr>Times New Roman</vt:lpstr>
      <vt:lpstr>Verdana</vt:lpstr>
      <vt:lpstr>Wingdings</vt:lpstr>
      <vt:lpstr>Technický</vt:lpstr>
      <vt:lpstr>Technický</vt:lpstr>
      <vt:lpstr>Technický</vt:lpstr>
      <vt:lpstr>Technický</vt:lpstr>
      <vt:lpstr>Technický</vt:lpstr>
      <vt:lpstr>Technický</vt:lpstr>
      <vt:lpstr>Snímek 1</vt:lpstr>
      <vt:lpstr>Anotace </vt:lpstr>
      <vt:lpstr>Snímek 3</vt:lpstr>
      <vt:lpstr>Manipulace s postiženým  </vt:lpstr>
      <vt:lpstr> Základní polohy </vt:lpstr>
      <vt:lpstr>Snímek 6</vt:lpstr>
      <vt:lpstr> Polohy v leže na zádech </vt:lpstr>
      <vt:lpstr>   Polohy na břiše </vt:lpstr>
      <vt:lpstr> Poloha s oporou zad a hlavy </vt:lpstr>
      <vt:lpstr>Poloha na boku se skrčenými dolními končetinami a mírně podloženou hlavou </vt:lpstr>
      <vt:lpstr>Kontrolní otázky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Polohování</dc:title>
  <dc:creator>Admin</dc:creator>
  <cp:lastModifiedBy>DUM</cp:lastModifiedBy>
  <cp:revision>9</cp:revision>
  <dcterms:created xsi:type="dcterms:W3CDTF">2013-02-27T13:41:55Z</dcterms:created>
  <dcterms:modified xsi:type="dcterms:W3CDTF">2014-02-23T20:00:38Z</dcterms:modified>
</cp:coreProperties>
</file>