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0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6B483DC-06B0-4B06-908B-41EA884BB5E3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BE84E8E-C604-4144-8352-53C394E04E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VY_32_INOVACE_1/20A-ICT/PE/ON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D5CFC-C74B-4EC1-A026-CE1CB92FF1B1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FE761-7808-4FE9-BC61-BCB2C9391C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8E711-7D6E-4847-9927-39E36B1F4D37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90254-C62A-47C2-8AE3-4D3F61FE2F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9C65B-4130-4F84-9D25-5794DAAEABCA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CF814-E7EB-4C79-A2F4-2D2C7E2280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570AE-3A2E-4175-8D06-6E42F6E20F54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8A16A-4B1C-4A43-B39B-72FA3F054A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82AF7-96A3-4AF9-9AED-4E3A5EC9A66C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C08F7-61EC-44E2-8388-D156BFF6D3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90335-9D97-4896-BBF6-C9F7230E7522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B2A3-5D21-45DF-974A-0CDA2D5436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A02FB-905B-43A2-A1EE-D0E68DE4D63B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1B3C8-BD30-4575-88B4-37A368998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064F4-3A6A-4D14-B3FA-A45D2373BE8B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D01AC-EF72-4EDC-8858-D397DC1D29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B626B-2B49-4053-8329-8BB9BF8C177E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57829-DCF4-490B-8D55-0C977E667C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E9F95-FF86-414A-B92E-72147E00E1FC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1D124-A65E-453E-B8D6-B9454FBAD9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11D78-E805-4CC8-AED7-A1886CA62322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505F5-AFA0-4795-850B-594088E1B3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3DA07-82FA-4223-8120-07DB81167147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91F348-9806-4124-B517-BBCD8541C0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délník 5"/>
          <p:cNvSpPr>
            <a:spLocks noChangeArrowheads="1"/>
          </p:cNvSpPr>
          <p:nvPr/>
        </p:nvSpPr>
        <p:spPr bwMode="auto">
          <a:xfrm>
            <a:off x="4859338" y="404813"/>
            <a:ext cx="23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aphicFrame>
        <p:nvGraphicFramePr>
          <p:cNvPr id="14361" name="Group 25"/>
          <p:cNvGraphicFramePr>
            <a:graphicFrameLocks noGrp="1"/>
          </p:cNvGraphicFramePr>
          <p:nvPr/>
        </p:nvGraphicFramePr>
        <p:xfrm>
          <a:off x="468313" y="2060575"/>
          <a:ext cx="8280400" cy="4872038"/>
        </p:xfrm>
        <a:graphic>
          <a:graphicData uri="http://schemas.openxmlformats.org/drawingml/2006/table">
            <a:tbl>
              <a:tblPr/>
              <a:tblGrid>
                <a:gridCol w="1900237"/>
                <a:gridCol w="6380163"/>
              </a:tblGrid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38175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 1.5.00/34.0673	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SOU a ZŠ Planá, Kostelní 129, Planá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Vzdělávací oblast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Vzdělávání pro zdrav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í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Zdravověda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Tematický okruh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Stáří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materiálu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Stáří 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materiálu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VY_32_INOVACE_4C_ZDR_11(20)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	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Andrea Ječmenová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Datum tvorby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01.09.2012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Všechna neocitovaná díla jsou dílem autora.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5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9144000" cy="1997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 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>
                <a:latin typeface="Verdana" pitchFamily="34" charset="0"/>
              </a:rPr>
              <a:t>Prezentace Microsoft PowerPoint přibližuje současný postup ošetřování a přístup k seniorům. </a:t>
            </a:r>
          </a:p>
          <a:p>
            <a:r>
              <a:rPr lang="cs-CZ" sz="200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r>
              <a:rPr lang="cs-CZ" sz="2000" smtClean="0">
                <a:latin typeface="Verdana" pitchFamily="34" charset="0"/>
              </a:rPr>
              <a:t>Cílem prezentace je studentům vštípit moderní pojetí péče o seniory.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8000" b="1" u="sng" dirty="0"/>
              <a:t>Stáří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6" name="Zástupný symbol pro obsah 5" descr="20130320_13124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84438" y="1079500"/>
            <a:ext cx="3784600" cy="5046663"/>
          </a:xfrm>
        </p:spPr>
      </p:pic>
      <p:sp>
        <p:nvSpPr>
          <p:cNvPr id="17411" name="TextovéPole 6"/>
          <p:cNvSpPr txBox="1">
            <a:spLocks noChangeArrowheads="1"/>
          </p:cNvSpPr>
          <p:nvPr/>
        </p:nvSpPr>
        <p:spPr bwMode="auto">
          <a:xfrm>
            <a:off x="5651500" y="6237288"/>
            <a:ext cx="33131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Andrea Ječmenová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Životní období od 60 let do smrti.</a:t>
            </a:r>
          </a:p>
          <a:p>
            <a:r>
              <a:rPr lang="cs-CZ" smtClean="0"/>
              <a:t>Na stárnutí organismu působí vnější vlivy, genetické vlivy, nadměrné množství škodlivin v organismu, antiimunitní procesy v organismu.</a:t>
            </a:r>
          </a:p>
          <a:p>
            <a:r>
              <a:rPr lang="cs-CZ" smtClean="0"/>
              <a:t>Pozvolna chátrá tělesná schránka, projevují se následky předešlých nemocí, náročného stylu fyzické práce, špatný životní styl.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smtClean="0"/>
              <a:t>Příčiny fyzické křehkosti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snížená svalová síla</a:t>
            </a:r>
          </a:p>
          <a:p>
            <a:r>
              <a:rPr lang="cs-CZ" smtClean="0"/>
              <a:t>snížená fyzická schopnost</a:t>
            </a:r>
          </a:p>
          <a:p>
            <a:r>
              <a:rPr lang="cs-CZ" smtClean="0"/>
              <a:t>ztráta kostní hmoty a minerálů v kostech</a:t>
            </a:r>
          </a:p>
          <a:p>
            <a:r>
              <a:rPr lang="cs-CZ" smtClean="0"/>
              <a:t>snížená imunita </a:t>
            </a:r>
          </a:p>
          <a:p>
            <a:r>
              <a:rPr lang="cs-CZ" smtClean="0"/>
              <a:t>snížená fyzická výkonnost a vytrvalost</a:t>
            </a:r>
          </a:p>
          <a:p>
            <a:r>
              <a:rPr lang="cs-CZ" smtClean="0"/>
              <a:t>narušená pohyblivost a tělesná rovnováha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u="sng" dirty="0"/>
              <a:t>Specifické znaky nemocí ve stáří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 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smtClean="0"/>
              <a:t>Polymorbidita </a:t>
            </a:r>
            <a:r>
              <a:rPr lang="cs-CZ" smtClean="0"/>
              <a:t>– více chronických onemocnění najednou, které se nedaří úplně vyléčit a stále narůstá jejich počet. Nemoci mohou ve vyšším věku probíhat jinak než u nemocných ve středním věku. Jsou to nedostatek příznaků, nespecifické příznaky, prudké nebo náhlé zhoršení probíhajících chorob, netypické lékové reakce a sociální rozměr nemoci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u="sng" dirty="0"/>
              <a:t>Adaptace na stáří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Stále si udržovat pozitivní postoj k životu.</a:t>
            </a:r>
          </a:p>
          <a:p>
            <a:r>
              <a:rPr lang="cs-CZ" smtClean="0"/>
              <a:t>Zajímat se o dění kolem sebe, být činorodý. </a:t>
            </a:r>
          </a:p>
          <a:p>
            <a:r>
              <a:rPr lang="cs-CZ" smtClean="0"/>
              <a:t>Najít si nové zájmy a koníčky. </a:t>
            </a:r>
          </a:p>
          <a:p>
            <a:r>
              <a:rPr lang="cs-CZ" smtClean="0"/>
              <a:t>Nestát se závislým na svém okolí a rodině. </a:t>
            </a:r>
          </a:p>
          <a:p>
            <a:r>
              <a:rPr lang="cs-CZ" smtClean="0"/>
              <a:t>Udržovat a pěstovat přátelské vztahy s mladší generací. </a:t>
            </a:r>
          </a:p>
          <a:p>
            <a:r>
              <a:rPr lang="cs-CZ" smtClean="0"/>
              <a:t>Vyhledávat sociální kontakty, nebýt osamělý.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Změny ve stáří</a:t>
            </a:r>
            <a:endParaRPr lang="cs-CZ" smtClean="0"/>
          </a:p>
        </p:txBody>
      </p:sp>
      <p:pic>
        <p:nvPicPr>
          <p:cNvPr id="4" name="Zástupný symbol pro obsah 3" descr="20130320_13025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55875" y="1174750"/>
            <a:ext cx="4248150" cy="53768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u="sng" dirty="0"/>
              <a:t>Biologické změny</a:t>
            </a:r>
            <a:r>
              <a:rPr lang="cs-CZ" b="1" dirty="0"/>
              <a:t> 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/>
              <a:t>týkají se většiny orgánových soustav a jejich orgánů</a:t>
            </a:r>
          </a:p>
          <a:p>
            <a:r>
              <a:rPr lang="cs-CZ" smtClean="0"/>
              <a:t>nejvíce nápadné jsou na kůži, na smyslech a na pohybovém ústrojí</a:t>
            </a:r>
          </a:p>
          <a:p>
            <a:endParaRPr lang="cs-CZ" smtClean="0"/>
          </a:p>
        </p:txBody>
      </p:sp>
      <p:pic>
        <p:nvPicPr>
          <p:cNvPr id="5" name="Zástupný symbol pro obsah 4" descr="20130320_130427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456113" y="1773238"/>
            <a:ext cx="4230687" cy="36036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04813"/>
            <a:ext cx="4038600" cy="572135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Kožní </a:t>
            </a:r>
            <a:r>
              <a:rPr lang="cs-CZ" b="1" u="sng" dirty="0" smtClean="0"/>
              <a:t>ústrojí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u="sng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kůže ztrácí schopnost zadržovat vodu, objevují se hnědé skvrny a někde bledá místa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snížení množství elastických vláken, tvoří se vrásky, snižuje se kožní turgor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kůže je </a:t>
            </a:r>
            <a:r>
              <a:rPr lang="cs-CZ" sz="2200" dirty="0" smtClean="0"/>
              <a:t>tenká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 Kardiovaskulární systém</a:t>
            </a:r>
            <a:r>
              <a:rPr lang="cs-CZ" b="1" dirty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 klesá pracovní kapacita srdce, srdeční chlopně ztrácejí pružnost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klesá </a:t>
            </a:r>
            <a:r>
              <a:rPr lang="cs-CZ" sz="2200" dirty="0" err="1"/>
              <a:t>elascita</a:t>
            </a:r>
            <a:r>
              <a:rPr lang="cs-CZ" sz="2200" dirty="0"/>
              <a:t> cév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60350"/>
            <a:ext cx="4038600" cy="5865813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Pohybový </a:t>
            </a:r>
            <a:r>
              <a:rPr lang="cs-CZ" b="1" u="sng" dirty="0" smtClean="0"/>
              <a:t>systém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změny výšky a váhy =&gt; atrofují meziobratlové ploténky, řídnou kosti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úbytek kloubní chrupavky =&gt; zvýšená bolestivost kloubů a snížená schopnost </a:t>
            </a:r>
            <a:r>
              <a:rPr lang="cs-CZ" sz="2200" dirty="0" smtClean="0"/>
              <a:t>pohybu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Respirační </a:t>
            </a:r>
            <a:r>
              <a:rPr lang="cs-CZ" b="1" u="sng" dirty="0" smtClean="0"/>
              <a:t>systém</a:t>
            </a:r>
            <a:endParaRPr lang="cs-CZ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klesá respirační schopnost plic =) zadýchávání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snižuje se vitální kapacita plic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000"/>
                            </p:stCondLst>
                            <p:childTnLst>
                              <p:par>
                                <p:cTn id="6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0350"/>
            <a:ext cx="4038600" cy="586581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Trávicí systém</a:t>
            </a:r>
            <a:endParaRPr lang="cs-CZ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opotřebování a ztráta chrupu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snižuje se tvorba slin =) tím trávicích enzymů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prodloužený průchod tráveniny žaludkem a střevy =) vznik zácpy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může dojít ke vzniku stařecké formy </a:t>
            </a:r>
            <a:r>
              <a:rPr lang="cs-CZ" dirty="0" smtClean="0"/>
              <a:t>diabetu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Nervový systém</a:t>
            </a:r>
            <a:r>
              <a:rPr lang="cs-CZ" b="1" dirty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snižuje se rychlost vedení vzruchů v periferním nervovém sytému =) prodlužuje se reakční čas na podněty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60350"/>
            <a:ext cx="4038600" cy="586581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Pohlavní a vylučovací systém</a:t>
            </a:r>
            <a:endParaRPr lang="cs-CZ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sexuální aktivita u seniorů je výrazně individuální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muži</a:t>
            </a:r>
            <a:r>
              <a:rPr lang="cs-CZ" dirty="0"/>
              <a:t> - snižuje se množství spermií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/>
              <a:t>ženy</a:t>
            </a:r>
            <a:r>
              <a:rPr lang="cs-CZ" b="1" dirty="0"/>
              <a:t> - </a:t>
            </a:r>
            <a:r>
              <a:rPr lang="cs-CZ" dirty="0"/>
              <a:t>menopauza =) ukončení tvorby pohlavních hormonů a buněk, zmenšení mléčné žlázy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klesá schopnost ledvin tvořit a vylučovat moč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klesá kapacita močového měchýře a snižuje se síla obou svěračů močové trubice =) vznik močové inkontinence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u mužů zvětšení prostaty =) problémy s močením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Smyslové vnímání, spánek</a:t>
            </a:r>
            <a:r>
              <a:rPr lang="cs-CZ" smtClean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200" smtClean="0"/>
              <a:t>snižuje se výkonnost smyslových orgánů především zraku a sluchu</a:t>
            </a:r>
          </a:p>
          <a:p>
            <a:endParaRPr lang="cs-CZ" smtClean="0"/>
          </a:p>
        </p:txBody>
      </p:sp>
      <p:pic>
        <p:nvPicPr>
          <p:cNvPr id="5" name="Zástupný symbol pro obsah 4" descr="DSC00064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356100" y="2133600"/>
            <a:ext cx="4618038" cy="34639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r>
              <a:rPr lang="cs-CZ" b="1" u="sng" smtClean="0"/>
              <a:t>Zrak</a:t>
            </a:r>
            <a:r>
              <a:rPr lang="cs-CZ" b="1" smtClean="0"/>
              <a:t> </a:t>
            </a:r>
            <a:r>
              <a:rPr lang="cs-CZ" smtClean="0"/>
              <a:t>- snižuje se zraková ostrost a akomodační schopnost</a:t>
            </a:r>
          </a:p>
          <a:p>
            <a:pPr>
              <a:buFont typeface="Arial" charset="0"/>
              <a:buNone/>
            </a:pPr>
            <a:r>
              <a:rPr lang="cs-CZ" smtClean="0"/>
              <a:t> -  vznik šedého nebo zeleného zákalu</a:t>
            </a:r>
          </a:p>
          <a:p>
            <a:r>
              <a:rPr lang="cs-CZ" b="1" u="sng" smtClean="0"/>
              <a:t>Sluch</a:t>
            </a:r>
            <a:r>
              <a:rPr lang="cs-CZ" smtClean="0"/>
              <a:t> - atrofické změny sluchové dráhy =) vznik nedoslýchavosti =) sociální problém v komunikaci </a:t>
            </a:r>
          </a:p>
          <a:p>
            <a:pPr>
              <a:buFont typeface="Arial" charset="0"/>
              <a:buNone/>
            </a:pPr>
            <a:r>
              <a:rPr lang="cs-CZ" smtClean="0"/>
              <a:t> - porucha sluchu se objevuje více u mužů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4040188" cy="647700"/>
          </a:xfrm>
        </p:spPr>
        <p:txBody>
          <a:bodyPr/>
          <a:lstStyle/>
          <a:p>
            <a:pPr algn="ctr"/>
            <a:r>
              <a:rPr lang="cs-CZ" u="sng" smtClean="0"/>
              <a:t>Psychické změny</a:t>
            </a:r>
            <a:r>
              <a:rPr lang="cs-CZ" smtClean="0"/>
              <a:t>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28775"/>
            <a:ext cx="4040188" cy="4968875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- vyskytují se u každého člověka individuálně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</a:t>
            </a:r>
            <a:r>
              <a:rPr lang="cs-CZ" dirty="0"/>
              <a:t>- zhoršení poznávacích funkcí =) pokles pružnosti myšlení a psychické </a:t>
            </a:r>
            <a:r>
              <a:rPr lang="cs-CZ" dirty="0" smtClean="0"/>
              <a:t> </a:t>
            </a:r>
            <a:r>
              <a:rPr lang="cs-CZ" dirty="0"/>
              <a:t>vitality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nezměněna </a:t>
            </a:r>
            <a:r>
              <a:rPr lang="cs-CZ" dirty="0"/>
              <a:t>zůstává slovní zásoba, jazykové dovednosti a intelekt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mohou </a:t>
            </a:r>
            <a:r>
              <a:rPr lang="cs-CZ" dirty="0"/>
              <a:t>se změnit osobnostní rysy a vlastnosti jedince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</a:t>
            </a:r>
            <a:r>
              <a:rPr lang="cs-CZ" dirty="0"/>
              <a:t>zhoršuje se přizpůsobení se životním změnám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u="sng" dirty="0" smtClean="0"/>
              <a:t> </a:t>
            </a:r>
            <a:r>
              <a:rPr lang="cs-CZ" u="sng" dirty="0"/>
              <a:t>změny v citové oblasti</a:t>
            </a:r>
            <a:r>
              <a:rPr lang="cs-CZ" dirty="0"/>
              <a:t> – emoční labilita, strach, úzkosti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solidFill>
                  <a:srgbClr val="FF0000"/>
                </a:solidFill>
              </a:rPr>
              <a:t>největší traumatizující změnou je ztráta životního partnera</a:t>
            </a:r>
            <a:endParaRPr lang="cs-CZ" dirty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60350"/>
            <a:ext cx="4041775" cy="504825"/>
          </a:xfrm>
        </p:spPr>
        <p:txBody>
          <a:bodyPr/>
          <a:lstStyle/>
          <a:p>
            <a:pPr algn="ctr"/>
            <a:r>
              <a:rPr lang="cs-CZ" u="sng" smtClean="0"/>
              <a:t>Sociální změny</a:t>
            </a:r>
            <a:r>
              <a:rPr lang="cs-CZ" smtClean="0"/>
              <a:t> 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341438"/>
            <a:ext cx="4041775" cy="525621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souvisí s odchodem do starobního důchodu =) změna sociální </a:t>
            </a:r>
            <a:r>
              <a:rPr lang="cs-CZ" dirty="0" smtClean="0"/>
              <a:t>role =) </a:t>
            </a:r>
            <a:r>
              <a:rPr lang="cs-CZ" dirty="0"/>
              <a:t>snížené společenské prestiže a autority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změna </a:t>
            </a:r>
            <a:r>
              <a:rPr lang="cs-CZ" dirty="0"/>
              <a:t>ekonomické situace =) někdy nedovoluje si udržet dosavadní </a:t>
            </a:r>
            <a:r>
              <a:rPr lang="cs-CZ" dirty="0" smtClean="0"/>
              <a:t> životní standard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nutné </a:t>
            </a:r>
            <a:r>
              <a:rPr lang="cs-CZ" dirty="0"/>
              <a:t>naplánování životního </a:t>
            </a:r>
            <a:r>
              <a:rPr lang="cs-CZ" dirty="0" smtClean="0"/>
              <a:t>programu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častý </a:t>
            </a:r>
            <a:r>
              <a:rPr lang="cs-CZ" dirty="0"/>
              <a:t>výskyt nemocí =&gt;vznik vážných chronických onemocnění =&gt;</a:t>
            </a:r>
            <a:r>
              <a:rPr lang="cs-CZ" dirty="0" smtClean="0"/>
              <a:t>omezení soběstačnosti </a:t>
            </a:r>
            <a:r>
              <a:rPr lang="cs-CZ" dirty="0"/>
              <a:t>a </a:t>
            </a:r>
            <a:r>
              <a:rPr lang="cs-CZ" dirty="0" err="1"/>
              <a:t>sebepéče</a:t>
            </a:r>
            <a:r>
              <a:rPr lang="cs-CZ" dirty="0"/>
              <a:t> =&gt; vznik fyzické závislosti na pomoc druhých osob =&gt; </a:t>
            </a:r>
            <a:r>
              <a:rPr lang="cs-CZ" dirty="0" smtClean="0"/>
              <a:t>může </a:t>
            </a:r>
            <a:r>
              <a:rPr lang="cs-CZ" dirty="0"/>
              <a:t>vzniknout sociální izolace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200"/>
                            </p:stCondLst>
                            <p:childTnLst>
                              <p:par>
                                <p:cTn id="4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200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200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200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Kontrolní otázky a cvičení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 rtlCol="0">
            <a:normAutofit fontScale="70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400" dirty="0" smtClean="0"/>
              <a:t>Charakterizujte pojem fyzická křehkost stáří a vyjmenujte její příčiny.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400" dirty="0" smtClean="0"/>
              <a:t>Vyjmenujte a vlastními slovy popište specifické znaky nemocí ve stáří.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400" dirty="0" smtClean="0"/>
              <a:t>Jaké negativní důsledky sebou přináší fyzická křehkost stáří.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400" dirty="0" smtClean="0"/>
              <a:t>Písemně zpracujte formy přípravy na stáří a, jakými způsoby se senior se svým stářím vyrovnává.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400" dirty="0" smtClean="0"/>
              <a:t>Popište biologické změny, které nastávají ve vyšším věku.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400" dirty="0" smtClean="0"/>
              <a:t>Charakterizujte sociální změny v životě seniora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u="sng" dirty="0" smtClean="0"/>
              <a:t>Úkol :</a:t>
            </a:r>
            <a:endParaRPr lang="cs-CZ" sz="3400" u="sng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400" dirty="0" smtClean="0"/>
              <a:t>Jaké mohou být podle vás reakce seniorů na změny ve stáří, demonstrujte na příkladech ze svého okolí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Použité zdroje</a:t>
            </a:r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Mgr. et Mgr. Jana Mlýnková </a:t>
            </a:r>
          </a:p>
          <a:p>
            <a:pPr>
              <a:buFont typeface="Arial" charset="0"/>
              <a:buNone/>
            </a:pPr>
            <a:r>
              <a:rPr lang="cs-CZ" sz="2800" smtClean="0"/>
              <a:t>Péče o staré občany </a:t>
            </a:r>
          </a:p>
          <a:p>
            <a:pPr>
              <a:buFont typeface="Arial" charset="0"/>
              <a:buNone/>
            </a:pPr>
            <a:r>
              <a:rPr lang="cs-CZ" sz="2800" smtClean="0"/>
              <a:t>Grada Publishing,a.s.,2011</a:t>
            </a:r>
          </a:p>
          <a:p>
            <a:pPr>
              <a:buFont typeface="Arial" charset="0"/>
              <a:buNone/>
            </a:pPr>
            <a:r>
              <a:rPr lang="cs-CZ" sz="2800" smtClean="0"/>
              <a:t>ISBN 978-80-247-3872-7</a:t>
            </a:r>
          </a:p>
          <a:p>
            <a:r>
              <a:rPr lang="cs-CZ" sz="2800" smtClean="0"/>
              <a:t>Fotografie archiv autorky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694</Words>
  <Application>Microsoft Office PowerPoint</Application>
  <PresentationFormat>On-screen Show (4:3)</PresentationFormat>
  <Paragraphs>117</Paragraphs>
  <Slides>16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2" baseType="lpstr">
      <vt:lpstr>Calibri</vt:lpstr>
      <vt:lpstr>Arial</vt:lpstr>
      <vt:lpstr>Times New Roman</vt:lpstr>
      <vt:lpstr>Verdana</vt:lpstr>
      <vt:lpstr>Wingdings</vt:lpstr>
      <vt:lpstr>Motiv sady Office</vt:lpstr>
      <vt:lpstr>Snímek 1</vt:lpstr>
      <vt:lpstr>Anotace </vt:lpstr>
      <vt:lpstr>Stáří </vt:lpstr>
      <vt:lpstr>Snímek 4</vt:lpstr>
      <vt:lpstr>Příčiny fyzické křehkosti</vt:lpstr>
      <vt:lpstr>Specifické znaky nemocí ve stáří   </vt:lpstr>
      <vt:lpstr>Adaptace na stáří </vt:lpstr>
      <vt:lpstr>Změny ve stáří</vt:lpstr>
      <vt:lpstr>Biologické změny   </vt:lpstr>
      <vt:lpstr>Snímek 10</vt:lpstr>
      <vt:lpstr>Snímek 11</vt:lpstr>
      <vt:lpstr>Smyslové vnímání, spánek </vt:lpstr>
      <vt:lpstr>Snímek 13</vt:lpstr>
      <vt:lpstr>Snímek 14</vt:lpstr>
      <vt:lpstr>Kontrolní otázky a cvičení 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Stáří </dc:title>
  <dc:creator>Admin</dc:creator>
  <cp:lastModifiedBy>DUM</cp:lastModifiedBy>
  <cp:revision>16</cp:revision>
  <dcterms:created xsi:type="dcterms:W3CDTF">2013-03-18T15:55:28Z</dcterms:created>
  <dcterms:modified xsi:type="dcterms:W3CDTF">2014-02-23T20:15:42Z</dcterms:modified>
</cp:coreProperties>
</file>