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E7650C-DC75-4AF9-B9FB-9A11308FA4A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E255F6-C020-40C8-B9DF-509EB72CE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255F6-C020-40C8-B9DF-509EB72CE4D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D047D6-880A-478F-9DB5-6845A2D7E28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zdravý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Zdravověda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Stáří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Specifika ošetřování seniorů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VY_32_INOVACE_4C_ZDR_13(20)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Verdana" pitchFamily="34" charset="0"/>
              </a:rPr>
              <a:t>Prezentace Microsoft PowerPoint přibližuje současný postup ošetřování a přístup k seniorům. </a:t>
            </a:r>
          </a:p>
          <a:p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r>
              <a:rPr lang="cs-CZ" sz="2000" dirty="0" smtClean="0">
                <a:latin typeface="Verdana" pitchFamily="34" charset="0"/>
              </a:rPr>
              <a:t>Cílem prezentace je studentům vštípit moderní pojetí péče o seniory.</a:t>
            </a:r>
            <a:endParaRPr lang="cs-CZ" sz="2000" smtClean="0">
              <a:latin typeface="Verdan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000" dirty="0" smtClean="0">
              <a:latin typeface="Verdan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SPECIFIKA OŠETŘOVÁNÍ SENIORŮ</a:t>
            </a:r>
            <a:endParaRPr lang="cs-CZ" dirty="0"/>
          </a:p>
        </p:txBody>
      </p:sp>
      <p:pic>
        <p:nvPicPr>
          <p:cNvPr id="4" name="Zástupný symbol pro obsah 3" descr="20130320_13075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5617" y="1270895"/>
            <a:ext cx="6480720" cy="4860540"/>
          </a:xfrm>
        </p:spPr>
      </p:pic>
      <p:sp>
        <p:nvSpPr>
          <p:cNvPr id="7" name="TextovéPole 6"/>
          <p:cNvSpPr txBox="1"/>
          <p:nvPr/>
        </p:nvSpPr>
        <p:spPr>
          <a:xfrm>
            <a:off x="6156176" y="6093296"/>
            <a:ext cx="2987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Andrea Ječmenová 2012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/>
              <a:t>Ošetřování seniorů je velmi náročné po fyzické, psychické i sociální stránce. Nutná je velká dávka empatie, tolerance a pochopení problémů seniorů. Péče je zaměřená na zhodnocení zdraví a funkčních schopností seniora, na plánovaní a realizaci péče a služeb, na projevy empatie a pochopení starých lidí. Péče zahrnuje i péči o domácnost, zajišťování nákupu či asistenční služby.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/>
              <a:t>Vlastní ošetřovatelská péče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představuje přímou osobní péči orientovanou na uspokojení bazálních  potřeb seniora. Poskytována je jak v domácím prostředí tak v prostředí zdravotnickém nebo </a:t>
            </a:r>
            <a:r>
              <a:rPr lang="cs-CZ" dirty="0" smtClean="0"/>
              <a:t>sociálním.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363862"/>
          </a:xfrm>
        </p:spPr>
        <p:txBody>
          <a:bodyPr>
            <a:normAutofit/>
          </a:bodyPr>
          <a:lstStyle/>
          <a:p>
            <a:r>
              <a:rPr lang="cs-CZ" sz="4000" u="sng" dirty="0"/>
              <a:t>Individuálně se při péči posuzuje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/>
              <a:t>- </a:t>
            </a:r>
            <a:r>
              <a:rPr lang="cs-CZ" sz="2800" dirty="0"/>
              <a:t>zdravotní stav seniora</a:t>
            </a:r>
          </a:p>
          <a:p>
            <a:pPr>
              <a:buNone/>
            </a:pPr>
            <a:r>
              <a:rPr lang="cs-CZ" sz="2800" dirty="0"/>
              <a:t>- schopnost </a:t>
            </a:r>
            <a:r>
              <a:rPr lang="cs-CZ" sz="2800" dirty="0" err="1"/>
              <a:t>sebepéče</a:t>
            </a:r>
            <a:r>
              <a:rPr lang="cs-CZ" sz="2800" dirty="0"/>
              <a:t> a úroveň soběstačnosti</a:t>
            </a:r>
          </a:p>
          <a:p>
            <a:pPr>
              <a:buNone/>
            </a:pPr>
            <a:r>
              <a:rPr lang="cs-CZ" sz="2800" dirty="0"/>
              <a:t>- bolest</a:t>
            </a:r>
          </a:p>
          <a:p>
            <a:pPr>
              <a:buNone/>
            </a:pPr>
            <a:r>
              <a:rPr lang="cs-CZ" sz="2800" dirty="0"/>
              <a:t>- mobilita</a:t>
            </a:r>
          </a:p>
          <a:p>
            <a:pPr>
              <a:buNone/>
            </a:pPr>
            <a:r>
              <a:rPr lang="cs-CZ" sz="2800" dirty="0"/>
              <a:t>- psychická labilita</a:t>
            </a:r>
          </a:p>
          <a:p>
            <a:pPr>
              <a:buNone/>
            </a:pPr>
            <a:r>
              <a:rPr lang="cs-CZ" sz="2800" dirty="0"/>
              <a:t>- předchozí styl života</a:t>
            </a:r>
          </a:p>
          <a:p>
            <a:pPr>
              <a:buNone/>
            </a:pPr>
            <a:r>
              <a:rPr lang="cs-CZ" sz="2800" dirty="0" smtClean="0"/>
              <a:t>- uspokojování </a:t>
            </a:r>
            <a:r>
              <a:rPr lang="cs-CZ" sz="2800" dirty="0"/>
              <a:t>základních </a:t>
            </a:r>
            <a:r>
              <a:rPr lang="cs-CZ" sz="2800" dirty="0" smtClean="0"/>
              <a:t>i vyšších </a:t>
            </a:r>
            <a:r>
              <a:rPr lang="cs-CZ" sz="2800" dirty="0"/>
              <a:t>potřeb</a:t>
            </a:r>
          </a:p>
          <a:p>
            <a:pPr>
              <a:buNone/>
            </a:pPr>
            <a:r>
              <a:rPr lang="cs-CZ" sz="2800" dirty="0"/>
              <a:t>- spolupráce rodiny, finanční situace, úmrtí životního partnera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429000"/>
            <a:ext cx="3008313" cy="26971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" name="Obrázek 5" descr="20130320_1306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140968"/>
            <a:ext cx="2592288" cy="28083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8640"/>
            <a:ext cx="4038600" cy="5937523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/>
              <a:t>Specifika v oblasti </a:t>
            </a:r>
            <a:r>
              <a:rPr lang="cs-CZ" b="1" u="sng" dirty="0" smtClean="0"/>
              <a:t>fyzické</a:t>
            </a:r>
          </a:p>
          <a:p>
            <a:pPr>
              <a:buNone/>
            </a:pPr>
            <a:r>
              <a:rPr lang="cs-CZ" dirty="0" smtClean="0"/>
              <a:t>-nezapomínáme na </a:t>
            </a:r>
            <a:r>
              <a:rPr lang="cs-CZ" u="sng" dirty="0" smtClean="0">
                <a:solidFill>
                  <a:srgbClr val="FF0000"/>
                </a:solidFill>
              </a:rPr>
              <a:t>možnost </a:t>
            </a:r>
            <a:r>
              <a:rPr lang="cs-CZ" u="sng" dirty="0">
                <a:solidFill>
                  <a:srgbClr val="FF0000"/>
                </a:solidFill>
              </a:rPr>
              <a:t>rizika pádů a zlomenin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při polohování a přemisťování =&gt; dbáme, aby naše pohyby byly šetrné, ne prudké a rychlé, používáme ochranné a kompenzační pomůcky.</a:t>
            </a:r>
          </a:p>
          <a:p>
            <a:r>
              <a:rPr lang="cs-CZ" b="1" u="sng" dirty="0"/>
              <a:t>Dostatečný příjem potravin a tekutin </a:t>
            </a:r>
            <a:endParaRPr lang="cs-CZ" b="1" u="sng" dirty="0" smtClean="0"/>
          </a:p>
          <a:p>
            <a:pPr>
              <a:buNone/>
            </a:pPr>
            <a:r>
              <a:rPr lang="cs-CZ" dirty="0" smtClean="0"/>
              <a:t>-kontrolujeme </a:t>
            </a:r>
            <a:r>
              <a:rPr lang="cs-CZ" dirty="0"/>
              <a:t>a řádně zaznamenáme příjem a výdej, nutný správný výběr živin a množství tekutin dle zdravotního stavu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88640"/>
            <a:ext cx="4176464" cy="5937523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/>
              <a:t>Péče v kůži a vyprazdňování</a:t>
            </a:r>
          </a:p>
          <a:p>
            <a:pPr>
              <a:buNone/>
            </a:pPr>
            <a:r>
              <a:rPr lang="cs-CZ" b="1" dirty="0" smtClean="0"/>
              <a:t>-</a:t>
            </a:r>
            <a:r>
              <a:rPr lang="cs-CZ" dirty="0" smtClean="0"/>
              <a:t>uvědomujeme </a:t>
            </a:r>
            <a:r>
              <a:rPr lang="cs-CZ" dirty="0"/>
              <a:t>si možnost zvýšeného rizika vzniku poranění kůže, opruzenin a dekubitů =&gt;zvýšená péče o kůži a hygienu genitálií  =&gt; používání správních pomůcek</a:t>
            </a:r>
          </a:p>
          <a:p>
            <a:pPr>
              <a:buNone/>
            </a:pPr>
            <a:r>
              <a:rPr lang="cs-CZ" dirty="0"/>
              <a:t>- kontrola správního vyprazdňování =&gt;častý vznik zácpy nebo průjmu =&gt;</a:t>
            </a:r>
            <a:r>
              <a:rPr lang="cs-CZ" u="sng" dirty="0"/>
              <a:t> </a:t>
            </a:r>
            <a:r>
              <a:rPr lang="cs-CZ" u="sng" dirty="0">
                <a:solidFill>
                  <a:srgbClr val="FF0000"/>
                </a:solidFill>
              </a:rPr>
              <a:t>vznik </a:t>
            </a:r>
            <a:r>
              <a:rPr lang="cs-CZ" u="sng" dirty="0" err="1">
                <a:solidFill>
                  <a:srgbClr val="FF0000"/>
                </a:solidFill>
              </a:rPr>
              <a:t>inkotinence</a:t>
            </a:r>
            <a:r>
              <a:rPr lang="cs-CZ" u="sng" dirty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0"/>
                            </p:stCondLst>
                            <p:childTnLst>
                              <p:par>
                                <p:cTn id="4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u="sng" dirty="0"/>
              <a:t>Specifika v oblasti psychické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přístup k seniorům klidný, vstřícný a hlavně pozitivní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jsme připraveni na střídání nálad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nezapomínáme </a:t>
            </a:r>
            <a:r>
              <a:rPr lang="cs-CZ" dirty="0"/>
              <a:t>na skrývání poruch smyslů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</a:t>
            </a:r>
            <a:r>
              <a:rPr lang="cs-CZ" dirty="0"/>
              <a:t>verbální komunikaci hovoříme pomaleji, klidně, naše pokyny jsou jasné a srozumitelné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</a:t>
            </a:r>
            <a:r>
              <a:rPr lang="cs-CZ" dirty="0"/>
              <a:t>péči nepospícháme =&gt;vznik dezorientace, nejistoty nebo agresivity  u seniora.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</a:t>
            </a:r>
            <a:r>
              <a:rPr lang="cs-CZ" dirty="0"/>
              <a:t>ošetřování se vyvarujeme devalvace jeho osobnosti vlastním nevhodným chováním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zachovávat </a:t>
            </a:r>
            <a:r>
              <a:rPr lang="cs-CZ" dirty="0"/>
              <a:t>soběstačnost seniora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Specifika v oblasti sociální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- při ošetřování seniora se nejednou setkáváme se selháváním rodinné péči, nebo je nedostatečná, také se stává, že senior žádné příbuzné nemá a žije doma sám =&gt; negativně se odráží na somatickém a psychickém stavu seniora</a:t>
            </a:r>
          </a:p>
          <a:p>
            <a:pPr>
              <a:buNone/>
            </a:pPr>
            <a:r>
              <a:rPr lang="cs-CZ" dirty="0"/>
              <a:t>- negativní důsledky sebou přináší i tíživá finanční situace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Kontrolní otázky a cvičení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Diskutujte o odlišnostech ošetřování seniorů a ošetřování klientů mladších věkových skupin v oblasti sociální.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 čem se liší prožívání a pohled na svět seniora od prožívání a pohledu na svět 40letých nemocných?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Písemně zpracujte, jak si představujete svět osamělých seniorů, kteří mají pouze vzdálené příbuzné a ti se o seniora nestarají.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</a:t>
            </a:r>
            <a:r>
              <a:rPr lang="cs-CZ" sz="2800" dirty="0" err="1" smtClean="0"/>
              <a:t>et</a:t>
            </a:r>
            <a:r>
              <a:rPr lang="cs-CZ" sz="2800" dirty="0" smtClean="0"/>
              <a:t> </a:t>
            </a:r>
            <a:r>
              <a:rPr lang="cs-CZ" sz="2800" dirty="0" err="1" smtClean="0"/>
              <a:t>Mgr.Jana</a:t>
            </a:r>
            <a:r>
              <a:rPr lang="cs-CZ" sz="2800" dirty="0" smtClean="0"/>
              <a:t> Mlýnková </a:t>
            </a:r>
          </a:p>
          <a:p>
            <a:pPr>
              <a:buNone/>
            </a:pPr>
            <a:r>
              <a:rPr lang="cs-CZ" sz="2800" dirty="0" smtClean="0"/>
              <a:t>Péče o staré občany </a:t>
            </a:r>
          </a:p>
          <a:p>
            <a:pPr>
              <a:buNone/>
            </a:pPr>
            <a:r>
              <a:rPr lang="cs-CZ" sz="2800" dirty="0" err="1" smtClean="0"/>
              <a:t>Grada</a:t>
            </a:r>
            <a:r>
              <a:rPr lang="cs-CZ" sz="2800" dirty="0" smtClean="0"/>
              <a:t> </a:t>
            </a:r>
            <a:r>
              <a:rPr lang="cs-CZ" sz="2800" dirty="0" err="1" smtClean="0"/>
              <a:t>Publishing</a:t>
            </a:r>
            <a:r>
              <a:rPr lang="cs-CZ" sz="2800" dirty="0" smtClean="0"/>
              <a:t>,a.s.,2011</a:t>
            </a:r>
          </a:p>
          <a:p>
            <a:pPr>
              <a:buNone/>
            </a:pPr>
            <a:r>
              <a:rPr lang="cs-CZ" sz="2800" dirty="0" smtClean="0"/>
              <a:t>ISBN 978-80-247-3872-7</a:t>
            </a:r>
          </a:p>
          <a:p>
            <a:r>
              <a:rPr lang="cs-CZ" sz="2800" dirty="0" smtClean="0"/>
              <a:t>Fotografie archiv autorky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467</Words>
  <Application>Microsoft Office PowerPoint</Application>
  <PresentationFormat>Předvádění na obrazovce (4:3)</PresentationFormat>
  <Paragraphs>68</Paragraphs>
  <Slides>11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 </vt:lpstr>
      <vt:lpstr>SPECIFIKA OŠETŘOVÁNÍ SENIORŮ</vt:lpstr>
      <vt:lpstr>Snímek 4</vt:lpstr>
      <vt:lpstr>Vlastní ošetřovatelská péče</vt:lpstr>
      <vt:lpstr>Individuálně se při péči posuzuje </vt:lpstr>
      <vt:lpstr>Snímek 7</vt:lpstr>
      <vt:lpstr>Specifika v oblasti psychické </vt:lpstr>
      <vt:lpstr>Specifika v oblasti sociální</vt:lpstr>
      <vt:lpstr>Kontrolní otázky a cvičení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SPECIFIKA OŠETŘOVÁNÍ SENIORŮ</dc:title>
  <dc:creator>Admin</dc:creator>
  <cp:lastModifiedBy>Dum</cp:lastModifiedBy>
  <cp:revision>11</cp:revision>
  <dcterms:created xsi:type="dcterms:W3CDTF">2013-03-19T16:34:14Z</dcterms:created>
  <dcterms:modified xsi:type="dcterms:W3CDTF">2014-02-24T11:18:33Z</dcterms:modified>
</cp:coreProperties>
</file>