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53F1EB-CFB7-4005-8931-FB0C3A24949C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0FD210-5806-4172-9607-E8A2CBFE52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BF112-8016-421A-8699-260A02AE48FE}" type="datetimeFigureOut">
              <a:rPr lang="cs-CZ" smtClean="0"/>
              <a:pPr/>
              <a:t>24.2.2014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B150F-F7A5-4DC6-883C-9BDF5FFDDC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140039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Vzdělávání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pro zdravý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Zdravověda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Stáří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Příznaky nemoci</a:t>
                      </a:r>
                      <a:endParaRPr lang="cs-CZ" sz="2000" b="0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VY_32_INOVACE_4C_ZDR_17(20)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02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Verdana" pitchFamily="34" charset="0"/>
              </a:rPr>
              <a:t>Prezentace Microsoft PowerPoint přibližuje současný postup ošetřování a přístup k seniorům. </a:t>
            </a:r>
          </a:p>
          <a:p>
            <a:r>
              <a:rPr lang="cs-CZ" sz="2000" dirty="0" smtClean="0">
                <a:latin typeface="Verdana" pitchFamily="34" charset="0"/>
              </a:rPr>
              <a:t>Prezentace je určena jako podpůrný materiál k výkladu učitele, lze použít i k opakování učiva.</a:t>
            </a:r>
          </a:p>
          <a:p>
            <a:r>
              <a:rPr lang="cs-CZ" sz="2000" dirty="0" smtClean="0">
                <a:latin typeface="Verdana" pitchFamily="34" charset="0"/>
              </a:rPr>
              <a:t>Cílem prezentace je studentům vštípit moderní pojetí péče o seniory.</a:t>
            </a:r>
          </a:p>
          <a:p>
            <a:pPr>
              <a:buFont typeface="Arial" pitchFamily="34" charset="0"/>
              <a:buChar char="•"/>
            </a:pPr>
            <a:endParaRPr lang="cs-CZ" sz="2000" dirty="0" smtClean="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cs-CZ" b="1" dirty="0"/>
              <a:t>Příznaky nemoci</a:t>
            </a:r>
            <a:endParaRPr lang="cs-CZ" dirty="0"/>
          </a:p>
        </p:txBody>
      </p:sp>
      <p:pic>
        <p:nvPicPr>
          <p:cNvPr id="4" name="Zástupný symbol pro obsah 3" descr="20130320_1253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11759" y="982862"/>
            <a:ext cx="4048849" cy="5398466"/>
          </a:xfrm>
        </p:spPr>
      </p:pic>
      <p:sp>
        <p:nvSpPr>
          <p:cNvPr id="5" name="TextovéPole 4"/>
          <p:cNvSpPr txBox="1"/>
          <p:nvPr/>
        </p:nvSpPr>
        <p:spPr>
          <a:xfrm>
            <a:off x="6551712" y="5805264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Andrea Ječmenová 2012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r>
              <a:rPr lang="cs-CZ" u="sng" dirty="0"/>
              <a:t>Příznaky nemoci = symptomy</a:t>
            </a:r>
          </a:p>
          <a:p>
            <a:r>
              <a:rPr lang="cs-CZ" dirty="0"/>
              <a:t>Dělení </a:t>
            </a:r>
            <a:r>
              <a:rPr lang="cs-CZ" dirty="0" smtClean="0"/>
              <a:t>na : </a:t>
            </a:r>
          </a:p>
          <a:p>
            <a:pPr algn="ctr"/>
            <a:r>
              <a:rPr lang="cs-CZ" u="sng" dirty="0"/>
              <a:t>subjektivní -</a:t>
            </a:r>
            <a:r>
              <a:rPr lang="cs-CZ" dirty="0" smtClean="0"/>
              <a:t>nejsou </a:t>
            </a:r>
            <a:r>
              <a:rPr lang="cs-CZ" dirty="0"/>
              <a:t>viditelné, jsou to </a:t>
            </a:r>
            <a:r>
              <a:rPr lang="cs-CZ" dirty="0" smtClean="0"/>
              <a:t>pocity</a:t>
            </a:r>
          </a:p>
          <a:p>
            <a:pPr algn="ctr">
              <a:buNone/>
            </a:pPr>
            <a:r>
              <a:rPr lang="cs-CZ" dirty="0" smtClean="0"/>
              <a:t>nemocného</a:t>
            </a:r>
            <a:r>
              <a:rPr lang="cs-CZ" dirty="0"/>
              <a:t>, </a:t>
            </a:r>
          </a:p>
          <a:p>
            <a:pPr algn="ctr">
              <a:buNone/>
            </a:pPr>
            <a:r>
              <a:rPr lang="cs-CZ" dirty="0" smtClean="0"/>
              <a:t>především </a:t>
            </a:r>
            <a:r>
              <a:rPr lang="cs-CZ" dirty="0"/>
              <a:t>sem patří pociťování </a:t>
            </a:r>
            <a:r>
              <a:rPr lang="cs-CZ" dirty="0" smtClean="0"/>
              <a:t>bolesti</a:t>
            </a:r>
          </a:p>
          <a:p>
            <a:pPr algn="ctr">
              <a:buNone/>
            </a:pPr>
            <a:r>
              <a:rPr lang="cs-CZ" dirty="0" smtClean="0"/>
              <a:t>kterou </a:t>
            </a:r>
            <a:r>
              <a:rPr lang="cs-CZ" dirty="0"/>
              <a:t>vždy pac. věříme</a:t>
            </a:r>
          </a:p>
          <a:p>
            <a:pPr algn="ctr"/>
            <a:r>
              <a:rPr lang="cs-CZ" dirty="0" smtClean="0"/>
              <a:t>  </a:t>
            </a:r>
            <a:r>
              <a:rPr lang="cs-CZ" u="sng" dirty="0"/>
              <a:t>objektivní</a:t>
            </a:r>
            <a:r>
              <a:rPr lang="cs-CZ" dirty="0"/>
              <a:t> – je možné ji na pacientovi přímo</a:t>
            </a:r>
          </a:p>
          <a:p>
            <a:pPr algn="ctr">
              <a:buNone/>
            </a:pPr>
            <a:r>
              <a:rPr lang="cs-CZ" dirty="0"/>
              <a:t>			     sledovat – zrakem, sluchem, čichem</a:t>
            </a:r>
          </a:p>
          <a:p>
            <a:pPr algn="ctr">
              <a:buNone/>
            </a:pPr>
            <a:r>
              <a:rPr lang="cs-CZ" dirty="0"/>
              <a:t>			     pohmatem, nebo pomocí přístroje a </a:t>
            </a:r>
          </a:p>
          <a:p>
            <a:pPr algn="ctr">
              <a:buNone/>
            </a:pPr>
            <a:r>
              <a:rPr lang="cs-CZ" dirty="0"/>
              <a:t>			     kontrolních vyšetření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r>
              <a:rPr lang="cs-CZ" b="1" u="sng" dirty="0">
                <a:solidFill>
                  <a:srgbClr val="FF0000"/>
                </a:solidFill>
              </a:rPr>
              <a:t>Žádný z příznaků nesmí být přehlédnut a podceňován.</a:t>
            </a:r>
            <a:endParaRPr lang="cs-CZ" dirty="0">
              <a:solidFill>
                <a:srgbClr val="FF0000"/>
              </a:solidFill>
            </a:endParaRPr>
          </a:p>
          <a:p>
            <a:pPr>
              <a:buNone/>
            </a:pP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Péče o nemocné s bolestí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u="sng" dirty="0" smtClean="0"/>
              <a:t>Bolest :</a:t>
            </a:r>
          </a:p>
          <a:p>
            <a:pPr>
              <a:buNone/>
            </a:pPr>
            <a:r>
              <a:rPr lang="cs-CZ" dirty="0"/>
              <a:t>nejčastější </a:t>
            </a:r>
            <a:r>
              <a:rPr lang="cs-CZ" dirty="0" smtClean="0"/>
              <a:t>a</a:t>
            </a:r>
          </a:p>
          <a:p>
            <a:pPr>
              <a:buNone/>
            </a:pPr>
            <a:r>
              <a:rPr lang="cs-CZ" dirty="0" smtClean="0"/>
              <a:t>nejnepříjemnější příznak</a:t>
            </a:r>
          </a:p>
          <a:p>
            <a:pPr>
              <a:buNone/>
            </a:pPr>
            <a:r>
              <a:rPr lang="cs-CZ" dirty="0" smtClean="0"/>
              <a:t>onemocnění ochrana</a:t>
            </a:r>
          </a:p>
          <a:p>
            <a:pPr>
              <a:buNone/>
            </a:pPr>
            <a:r>
              <a:rPr lang="cs-CZ" dirty="0" smtClean="0"/>
              <a:t>organizmu před</a:t>
            </a:r>
          </a:p>
          <a:p>
            <a:pPr>
              <a:buNone/>
            </a:pPr>
            <a:r>
              <a:rPr lang="cs-CZ" dirty="0" smtClean="0"/>
              <a:t>nebezpečím</a:t>
            </a:r>
            <a:endParaRPr lang="cs-CZ" dirty="0"/>
          </a:p>
        </p:txBody>
      </p:sp>
      <p:pic>
        <p:nvPicPr>
          <p:cNvPr id="5" name="Zástupný symbol pro obsah 4" descr="DSC0009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64389" y="1700808"/>
            <a:ext cx="4422411" cy="324036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r>
              <a:rPr lang="cs-CZ" b="1" u="sng" dirty="0"/>
              <a:t>Bolest  užitečná –</a:t>
            </a:r>
            <a:r>
              <a:rPr lang="cs-CZ" dirty="0"/>
              <a:t> upozorňuje na akutní onemocnění</a:t>
            </a:r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r>
              <a:rPr lang="cs-CZ" b="1" u="sng" dirty="0"/>
              <a:t>Bolest neužitečná</a:t>
            </a:r>
            <a:r>
              <a:rPr lang="cs-CZ" dirty="0"/>
              <a:t> – nemá smysl, pouze negativně na nemocného působí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r>
              <a:rPr lang="cs-CZ" dirty="0"/>
              <a:t>Každý prožívá bolest různě – práh bolest, psychická a fyzická kondice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r>
              <a:rPr lang="cs-CZ" dirty="0"/>
              <a:t>Bolest zhoršuje nedostatek vědomostí o její příčině, v noci je </a:t>
            </a:r>
            <a:r>
              <a:rPr lang="cs-CZ" dirty="0" smtClean="0"/>
              <a:t>prožitek </a:t>
            </a:r>
            <a:r>
              <a:rPr lang="cs-CZ" dirty="0"/>
              <a:t>horší než ve dne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Zmírňování bolesti</a:t>
            </a:r>
            <a:r>
              <a:rPr lang="cs-CZ" dirty="0"/>
              <a:t> </a:t>
            </a:r>
            <a:endParaRPr lang="cs-CZ" dirty="0" smtClean="0"/>
          </a:p>
          <a:p>
            <a:pPr>
              <a:buNone/>
            </a:pPr>
            <a:r>
              <a:rPr lang="cs-CZ" dirty="0"/>
              <a:t>-</a:t>
            </a:r>
            <a:r>
              <a:rPr lang="cs-CZ" dirty="0" smtClean="0"/>
              <a:t>pomoci poznat</a:t>
            </a:r>
          </a:p>
          <a:p>
            <a:pPr>
              <a:buNone/>
            </a:pPr>
            <a:r>
              <a:rPr lang="cs-CZ" dirty="0" smtClean="0"/>
              <a:t>nemocnému </a:t>
            </a:r>
            <a:r>
              <a:rPr lang="cs-CZ" dirty="0"/>
              <a:t>příčinu nemoci</a:t>
            </a:r>
          </a:p>
          <a:p>
            <a:pPr>
              <a:buNone/>
            </a:pPr>
            <a:r>
              <a:rPr lang="cs-CZ" dirty="0" smtClean="0"/>
              <a:t>-naučit </a:t>
            </a:r>
            <a:r>
              <a:rPr lang="cs-CZ" dirty="0"/>
              <a:t>odvádět pozornost jiným směrem</a:t>
            </a:r>
          </a:p>
          <a:p>
            <a:pPr>
              <a:buNone/>
            </a:pPr>
            <a:r>
              <a:rPr lang="cs-CZ" dirty="0" smtClean="0"/>
              <a:t>-přestlání </a:t>
            </a:r>
            <a:r>
              <a:rPr lang="cs-CZ" dirty="0"/>
              <a:t>lůžka, změna </a:t>
            </a:r>
            <a:r>
              <a:rPr lang="cs-CZ" dirty="0" smtClean="0"/>
              <a:t>polohy</a:t>
            </a:r>
            <a:endParaRPr lang="cs-CZ" dirty="0"/>
          </a:p>
          <a:p>
            <a:pPr>
              <a:buNone/>
            </a:pPr>
            <a:r>
              <a:rPr lang="cs-CZ" dirty="0" smtClean="0"/>
              <a:t>-převaz</a:t>
            </a:r>
            <a:r>
              <a:rPr lang="cs-CZ" dirty="0"/>
              <a:t>, výměna obkladu</a:t>
            </a:r>
          </a:p>
          <a:p>
            <a:pPr>
              <a:buNone/>
            </a:pPr>
            <a:r>
              <a:rPr lang="cs-CZ" dirty="0" smtClean="0"/>
              <a:t>-relaxační </a:t>
            </a:r>
            <a:r>
              <a:rPr lang="cs-CZ" dirty="0"/>
              <a:t>technika spojená s autosugescí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DSC0009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1715294"/>
            <a:ext cx="4038600" cy="3028950"/>
          </a:xfrm>
        </p:spPr>
      </p:pic>
      <p:sp>
        <p:nvSpPr>
          <p:cNvPr id="7" name="Nadpis 3"/>
          <p:cNvSpPr>
            <a:spLocks noGrp="1"/>
          </p:cNvSpPr>
          <p:nvPr>
            <p:ph sz="half" idx="1"/>
          </p:nvPr>
        </p:nvSpPr>
        <p:spPr>
          <a:xfrm>
            <a:off x="457200" y="333375"/>
            <a:ext cx="4038600" cy="5792788"/>
          </a:xfrm>
        </p:spPr>
        <p:txBody>
          <a:bodyPr/>
          <a:lstStyle/>
          <a:p>
            <a:r>
              <a:rPr lang="cs-CZ" b="1" u="sng" dirty="0"/>
              <a:t>Odstraňování bolesti</a:t>
            </a:r>
            <a:r>
              <a:rPr lang="cs-CZ" dirty="0"/>
              <a:t>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– </a:t>
            </a:r>
            <a:r>
              <a:rPr lang="cs-CZ" dirty="0"/>
              <a:t>tišení pomocí léků </a:t>
            </a:r>
            <a:r>
              <a:rPr lang="cs-CZ" dirty="0" smtClean="0"/>
              <a:t>=&gt;</a:t>
            </a:r>
            <a:r>
              <a:rPr lang="cs-CZ" dirty="0"/>
              <a:t>analgetika =</a:t>
            </a:r>
            <a:r>
              <a:rPr lang="cs-CZ" dirty="0" smtClean="0"/>
              <a:t>&gt;</a:t>
            </a:r>
            <a:r>
              <a:rPr lang="cs-CZ" dirty="0"/>
              <a:t>ordinuje je vždy lékař a sestra je vždy </a:t>
            </a:r>
            <a:r>
              <a:rPr lang="cs-CZ" dirty="0" smtClean="0"/>
              <a:t>podává </a:t>
            </a:r>
            <a:r>
              <a:rPr lang="cs-CZ" dirty="0"/>
              <a:t>přesně podle ordinace lékaře, nikdy nepodává bez souhlasu lékaře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Kontrolní otázky a cvičení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Co to jsou symptomy nemoci, jak je dělíme?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Charakterizujte bolest, její druhy a význam?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Čím je bolest zmírňována a odstraňována?</a:t>
            </a:r>
          </a:p>
          <a:p>
            <a:r>
              <a:rPr lang="cs-CZ" b="1" u="sng" dirty="0" smtClean="0"/>
              <a:t>Úkol</a:t>
            </a:r>
            <a:r>
              <a:rPr lang="cs-CZ" b="1" dirty="0" smtClean="0"/>
              <a:t> :</a:t>
            </a:r>
            <a:endParaRPr lang="cs-CZ" u="sng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 co vše se zaměříme při ošetřování seniora s bolestí, různé druhy tišení bolesti.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Druhy léků proti bolesti.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Pracujte s internetovými zdroji.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Použité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/>
            <a:r>
              <a:rPr lang="cs-CZ" sz="2800" dirty="0" smtClean="0"/>
              <a:t>PhDr. Marie Rozsypalová, Mgr. Alena Šafránková Ošetřovatelství I. INFORMATORIUM, spol. s.r.o. 2002 ISBN 80-8607-96-3</a:t>
            </a:r>
          </a:p>
          <a:p>
            <a:r>
              <a:rPr lang="cs-CZ" sz="2800" dirty="0" smtClean="0"/>
              <a:t>Fotografie archiv autorky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257</Words>
  <Application>Microsoft Office PowerPoint</Application>
  <PresentationFormat>Předvádění na obrazovce (4:3)</PresentationFormat>
  <Paragraphs>73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 </vt:lpstr>
      <vt:lpstr>Příznaky nemoci</vt:lpstr>
      <vt:lpstr>Snímek 4</vt:lpstr>
      <vt:lpstr>Péče o nemocné s bolestí </vt:lpstr>
      <vt:lpstr>Snímek 6</vt:lpstr>
      <vt:lpstr>Snímek 7</vt:lpstr>
      <vt:lpstr>Snímek 8</vt:lpstr>
      <vt:lpstr>Kontrolní otázky a cvičení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Dum</cp:lastModifiedBy>
  <cp:revision>8</cp:revision>
  <dcterms:created xsi:type="dcterms:W3CDTF">2013-03-27T14:50:14Z</dcterms:created>
  <dcterms:modified xsi:type="dcterms:W3CDTF">2014-02-24T11:16:37Z</dcterms:modified>
</cp:coreProperties>
</file>