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5"/>
  </p:notesMasterIdLst>
  <p:sldIdLst>
    <p:sldId id="268" r:id="rId2"/>
    <p:sldId id="269" r:id="rId3"/>
    <p:sldId id="256" r:id="rId4"/>
    <p:sldId id="267" r:id="rId5"/>
    <p:sldId id="271" r:id="rId6"/>
    <p:sldId id="272" r:id="rId7"/>
    <p:sldId id="273" r:id="rId8"/>
    <p:sldId id="277" r:id="rId9"/>
    <p:sldId id="278" r:id="rId10"/>
    <p:sldId id="279" r:id="rId11"/>
    <p:sldId id="280" r:id="rId12"/>
    <p:sldId id="281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60"/>
  </p:normalViewPr>
  <p:slideViewPr>
    <p:cSldViewPr>
      <p:cViewPr varScale="1">
        <p:scale>
          <a:sx n="70" d="100"/>
          <a:sy n="70" d="100"/>
        </p:scale>
        <p:origin x="132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5E2C9D-D1BA-4341-97DE-43149DBABEA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AD5C24-A2C4-419E-B518-62EC9A4D4D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1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683834"/>
              </p:ext>
            </p:extLst>
          </p:nvPr>
        </p:nvGraphicFramePr>
        <p:xfrm>
          <a:off x="947519" y="2564904"/>
          <a:ext cx="7248961" cy="34381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Zahraniční</a:t>
                      </a:r>
                      <a:r>
                        <a:rPr lang="cs-CZ" baseline="0" dirty="0" smtClean="0"/>
                        <a:t> literatura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r>
                        <a:rPr lang="cs-CZ" baseline="0" dirty="0" smtClean="0"/>
                        <a:t> 11. 2013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647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dílo Vladimira </a:t>
            </a:r>
            <a:r>
              <a:rPr lang="cs-CZ" sz="2400" dirty="0" err="1" smtClean="0"/>
              <a:t>Nabokova</a:t>
            </a:r>
            <a:r>
              <a:rPr lang="cs-CZ" sz="2400" dirty="0" smtClean="0"/>
              <a:t> Lolita. Inovuje výuku využitím multimediálních pomůcek. Materiál je určen pro výuku ve 4. ročníku střední školy – světová literatura 2. poloviny 20. století.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40 – 45 minutám. Prezentaci může učitel doplňovat svými otázkami.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9544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628800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Vladimir </a:t>
            </a:r>
            <a:r>
              <a:rPr lang="cs-CZ" sz="6000" dirty="0" err="1" smtClean="0"/>
              <a:t>Nabokov</a:t>
            </a:r>
            <a:endParaRPr lang="cs-CZ" sz="6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645024"/>
            <a:ext cx="8458200" cy="1222375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6000" b="0" dirty="0" smtClean="0"/>
              <a:t>Lolita</a:t>
            </a:r>
            <a:endParaRPr lang="cs-CZ" sz="6000" b="0" dirty="0"/>
          </a:p>
        </p:txBody>
      </p:sp>
    </p:spTree>
    <p:extLst>
      <p:ext uri="{BB962C8B-B14F-4D97-AF65-F5344CB8AC3E}">
        <p14:creationId xmlns:p14="http://schemas.microsoft.com/office/powerpoint/2010/main" val="912546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Nabokov Hou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92080" y="620688"/>
            <a:ext cx="33843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BAKHAREV, Alex.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</a:t>
            </a:r>
            <a:r>
              <a:rPr lang="cs-CZ" sz="1200" dirty="0" smtClean="0"/>
              <a:t>13.11.2013]. </a:t>
            </a:r>
            <a:r>
              <a:rPr lang="cs-CZ" sz="1200" dirty="0"/>
              <a:t>Dostupný na WWW: http://commons.wikimedia.org/wiki/File:Nabokov_House.JPG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21591" y="2277859"/>
            <a:ext cx="4572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Rodný dům Vladimira </a:t>
            </a:r>
            <a:r>
              <a:rPr lang="cs-CZ" dirty="0" err="1" smtClean="0"/>
              <a:t>Nabokova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2311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2800" b="1" dirty="0"/>
              <a:t>Vladimir </a:t>
            </a:r>
            <a:r>
              <a:rPr lang="cs-CZ" sz="2800" b="1" dirty="0" err="1" smtClean="0"/>
              <a:t>Nabokov</a:t>
            </a:r>
            <a:endParaRPr lang="cs-CZ" sz="2800" b="1" dirty="0" smtClean="0"/>
          </a:p>
          <a:p>
            <a:pPr marL="45720" indent="0">
              <a:buNone/>
            </a:pPr>
            <a:endParaRPr lang="cs-CZ" sz="2800" dirty="0"/>
          </a:p>
          <a:p>
            <a:r>
              <a:rPr lang="cs-CZ" sz="2800" dirty="0" smtClean="0"/>
              <a:t> </a:t>
            </a:r>
            <a:r>
              <a:rPr lang="cs-CZ" sz="2800" dirty="0"/>
              <a:t>ruský prozaik a básník pocházející ze šlechtické rodiny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v</a:t>
            </a:r>
            <a:r>
              <a:rPr lang="cs-CZ" sz="2800" dirty="0"/>
              <a:t> roce 1922 byl nucen odejít z Ruska (otec byl </a:t>
            </a:r>
            <a:r>
              <a:rPr lang="cs-CZ" sz="2800" dirty="0" smtClean="0"/>
              <a:t>zavražděn), už </a:t>
            </a:r>
            <a:r>
              <a:rPr lang="cs-CZ" sz="2800" dirty="0"/>
              <a:t>se nikdy nevrátil</a:t>
            </a:r>
          </a:p>
          <a:p>
            <a:r>
              <a:rPr lang="cs-CZ" sz="2800" dirty="0" smtClean="0"/>
              <a:t> </a:t>
            </a:r>
            <a:r>
              <a:rPr lang="cs-CZ" sz="2800" dirty="0"/>
              <a:t>před 2. sv. v. se živil jako učitel ruštiny, angličtiny, tenisu a </a:t>
            </a:r>
            <a:r>
              <a:rPr lang="cs-CZ" sz="2800" dirty="0" smtClean="0"/>
              <a:t>boxu</a:t>
            </a:r>
            <a:endParaRPr lang="cs-CZ" sz="2800" dirty="0"/>
          </a:p>
          <a:p>
            <a:r>
              <a:rPr lang="cs-CZ" sz="2800" dirty="0" smtClean="0"/>
              <a:t> </a:t>
            </a:r>
            <a:r>
              <a:rPr lang="cs-CZ" sz="2800" dirty="0"/>
              <a:t>po 2. sv. v. žil v USA, Švýcarsku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0417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400" dirty="0" smtClean="0"/>
          </a:p>
          <a:p>
            <a:pPr marL="45720" indent="0" algn="ctr">
              <a:buNone/>
            </a:pPr>
            <a:endParaRPr lang="cs-CZ" sz="2800" dirty="0" smtClean="0"/>
          </a:p>
          <a:p>
            <a:pPr marL="45720" indent="0" algn="ctr">
              <a:buNone/>
            </a:pPr>
            <a:endParaRPr lang="cs-CZ" sz="2800" dirty="0"/>
          </a:p>
          <a:p>
            <a:pPr marL="45720" indent="0" algn="ctr">
              <a:buNone/>
            </a:pPr>
            <a:r>
              <a:rPr lang="cs-CZ" sz="9600" dirty="0" smtClean="0"/>
              <a:t>Lolita</a:t>
            </a:r>
            <a:endParaRPr lang="cs-CZ" sz="8800" dirty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7508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4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1. Celková charakteristika</a:t>
            </a:r>
            <a:endParaRPr lang="cs-CZ" sz="2400" dirty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psychologický román, jedno z nejkontroverznějších děl světové literatury</a:t>
            </a:r>
          </a:p>
          <a:p>
            <a:pPr>
              <a:buFontTx/>
              <a:buChar char="-"/>
            </a:pPr>
            <a:r>
              <a:rPr lang="cs-CZ" sz="2400" dirty="0" smtClean="0"/>
              <a:t>román zachycuje milostný vztah čtyřicetiletého profesora </a:t>
            </a:r>
            <a:r>
              <a:rPr lang="cs-CZ" sz="2400" dirty="0" err="1" smtClean="0"/>
              <a:t>Humberta</a:t>
            </a:r>
            <a:r>
              <a:rPr lang="cs-CZ" sz="2400" dirty="0" smtClean="0"/>
              <a:t> </a:t>
            </a:r>
            <a:r>
              <a:rPr lang="cs-CZ" sz="2400" dirty="0" err="1" smtClean="0"/>
              <a:t>Humberta</a:t>
            </a:r>
            <a:r>
              <a:rPr lang="cs-CZ" sz="2400" dirty="0" smtClean="0"/>
              <a:t> a jeho nevlastní dvanáctileté dcery Dolores Hazeové</a:t>
            </a:r>
          </a:p>
          <a:p>
            <a:pPr>
              <a:buFontTx/>
              <a:buChar char="-"/>
            </a:pPr>
            <a:r>
              <a:rPr lang="cs-CZ" sz="2400" dirty="0" smtClean="0"/>
              <a:t>román se odehrává v 50. letech </a:t>
            </a:r>
            <a:r>
              <a:rPr lang="cs-CZ" sz="2400" smtClean="0"/>
              <a:t>převážně v USA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605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400" b="1" dirty="0" smtClean="0"/>
          </a:p>
          <a:p>
            <a:pPr marL="45720" indent="0">
              <a:buNone/>
            </a:pPr>
            <a:r>
              <a:rPr lang="cs-CZ" sz="2400" b="1" dirty="0" smtClean="0"/>
              <a:t>2</a:t>
            </a:r>
            <a:r>
              <a:rPr lang="cs-CZ" sz="2400" b="1" dirty="0"/>
              <a:t>. Postavy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2400" dirty="0" err="1" smtClean="0"/>
              <a:t>Humbert</a:t>
            </a:r>
            <a:r>
              <a:rPr lang="cs-CZ" sz="2400" dirty="0" smtClean="0"/>
              <a:t> </a:t>
            </a:r>
            <a:r>
              <a:rPr lang="cs-CZ" sz="2400" dirty="0" err="1"/>
              <a:t>Humbert</a:t>
            </a:r>
            <a:endParaRPr lang="cs-CZ" sz="2400" dirty="0"/>
          </a:p>
          <a:p>
            <a:pPr>
              <a:buFontTx/>
              <a:buChar char="-"/>
            </a:pPr>
            <a:r>
              <a:rPr lang="cs-CZ" sz="2400" dirty="0"/>
              <a:t>čtyřicetiletý anglický profesor francouzské </a:t>
            </a:r>
            <a:r>
              <a:rPr lang="cs-CZ" sz="2400" dirty="0" smtClean="0"/>
              <a:t>literatury pocházející ze Švýcarska</a:t>
            </a:r>
            <a:endParaRPr lang="cs-CZ" sz="2400" dirty="0"/>
          </a:p>
          <a:p>
            <a:pPr>
              <a:buFontTx/>
              <a:buChar char="-"/>
            </a:pPr>
            <a:r>
              <a:rPr lang="cs-CZ" sz="2400" dirty="0"/>
              <a:t>pod maskou </a:t>
            </a:r>
            <a:r>
              <a:rPr lang="cs-CZ" sz="2400" dirty="0" smtClean="0"/>
              <a:t>klidného a okouzlujícího </a:t>
            </a:r>
            <a:r>
              <a:rPr lang="cs-CZ" sz="2400" dirty="0"/>
              <a:t>džentlmena svádí vnitřní boj, když je přitahován k mladým dívkám („nymfičkám</a:t>
            </a:r>
            <a:r>
              <a:rPr lang="cs-CZ" sz="2400" dirty="0" smtClean="0"/>
              <a:t>“); </a:t>
            </a:r>
            <a:r>
              <a:rPr lang="cs-CZ" sz="2400" dirty="0"/>
              <a:t>jeho první dětská </a:t>
            </a:r>
            <a:r>
              <a:rPr lang="cs-CZ" sz="2400" dirty="0" smtClean="0"/>
              <a:t>láska (</a:t>
            </a:r>
            <a:r>
              <a:rPr lang="cs-CZ" sz="2400" dirty="0" err="1" smtClean="0"/>
              <a:t>Annabel</a:t>
            </a:r>
            <a:r>
              <a:rPr lang="cs-CZ" sz="2400" dirty="0" smtClean="0"/>
              <a:t>) </a:t>
            </a:r>
            <a:r>
              <a:rPr lang="cs-CZ" sz="2400" dirty="0"/>
              <a:t>zemřela na </a:t>
            </a:r>
            <a:r>
              <a:rPr lang="cs-CZ" sz="2400" dirty="0" smtClean="0"/>
              <a:t>tyfus </a:t>
            </a:r>
            <a:endParaRPr lang="cs-CZ" sz="2400" dirty="0"/>
          </a:p>
          <a:p>
            <a:pPr>
              <a:buFontTx/>
              <a:buChar char="-"/>
            </a:pPr>
            <a:r>
              <a:rPr lang="cs-CZ" sz="2400" dirty="0"/>
              <a:t>zpočátku je </a:t>
            </a:r>
            <a:r>
              <a:rPr lang="cs-CZ" sz="2400" dirty="0" err="1"/>
              <a:t>Humbert</a:t>
            </a:r>
            <a:r>
              <a:rPr lang="cs-CZ" sz="2400" dirty="0"/>
              <a:t> neškodný, svou úchylku si </a:t>
            </a:r>
            <a:r>
              <a:rPr lang="cs-CZ" sz="2400" dirty="0" smtClean="0"/>
              <a:t>uvědomuje a neustále ji omlouvá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1165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/>
              <a:t>Dolores Hazeová</a:t>
            </a:r>
          </a:p>
          <a:p>
            <a:pPr>
              <a:buFontTx/>
              <a:buChar char="-"/>
            </a:pPr>
            <a:r>
              <a:rPr lang="cs-CZ" sz="2400" dirty="0" smtClean="0"/>
              <a:t>Dolly, </a:t>
            </a:r>
            <a:r>
              <a:rPr lang="cs-CZ" sz="2400" dirty="0" err="1" smtClean="0"/>
              <a:t>Lo</a:t>
            </a:r>
            <a:r>
              <a:rPr lang="cs-CZ" sz="2400" dirty="0"/>
              <a:t>, Lola, Lolita, </a:t>
            </a:r>
            <a:r>
              <a:rPr lang="cs-CZ" sz="2400" dirty="0" err="1"/>
              <a:t>Lolitečka</a:t>
            </a:r>
            <a:endParaRPr lang="cs-CZ" sz="2400" dirty="0"/>
          </a:p>
          <a:p>
            <a:pPr>
              <a:buFontTx/>
              <a:buChar char="-"/>
            </a:pPr>
            <a:r>
              <a:rPr lang="cs-CZ" sz="2400" dirty="0"/>
              <a:t>nevlastní dcera </a:t>
            </a:r>
            <a:r>
              <a:rPr lang="cs-CZ" sz="2400" dirty="0" err="1"/>
              <a:t>Humberta</a:t>
            </a:r>
            <a:r>
              <a:rPr lang="cs-CZ" sz="2400" dirty="0"/>
              <a:t>, dvanáctiletá dívka, která však již není nevinná 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je si vědoma, že má </a:t>
            </a:r>
            <a:r>
              <a:rPr lang="cs-CZ" sz="2400" dirty="0" err="1" smtClean="0"/>
              <a:t>Humberta</a:t>
            </a:r>
            <a:r>
              <a:rPr lang="cs-CZ" sz="2400" dirty="0" smtClean="0"/>
              <a:t> ve své moci a ovládá ho (např. </a:t>
            </a:r>
            <a:r>
              <a:rPr lang="cs-CZ" sz="2400" dirty="0" err="1" smtClean="0"/>
              <a:t>Humbert</a:t>
            </a:r>
            <a:r>
              <a:rPr lang="cs-CZ" sz="2400" dirty="0" smtClean="0"/>
              <a:t> musí za sex s Lolitou platit)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Charlotta Hazeová</a:t>
            </a:r>
          </a:p>
          <a:p>
            <a:pPr>
              <a:buFontTx/>
              <a:buChar char="-"/>
            </a:pPr>
            <a:r>
              <a:rPr lang="cs-CZ" sz="2400" dirty="0" err="1" smtClean="0"/>
              <a:t>Lolitina</a:t>
            </a:r>
            <a:r>
              <a:rPr lang="cs-CZ" sz="2400" dirty="0" smtClean="0"/>
              <a:t> matka</a:t>
            </a:r>
          </a:p>
          <a:p>
            <a:pPr>
              <a:buFontTx/>
              <a:buChar char="-"/>
            </a:pPr>
            <a:r>
              <a:rPr lang="cs-CZ" sz="2400" dirty="0" smtClean="0"/>
              <a:t>na krátký čas </a:t>
            </a:r>
            <a:r>
              <a:rPr lang="cs-CZ" sz="2400" dirty="0" err="1" smtClean="0"/>
              <a:t>Humbertova</a:t>
            </a:r>
            <a:r>
              <a:rPr lang="cs-CZ" sz="2400" dirty="0" smtClean="0"/>
              <a:t> druhá manželka</a:t>
            </a:r>
          </a:p>
          <a:p>
            <a:pPr>
              <a:buFontTx/>
              <a:buChar char="-"/>
            </a:pPr>
            <a:r>
              <a:rPr lang="cs-CZ" sz="2400" dirty="0" smtClean="0"/>
              <a:t>pohledná, prostá, nenáročná</a:t>
            </a:r>
          </a:p>
          <a:p>
            <a:pPr>
              <a:buFontTx/>
              <a:buChar char="-"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 err="1" smtClean="0"/>
              <a:t>Clare</a:t>
            </a:r>
            <a:r>
              <a:rPr lang="cs-CZ" sz="2400" dirty="0" smtClean="0"/>
              <a:t> </a:t>
            </a:r>
            <a:r>
              <a:rPr lang="cs-CZ" sz="2400" dirty="0" err="1" smtClean="0"/>
              <a:t>Quilty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1367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/>
              <a:t>3. Děj a kompozice</a:t>
            </a:r>
          </a:p>
          <a:p>
            <a:pPr marL="45720" indent="0">
              <a:buNone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román je vyprávěn retrospektivně jako zpověď </a:t>
            </a:r>
            <a:r>
              <a:rPr lang="cs-CZ" sz="2400" dirty="0" err="1" smtClean="0"/>
              <a:t>Humberta</a:t>
            </a:r>
            <a:r>
              <a:rPr lang="cs-CZ" sz="2400" dirty="0" smtClean="0"/>
              <a:t>, který se dostal do vězení </a:t>
            </a:r>
          </a:p>
          <a:p>
            <a:pPr marL="45720" indent="0">
              <a:buNone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příběh </a:t>
            </a:r>
            <a:r>
              <a:rPr lang="cs-CZ" sz="2400" dirty="0"/>
              <a:t>vypráví </a:t>
            </a:r>
            <a:r>
              <a:rPr lang="cs-CZ" sz="2400" dirty="0" err="1" smtClean="0"/>
              <a:t>Humbert</a:t>
            </a:r>
            <a:r>
              <a:rPr lang="cs-CZ" sz="2400" dirty="0" smtClean="0"/>
              <a:t> </a:t>
            </a:r>
            <a:r>
              <a:rPr lang="cs-CZ" sz="2400" dirty="0" err="1"/>
              <a:t>Humbert</a:t>
            </a:r>
            <a:r>
              <a:rPr lang="cs-CZ" sz="2400" dirty="0"/>
              <a:t>, </a:t>
            </a:r>
            <a:r>
              <a:rPr lang="cs-CZ" sz="2400" dirty="0" smtClean="0"/>
              <a:t>který </a:t>
            </a:r>
            <a:r>
              <a:rPr lang="cs-CZ" sz="2400" dirty="0"/>
              <a:t>se po neúspěšném manželství přistěhuje do Nové Anglie. Již od mládí je </a:t>
            </a:r>
            <a:r>
              <a:rPr lang="cs-CZ" sz="2400" dirty="0" smtClean="0"/>
              <a:t>přitahován</a:t>
            </a:r>
            <a:r>
              <a:rPr lang="cs-CZ" sz="2400" dirty="0"/>
              <a:t>	mladými děvčaty </a:t>
            </a:r>
            <a:r>
              <a:rPr lang="cs-CZ" sz="2400" dirty="0" smtClean="0"/>
              <a:t>(nymfičkami</a:t>
            </a:r>
            <a:r>
              <a:rPr lang="cs-CZ" sz="2400" dirty="0"/>
              <a:t>). Žije u vdovy Charlotty Hazeové, a ihned se </a:t>
            </a:r>
            <a:r>
              <a:rPr lang="cs-CZ" sz="2400" dirty="0" smtClean="0"/>
              <a:t>zamiluje </a:t>
            </a:r>
            <a:r>
              <a:rPr lang="cs-CZ" sz="2400" dirty="0"/>
              <a:t>do její dvanáctileté dcery </a:t>
            </a:r>
            <a:r>
              <a:rPr lang="cs-CZ" sz="2400" dirty="0" smtClean="0"/>
              <a:t>Dolores. Charlotta </a:t>
            </a:r>
            <a:r>
              <a:rPr lang="cs-CZ" sz="2400" dirty="0"/>
              <a:t>se </a:t>
            </a:r>
            <a:r>
              <a:rPr lang="cs-CZ" sz="2400" dirty="0" smtClean="0"/>
              <a:t>s</a:t>
            </a:r>
            <a:r>
              <a:rPr lang="cs-CZ" sz="2400" dirty="0"/>
              <a:t> </a:t>
            </a:r>
            <a:r>
              <a:rPr lang="cs-CZ" sz="2400" dirty="0" smtClean="0"/>
              <a:t>ním </a:t>
            </a:r>
            <a:r>
              <a:rPr lang="cs-CZ" sz="2400" dirty="0"/>
              <a:t>i přes jeho </a:t>
            </a:r>
            <a:r>
              <a:rPr lang="cs-CZ" sz="2400" dirty="0" smtClean="0"/>
              <a:t>nechuť </a:t>
            </a:r>
            <a:r>
              <a:rPr lang="cs-CZ" sz="2400" dirty="0"/>
              <a:t>ožení. Když si díky přečtení </a:t>
            </a:r>
            <a:r>
              <a:rPr lang="cs-CZ" sz="2400" dirty="0" err="1"/>
              <a:t>Humbertova</a:t>
            </a:r>
            <a:r>
              <a:rPr lang="cs-CZ" sz="2400" dirty="0"/>
              <a:t> deníku uvědomí </a:t>
            </a:r>
            <a:r>
              <a:rPr lang="cs-CZ" sz="2400" dirty="0" smtClean="0"/>
              <a:t>jeho pravé </a:t>
            </a:r>
            <a:r>
              <a:rPr lang="cs-CZ" sz="2400" dirty="0"/>
              <a:t>city, hrozí, že všechno řekne dceři. Nešťastnou náhodou ji ale zabije auto. 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650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err="1" smtClean="0"/>
              <a:t>Humbert</a:t>
            </a:r>
            <a:r>
              <a:rPr lang="cs-CZ" sz="2400" dirty="0" smtClean="0"/>
              <a:t> vyzvedává </a:t>
            </a:r>
            <a:r>
              <a:rPr lang="cs-CZ" sz="2400" dirty="0"/>
              <a:t>Lolitu z dětského tábora, dojde k sexu, ale k </a:t>
            </a:r>
            <a:r>
              <a:rPr lang="cs-CZ" sz="2400" dirty="0" err="1"/>
              <a:t>Humbertovu</a:t>
            </a:r>
            <a:r>
              <a:rPr lang="cs-CZ" sz="2400" dirty="0"/>
              <a:t> překvapení je sveden on </a:t>
            </a:r>
            <a:r>
              <a:rPr lang="cs-CZ" sz="2400" dirty="0" smtClean="0"/>
              <a:t>a </a:t>
            </a:r>
            <a:r>
              <a:rPr lang="cs-CZ" sz="2400" dirty="0"/>
              <a:t>navíc Lolita již není panna. </a:t>
            </a:r>
            <a:r>
              <a:rPr lang="cs-CZ" sz="2400" dirty="0" smtClean="0"/>
              <a:t>Oba </a:t>
            </a:r>
            <a:r>
              <a:rPr lang="cs-CZ" sz="2400" dirty="0"/>
              <a:t>spolu cestují po USA, ale Lolita ho opustí s jiným mužem. 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Po třech letech se se sedmnáctiletou Lolitou (nyní těhotnou a spokojeně provdanou za nahluchlého a chudého </a:t>
            </a:r>
            <a:r>
              <a:rPr lang="cs-CZ" sz="2400" dirty="0" err="1" smtClean="0"/>
              <a:t>Dicka</a:t>
            </a:r>
            <a:r>
              <a:rPr lang="cs-CZ" sz="2400" dirty="0" smtClean="0"/>
              <a:t>) setkává znovu. Lolita ho žádá o peníze, </a:t>
            </a:r>
            <a:r>
              <a:rPr lang="cs-CZ" sz="2400" dirty="0" err="1" smtClean="0"/>
              <a:t>Humbert</a:t>
            </a:r>
            <a:r>
              <a:rPr lang="cs-CZ" sz="2400" dirty="0" smtClean="0"/>
              <a:t> naopak chce </a:t>
            </a:r>
            <a:r>
              <a:rPr lang="cs-CZ" sz="2400" dirty="0"/>
              <a:t>vědět jméno muže, se kterým ho opustila (Claire </a:t>
            </a:r>
            <a:r>
              <a:rPr lang="cs-CZ" sz="2400" dirty="0" err="1" smtClean="0"/>
              <a:t>Quilty</a:t>
            </a:r>
            <a:r>
              <a:rPr lang="cs-CZ" sz="2400" dirty="0"/>
              <a:t>). Ten chtěl, aby Lolita hrála v pornu. </a:t>
            </a:r>
            <a:r>
              <a:rPr lang="cs-CZ" sz="2400" dirty="0" err="1"/>
              <a:t>Humbert</a:t>
            </a:r>
            <a:r>
              <a:rPr lang="cs-CZ" sz="2400" dirty="0"/>
              <a:t> ho </a:t>
            </a:r>
            <a:r>
              <a:rPr lang="cs-CZ" sz="2400" dirty="0" smtClean="0"/>
              <a:t>zastřelí (jejich boj je velmi groteskní), </a:t>
            </a:r>
            <a:r>
              <a:rPr lang="cs-CZ" sz="2400" dirty="0"/>
              <a:t>je </a:t>
            </a:r>
            <a:r>
              <a:rPr lang="cs-CZ" sz="2400" dirty="0" smtClean="0"/>
              <a:t>zatčen (nyní víme, kvůli čemu je ve vězení).</a:t>
            </a:r>
          </a:p>
          <a:p>
            <a:pPr>
              <a:buFontTx/>
              <a:buChar char="-"/>
            </a:pPr>
            <a:r>
              <a:rPr lang="cs-CZ" sz="2400" dirty="0" smtClean="0"/>
              <a:t>V předmluvě knihy stojí, že </a:t>
            </a:r>
            <a:r>
              <a:rPr lang="cs-CZ" sz="2400" dirty="0" err="1" smtClean="0"/>
              <a:t>Humbert</a:t>
            </a:r>
            <a:r>
              <a:rPr lang="cs-CZ" sz="2400" dirty="0" smtClean="0"/>
              <a:t> zemřel v cele na infarkt a Lolita umřela při </a:t>
            </a:r>
            <a:r>
              <a:rPr lang="cs-CZ" sz="2400" dirty="0"/>
              <a:t>porodu i s novorozenou dcerou. 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2820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/>
              <a:t>4. Jazyk a styl</a:t>
            </a:r>
          </a:p>
          <a:p>
            <a:pPr>
              <a:buFontTx/>
              <a:buChar char="-"/>
            </a:pPr>
            <a:r>
              <a:rPr lang="cs-CZ" sz="2400" dirty="0" smtClean="0"/>
              <a:t>vyprávění v </a:t>
            </a:r>
            <a:r>
              <a:rPr lang="cs-CZ" sz="2400" dirty="0" err="1" smtClean="0"/>
              <a:t>ich</a:t>
            </a:r>
            <a:r>
              <a:rPr lang="cs-CZ" sz="2400" dirty="0" smtClean="0"/>
              <a:t>-formě</a:t>
            </a:r>
          </a:p>
          <a:p>
            <a:pPr>
              <a:buFontTx/>
              <a:buChar char="-"/>
            </a:pPr>
            <a:r>
              <a:rPr lang="cs-CZ" sz="2400" dirty="0" smtClean="0"/>
              <a:t>jazyk spisovný, ale prokládaný vulgarismy</a:t>
            </a:r>
          </a:p>
          <a:p>
            <a:pPr>
              <a:buFontTx/>
              <a:buChar char="-"/>
            </a:pPr>
            <a:r>
              <a:rPr lang="cs-CZ" sz="2400" dirty="0" smtClean="0"/>
              <a:t>narážky na jména jiných autorů</a:t>
            </a:r>
          </a:p>
          <a:p>
            <a:pPr>
              <a:buFontTx/>
              <a:buChar char="-"/>
            </a:pPr>
            <a:r>
              <a:rPr lang="cs-CZ" sz="2400" dirty="0" smtClean="0"/>
              <a:t>časté francouzské výrazy</a:t>
            </a:r>
          </a:p>
          <a:p>
            <a:pPr marL="45720" indent="0">
              <a:buNone/>
            </a:pP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5. Vliv díla</a:t>
            </a:r>
          </a:p>
          <a:p>
            <a:pPr>
              <a:buFontTx/>
              <a:buChar char="-"/>
            </a:pPr>
            <a:r>
              <a:rPr lang="cs-CZ" sz="2400" dirty="0" smtClean="0"/>
              <a:t>Lolita byla dvakrát zfilmována, v roce 1962 </a:t>
            </a:r>
            <a:r>
              <a:rPr lang="cs-CZ" sz="2400" dirty="0" err="1" smtClean="0"/>
              <a:t>Stanley</a:t>
            </a:r>
            <a:r>
              <a:rPr lang="cs-CZ" sz="2400" dirty="0" smtClean="0"/>
              <a:t> </a:t>
            </a:r>
            <a:r>
              <a:rPr lang="cs-CZ" sz="2400" dirty="0" err="1" smtClean="0"/>
              <a:t>Kubrickem</a:t>
            </a:r>
            <a:r>
              <a:rPr lang="cs-CZ" sz="2400" dirty="0" smtClean="0"/>
              <a:t> (</a:t>
            </a:r>
            <a:r>
              <a:rPr lang="cs-CZ" sz="2400" dirty="0" err="1" smtClean="0"/>
              <a:t>Humberta</a:t>
            </a:r>
            <a:r>
              <a:rPr lang="cs-CZ" sz="2400" dirty="0" smtClean="0"/>
              <a:t> hrál James </a:t>
            </a:r>
            <a:r>
              <a:rPr lang="cs-CZ" sz="2400" dirty="0" err="1" smtClean="0"/>
              <a:t>Mason</a:t>
            </a:r>
            <a:r>
              <a:rPr lang="cs-CZ" sz="2400" dirty="0" smtClean="0"/>
              <a:t>), v roce 1997 Adrianem </a:t>
            </a:r>
            <a:r>
              <a:rPr lang="cs-CZ" sz="2400" dirty="0" err="1" smtClean="0"/>
              <a:t>Lynem</a:t>
            </a:r>
            <a:r>
              <a:rPr lang="cs-CZ" sz="2400" dirty="0" smtClean="0"/>
              <a:t> (</a:t>
            </a:r>
            <a:r>
              <a:rPr lang="cs-CZ" sz="2400" dirty="0" err="1" smtClean="0"/>
              <a:t>Humberta</a:t>
            </a:r>
            <a:r>
              <a:rPr lang="cs-CZ" sz="2400" dirty="0" smtClean="0"/>
              <a:t> hrál </a:t>
            </a:r>
            <a:r>
              <a:rPr lang="cs-CZ" sz="2400" dirty="0" err="1" smtClean="0"/>
              <a:t>Jeremy</a:t>
            </a:r>
            <a:r>
              <a:rPr lang="cs-CZ" sz="2400" dirty="0" smtClean="0"/>
              <a:t> </a:t>
            </a:r>
            <a:r>
              <a:rPr lang="cs-CZ" sz="2400" dirty="0" err="1" smtClean="0"/>
              <a:t>Irons</a:t>
            </a:r>
            <a:r>
              <a:rPr lang="cs-CZ" sz="2400" dirty="0" smtClean="0"/>
              <a:t>, Lolitu </a:t>
            </a:r>
            <a:r>
              <a:rPr lang="cs-CZ" sz="2400" dirty="0" err="1" smtClean="0"/>
              <a:t>Dominique</a:t>
            </a:r>
            <a:r>
              <a:rPr lang="cs-CZ" sz="2400" dirty="0" smtClean="0"/>
              <a:t> </a:t>
            </a:r>
            <a:r>
              <a:rPr lang="cs-CZ" sz="2400" dirty="0" err="1" smtClean="0"/>
              <a:t>Swainová</a:t>
            </a:r>
            <a:r>
              <a:rPr lang="cs-CZ" sz="2400" dirty="0" smtClean="0"/>
              <a:t>, Charlottu Melanie Griffithová)</a:t>
            </a:r>
          </a:p>
          <a:p>
            <a:pPr marL="45720" indent="0">
              <a:buNone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26215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Zdroje: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ANDREE, Lukáš. </a:t>
            </a:r>
            <a:r>
              <a:rPr lang="cs-CZ" sz="2400" i="1" dirty="0"/>
              <a:t>Literatura pro 4. ročník středních škol</a:t>
            </a:r>
            <a:r>
              <a:rPr lang="cs-CZ" sz="2400" dirty="0"/>
              <a:t>. Vyd. 1. Brno: </a:t>
            </a:r>
            <a:r>
              <a:rPr lang="cs-CZ" sz="2400" dirty="0" err="1"/>
              <a:t>Didaktis</a:t>
            </a:r>
            <a:r>
              <a:rPr lang="cs-CZ" sz="2400" dirty="0"/>
              <a:t>, c2010, 3 sv. ISBN 978-80-7358-151-0</a:t>
            </a:r>
          </a:p>
          <a:p>
            <a:pPr marL="0" indent="0">
              <a:buNone/>
            </a:pPr>
            <a:endParaRPr lang="cs-CZ" sz="24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/>
              <a:t>ANDREE, Lukáš. </a:t>
            </a:r>
            <a:r>
              <a:rPr lang="cs-CZ" sz="2400" i="1" dirty="0"/>
              <a:t>Odmaturuj! z literatury</a:t>
            </a:r>
            <a:r>
              <a:rPr lang="cs-CZ" sz="2400" dirty="0"/>
              <a:t>. Vyd. 3. </a:t>
            </a:r>
            <a:r>
              <a:rPr lang="cs-CZ" sz="2400" dirty="0" err="1"/>
              <a:t>rozš</a:t>
            </a:r>
            <a:r>
              <a:rPr lang="cs-CZ" sz="2400" dirty="0"/>
              <a:t>., dotisk. Editor Eva Hánová. Brno: </a:t>
            </a:r>
            <a:r>
              <a:rPr lang="cs-CZ" sz="2400" dirty="0" err="1"/>
              <a:t>Didaktis</a:t>
            </a:r>
            <a:r>
              <a:rPr lang="cs-CZ" sz="2400" dirty="0"/>
              <a:t>, c2004, 208 s. Odmaturuj!. ISBN 80-735-8016-0</a:t>
            </a:r>
            <a:endParaRPr lang="cs-CZ" sz="24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AL], [Otakar </a:t>
            </a:r>
            <a:r>
              <a:rPr lang="cs-CZ" sz="2400" dirty="0" err="1"/>
              <a:t>Slanař</a:t>
            </a:r>
            <a:r>
              <a:rPr lang="cs-CZ" sz="2400" dirty="0"/>
              <a:t> ... et]. </a:t>
            </a:r>
            <a:r>
              <a:rPr lang="cs-CZ" sz="2400" i="1" dirty="0"/>
              <a:t>Obsahy a rozbory děl: k Literatuře - přehledu SŠ učiva</a:t>
            </a:r>
            <a:r>
              <a:rPr lang="cs-CZ" sz="2400" dirty="0"/>
              <a:t>. 1. vyd. Třebíč: Petra </a:t>
            </a:r>
            <a:r>
              <a:rPr lang="cs-CZ" sz="2400" dirty="0" err="1"/>
              <a:t>Velanová</a:t>
            </a:r>
            <a:r>
              <a:rPr lang="cs-CZ" sz="2400" dirty="0"/>
              <a:t>, 2006. </a:t>
            </a:r>
            <a:r>
              <a:rPr lang="cs-CZ" sz="2400"/>
              <a:t>ISBN 80-902-5717-8.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46578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147</TotalTime>
  <Words>488</Words>
  <Application>Microsoft Office PowerPoint</Application>
  <PresentationFormat>Předvádění na obrazovce (4:3)</PresentationFormat>
  <Paragraphs>161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Calibri</vt:lpstr>
      <vt:lpstr>Georgia</vt:lpstr>
      <vt:lpstr>Times New Roman</vt:lpstr>
      <vt:lpstr>Trebuchet MS</vt:lpstr>
      <vt:lpstr>Aerodynamika</vt:lpstr>
      <vt:lpstr>Prezentace aplikace PowerPoint</vt:lpstr>
      <vt:lpstr>Prezentace aplikace PowerPoint</vt:lpstr>
      <vt:lpstr>Lolita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 a VOŠ cestovního ruchu, České Budějovice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Sophiina volba</dc:title>
  <dc:creator>Uživatel</dc:creator>
  <cp:lastModifiedBy>Admin</cp:lastModifiedBy>
  <cp:revision>27</cp:revision>
  <dcterms:created xsi:type="dcterms:W3CDTF">2013-01-14T11:49:08Z</dcterms:created>
  <dcterms:modified xsi:type="dcterms:W3CDTF">2014-02-23T20:32:47Z</dcterms:modified>
</cp:coreProperties>
</file>