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0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210" y="4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0EDBAD-5D1E-4F69-B5BD-996C1267717B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25311C-E703-4E0F-987F-119262683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81DF2D-3E46-46C1-B2F4-2BC54593919A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537B1C-2AC4-49D0-88CB-D87F16813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zdravý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Zdravověda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Stáří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Stáří 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VY_32_INOVACE_4C_ZDR_11(20)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Prezentace Microsoft PowerPoint přibližuje současný postup ošetřování a přístup k seniorům.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Cílem prezentace je studentům vštípit moderní pojetí péče o seniory.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u="sng" dirty="0"/>
              <a:t>Stáří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6" name="Zástupný symbol pro obsah 5" descr="20130320_1312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078872"/>
            <a:ext cx="3785468" cy="5047291"/>
          </a:xfrm>
        </p:spPr>
      </p:pic>
      <p:sp>
        <p:nvSpPr>
          <p:cNvPr id="7" name="TextovéPole 6"/>
          <p:cNvSpPr txBox="1"/>
          <p:nvPr/>
        </p:nvSpPr>
        <p:spPr>
          <a:xfrm>
            <a:off x="5652120" y="6237312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Andrea Ječmenová 2012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Životní období od 60 let do smrti.</a:t>
            </a:r>
          </a:p>
          <a:p>
            <a:r>
              <a:rPr lang="cs-CZ" dirty="0"/>
              <a:t>Na stárnutí organismu působí vnější vlivy, genetické vlivy, nadměrné množství škodlivin v organismu, </a:t>
            </a:r>
            <a:r>
              <a:rPr lang="cs-CZ" dirty="0" err="1"/>
              <a:t>antiimunitní</a:t>
            </a:r>
            <a:r>
              <a:rPr lang="cs-CZ" dirty="0"/>
              <a:t> procesy v organismu.</a:t>
            </a:r>
          </a:p>
          <a:p>
            <a:r>
              <a:rPr lang="cs-CZ" dirty="0"/>
              <a:t>Pozvolna chátrá tělesná schránka, projevují se následky předešlých nemocí, náročného stylu fyzické práce, špatný životní styl.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Příčiny fyzické křehkosti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snížená svalová síla</a:t>
            </a:r>
          </a:p>
          <a:p>
            <a:pPr lvl="0"/>
            <a:r>
              <a:rPr lang="cs-CZ" dirty="0"/>
              <a:t>snížená fyzická schopnost</a:t>
            </a:r>
          </a:p>
          <a:p>
            <a:pPr lvl="0"/>
            <a:r>
              <a:rPr lang="cs-CZ" dirty="0"/>
              <a:t>ztráta kostní hmoty a minerálů v kostech</a:t>
            </a:r>
          </a:p>
          <a:p>
            <a:pPr lvl="0"/>
            <a:r>
              <a:rPr lang="cs-CZ" dirty="0"/>
              <a:t>snížená imunita </a:t>
            </a:r>
          </a:p>
          <a:p>
            <a:pPr lvl="0"/>
            <a:r>
              <a:rPr lang="cs-CZ" dirty="0"/>
              <a:t>snížená fyzická výkonnost a vytrvalost</a:t>
            </a:r>
          </a:p>
          <a:p>
            <a:pPr lvl="0"/>
            <a:r>
              <a:rPr lang="cs-CZ" dirty="0"/>
              <a:t>narušená pohyblivost a tělesná </a:t>
            </a:r>
            <a:r>
              <a:rPr lang="cs-CZ" dirty="0" smtClean="0"/>
              <a:t>rovnováha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000"/>
                            </p:stCondLst>
                            <p:childTnLst>
                              <p:par>
                                <p:cTn id="31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6000"/>
                            </p:stCondLst>
                            <p:childTnLst>
                              <p:par>
                                <p:cTn id="36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b="1" u="sng" dirty="0"/>
              <a:t>Specifické znaky nemocí ve stáří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 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err="1"/>
              <a:t>Polymorbidita</a:t>
            </a:r>
            <a:r>
              <a:rPr lang="cs-CZ" u="sng" dirty="0"/>
              <a:t> </a:t>
            </a:r>
            <a:r>
              <a:rPr lang="cs-CZ" dirty="0"/>
              <a:t>– více chronických onemocnění najednou, které se nedaří úplně vyléčit a stále narůstá jejich počet. Nemoci mohou ve vyšším věku probíhat jinak než u nemocných ve středním věku. Jsou to nedostatek příznaků, nespecifické příznaky, prudké nebo náhlé zhoršení probíhajících chorob, netypické lékové reakce a sociální rozměr nemoci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Adaptace na stáří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Stále si udržovat pozitivní postoj k životu.</a:t>
            </a:r>
          </a:p>
          <a:p>
            <a:r>
              <a:rPr lang="cs-CZ" dirty="0"/>
              <a:t>Zajímat se o dění kolem sebe, být činorodý. </a:t>
            </a:r>
          </a:p>
          <a:p>
            <a:r>
              <a:rPr lang="cs-CZ" dirty="0"/>
              <a:t>Najít si nové zájmy a koníčky. </a:t>
            </a:r>
          </a:p>
          <a:p>
            <a:r>
              <a:rPr lang="cs-CZ" dirty="0"/>
              <a:t>Nestát se závislým na svém okolí a rodině. </a:t>
            </a:r>
          </a:p>
          <a:p>
            <a:r>
              <a:rPr lang="cs-CZ" dirty="0"/>
              <a:t>Udržovat a pěstovat přátelské vztahy s mladší generací. </a:t>
            </a:r>
          </a:p>
          <a:p>
            <a:r>
              <a:rPr lang="cs-CZ" dirty="0"/>
              <a:t>Vyhledávat sociální kontakty, nebýt osamělý.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Změny ve stáří</a:t>
            </a:r>
            <a:endParaRPr lang="cs-CZ" dirty="0"/>
          </a:p>
        </p:txBody>
      </p:sp>
      <p:pic>
        <p:nvPicPr>
          <p:cNvPr id="4" name="Zástupný symbol pro obsah 3" descr="20130320_13025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174883"/>
            <a:ext cx="4248472" cy="537659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Biologické změny</a:t>
            </a:r>
            <a:r>
              <a:rPr lang="cs-CZ" b="1" dirty="0"/>
              <a:t>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dirty="0"/>
              <a:t>týkají se většiny orgánových soustav a jejich orgánů</a:t>
            </a:r>
          </a:p>
          <a:p>
            <a:pPr lvl="0"/>
            <a:r>
              <a:rPr lang="cs-CZ" dirty="0"/>
              <a:t>nejvíce nápadné jsou na kůži, na smyslech a na pohybovém ústrojí</a:t>
            </a:r>
          </a:p>
          <a:p>
            <a:endParaRPr lang="cs-CZ" dirty="0"/>
          </a:p>
        </p:txBody>
      </p:sp>
      <p:pic>
        <p:nvPicPr>
          <p:cNvPr id="5" name="Zástupný symbol pro obsah 4" descr="20130320_13042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56410" y="1772816"/>
            <a:ext cx="4230389" cy="360484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4038600" cy="5721499"/>
          </a:xfrm>
        </p:spPr>
        <p:txBody>
          <a:bodyPr>
            <a:normAutofit fontScale="92500"/>
          </a:bodyPr>
          <a:lstStyle/>
          <a:p>
            <a:r>
              <a:rPr lang="cs-CZ" b="1" u="sng" dirty="0"/>
              <a:t>Kožní </a:t>
            </a:r>
            <a:r>
              <a:rPr lang="cs-CZ" b="1" u="sng" dirty="0" smtClean="0"/>
              <a:t>ústrojí</a:t>
            </a:r>
          </a:p>
          <a:p>
            <a:endParaRPr lang="cs-CZ" b="1" u="sng" dirty="0"/>
          </a:p>
          <a:p>
            <a:pPr lvl="0"/>
            <a:r>
              <a:rPr lang="cs-CZ" sz="2200" dirty="0"/>
              <a:t>kůže ztrácí schopnost zadržovat vodu, objevují se hnědé skvrny a někde bledá místa</a:t>
            </a:r>
          </a:p>
          <a:p>
            <a:pPr lvl="0"/>
            <a:r>
              <a:rPr lang="cs-CZ" sz="2200" dirty="0"/>
              <a:t>snížení množství elastických vláken, tvoří se vrásky, snižuje se kožní turgor</a:t>
            </a:r>
          </a:p>
          <a:p>
            <a:pPr lvl="0"/>
            <a:r>
              <a:rPr lang="cs-CZ" sz="2200" dirty="0"/>
              <a:t>kůže je </a:t>
            </a:r>
            <a:r>
              <a:rPr lang="cs-CZ" sz="2200" dirty="0" smtClean="0"/>
              <a:t>tenká</a:t>
            </a:r>
          </a:p>
          <a:p>
            <a:pPr lvl="0"/>
            <a:endParaRPr lang="cs-CZ" sz="2200" dirty="0"/>
          </a:p>
          <a:p>
            <a:r>
              <a:rPr lang="cs-CZ" b="1" u="sng" dirty="0"/>
              <a:t> Kardiovaskulární systém</a:t>
            </a:r>
            <a:r>
              <a:rPr lang="cs-CZ" b="1" dirty="0"/>
              <a:t> </a:t>
            </a:r>
          </a:p>
          <a:p>
            <a:pPr lvl="0"/>
            <a:r>
              <a:rPr lang="cs-CZ" sz="2200" dirty="0"/>
              <a:t> klesá pracovní kapacita srdce, srdeční chlopně ztrácejí pružnost </a:t>
            </a:r>
          </a:p>
          <a:p>
            <a:pPr lvl="0"/>
            <a:r>
              <a:rPr lang="cs-CZ" sz="2200" dirty="0"/>
              <a:t>klesá </a:t>
            </a:r>
            <a:r>
              <a:rPr lang="cs-CZ" sz="2200" dirty="0" err="1"/>
              <a:t>elascita</a:t>
            </a:r>
            <a:r>
              <a:rPr lang="cs-CZ" sz="2200" dirty="0"/>
              <a:t> cév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60648"/>
            <a:ext cx="4038600" cy="5865515"/>
          </a:xfrm>
        </p:spPr>
        <p:txBody>
          <a:bodyPr>
            <a:normAutofit fontScale="92500"/>
          </a:bodyPr>
          <a:lstStyle/>
          <a:p>
            <a:r>
              <a:rPr lang="cs-CZ" b="1" u="sng" dirty="0"/>
              <a:t>Pohybový </a:t>
            </a:r>
            <a:r>
              <a:rPr lang="cs-CZ" b="1" u="sng" dirty="0" smtClean="0"/>
              <a:t>systém</a:t>
            </a:r>
          </a:p>
          <a:p>
            <a:pPr>
              <a:buNone/>
            </a:pPr>
            <a:endParaRPr lang="cs-CZ" b="1" dirty="0"/>
          </a:p>
          <a:p>
            <a:pPr lvl="0"/>
            <a:r>
              <a:rPr lang="cs-CZ" sz="2200" dirty="0"/>
              <a:t>změny výšky a váhy =&gt; atrofují meziobratlové ploténky, řídnou kosti</a:t>
            </a:r>
          </a:p>
          <a:p>
            <a:pPr lvl="0"/>
            <a:r>
              <a:rPr lang="cs-CZ" sz="2200" dirty="0"/>
              <a:t>úbytek kloubní chrupavky =&gt; zvýšená bolestivost kloubů a snížená schopnost </a:t>
            </a:r>
            <a:r>
              <a:rPr lang="cs-CZ" sz="2200" dirty="0" smtClean="0"/>
              <a:t>pohybu</a:t>
            </a:r>
          </a:p>
          <a:p>
            <a:pPr lvl="0">
              <a:buNone/>
            </a:pPr>
            <a:endParaRPr lang="cs-CZ" sz="2200" dirty="0"/>
          </a:p>
          <a:p>
            <a:r>
              <a:rPr lang="cs-CZ" b="1" u="sng" dirty="0"/>
              <a:t>Respirační </a:t>
            </a:r>
            <a:r>
              <a:rPr lang="cs-CZ" b="1" u="sng" dirty="0" smtClean="0"/>
              <a:t>systém</a:t>
            </a:r>
            <a:endParaRPr lang="cs-CZ" b="1" dirty="0"/>
          </a:p>
          <a:p>
            <a:pPr lvl="0"/>
            <a:r>
              <a:rPr lang="cs-CZ" sz="2200" dirty="0"/>
              <a:t>klesá respirační schopnost plic =) zadýchávání</a:t>
            </a:r>
          </a:p>
          <a:p>
            <a:pPr lvl="0"/>
            <a:r>
              <a:rPr lang="cs-CZ" sz="2200" dirty="0"/>
              <a:t>snižuje se vitální kapacita plic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000"/>
                            </p:stCondLst>
                            <p:childTnLst>
                              <p:par>
                                <p:cTn id="39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3000"/>
                            </p:stCondLst>
                            <p:childTnLst>
                              <p:par>
                                <p:cTn id="51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0"/>
                            </p:stCondLst>
                            <p:childTnLst>
                              <p:par>
                                <p:cTn id="57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7000"/>
                            </p:stCondLst>
                            <p:childTnLst>
                              <p:par>
                                <p:cTn id="63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0648"/>
            <a:ext cx="4038600" cy="5865515"/>
          </a:xfrm>
        </p:spPr>
        <p:txBody>
          <a:bodyPr>
            <a:normAutofit fontScale="77500" lnSpcReduction="20000"/>
          </a:bodyPr>
          <a:lstStyle/>
          <a:p>
            <a:r>
              <a:rPr lang="cs-CZ" b="1" u="sng" dirty="0"/>
              <a:t>Trávicí systém</a:t>
            </a:r>
            <a:endParaRPr lang="cs-CZ" b="1" dirty="0"/>
          </a:p>
          <a:p>
            <a:pPr lvl="0"/>
            <a:r>
              <a:rPr lang="cs-CZ" dirty="0"/>
              <a:t>opotřebování a ztráta chrupu</a:t>
            </a:r>
          </a:p>
          <a:p>
            <a:pPr lvl="0"/>
            <a:r>
              <a:rPr lang="cs-CZ" dirty="0"/>
              <a:t>snižuje se tvorba slin =) tím trávicích enzymů</a:t>
            </a:r>
          </a:p>
          <a:p>
            <a:pPr lvl="0"/>
            <a:r>
              <a:rPr lang="cs-CZ" dirty="0"/>
              <a:t>prodloužený průchod tráveniny žaludkem a střevy =) vznik zácpy</a:t>
            </a:r>
          </a:p>
          <a:p>
            <a:pPr lvl="0"/>
            <a:r>
              <a:rPr lang="cs-CZ" dirty="0"/>
              <a:t>může dojít ke vzniku stařecké formy </a:t>
            </a:r>
            <a:r>
              <a:rPr lang="cs-CZ" dirty="0" smtClean="0"/>
              <a:t>diabetu</a:t>
            </a:r>
          </a:p>
          <a:p>
            <a:pPr lvl="0"/>
            <a:endParaRPr lang="cs-CZ" sz="2200" dirty="0"/>
          </a:p>
          <a:p>
            <a:r>
              <a:rPr lang="cs-CZ" b="1" u="sng" dirty="0"/>
              <a:t>Nervový systém</a:t>
            </a:r>
            <a:r>
              <a:rPr lang="cs-CZ" b="1" dirty="0"/>
              <a:t> </a:t>
            </a:r>
          </a:p>
          <a:p>
            <a:pPr lvl="0"/>
            <a:r>
              <a:rPr lang="cs-CZ" dirty="0"/>
              <a:t>snižuje se rychlost vedení vzruchů v periferním nervovém sytému =) prodlužuje se reakční čas na podněty  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60648"/>
            <a:ext cx="4038600" cy="5865515"/>
          </a:xfrm>
        </p:spPr>
        <p:txBody>
          <a:bodyPr>
            <a:normAutofit fontScale="77500" lnSpcReduction="20000"/>
          </a:bodyPr>
          <a:lstStyle/>
          <a:p>
            <a:r>
              <a:rPr lang="cs-CZ" b="1" u="sng" dirty="0"/>
              <a:t>Pohlavní a vylučovací systém</a:t>
            </a:r>
            <a:endParaRPr lang="cs-CZ" b="1" dirty="0"/>
          </a:p>
          <a:p>
            <a:pPr lvl="0"/>
            <a:r>
              <a:rPr lang="cs-CZ" dirty="0"/>
              <a:t>sexuální aktivita u seniorů je výrazně individuální</a:t>
            </a:r>
          </a:p>
          <a:p>
            <a:r>
              <a:rPr lang="cs-CZ" b="1" u="sng" dirty="0"/>
              <a:t>muži</a:t>
            </a:r>
            <a:r>
              <a:rPr lang="cs-CZ" dirty="0"/>
              <a:t> - snižuje se množství spermií</a:t>
            </a:r>
          </a:p>
          <a:p>
            <a:r>
              <a:rPr lang="cs-CZ" b="1" u="sng" dirty="0"/>
              <a:t>ženy</a:t>
            </a:r>
            <a:r>
              <a:rPr lang="cs-CZ" b="1" dirty="0"/>
              <a:t> - </a:t>
            </a:r>
            <a:r>
              <a:rPr lang="cs-CZ" dirty="0"/>
              <a:t>menopauza =) ukončení tvorby pohlavních hormonů a buněk, zmenšení mléčné žlázy</a:t>
            </a:r>
          </a:p>
          <a:p>
            <a:pPr lvl="0"/>
            <a:r>
              <a:rPr lang="cs-CZ" dirty="0"/>
              <a:t>klesá schopnost ledvin tvořit a vylučovat moč</a:t>
            </a:r>
          </a:p>
          <a:p>
            <a:pPr lvl="0"/>
            <a:r>
              <a:rPr lang="cs-CZ" dirty="0"/>
              <a:t>klesá kapacita močového měchýře a snižuje se síla obou svěračů močové trubice =) vznik močové inkontinence</a:t>
            </a:r>
          </a:p>
          <a:p>
            <a:pPr lvl="0"/>
            <a:r>
              <a:rPr lang="cs-CZ" dirty="0"/>
              <a:t>u mužů zvětšení prostaty =) problémy s močením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500"/>
                            </p:stCondLst>
                            <p:childTnLst>
                              <p:par>
                                <p:cTn id="73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9500"/>
                            </p:stCondLst>
                            <p:childTnLst>
                              <p:par>
                                <p:cTn id="81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Smyslové vnímání, spánek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snižuje </a:t>
            </a:r>
            <a:r>
              <a:rPr lang="cs-CZ" sz="3200" dirty="0"/>
              <a:t>se výkonnost smyslových orgánů především zraku a sluchu</a:t>
            </a:r>
          </a:p>
          <a:p>
            <a:endParaRPr lang="cs-CZ" dirty="0"/>
          </a:p>
        </p:txBody>
      </p:sp>
      <p:pic>
        <p:nvPicPr>
          <p:cNvPr id="5" name="Zástupný symbol pro obsah 4" descr="DSC0006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55976" y="2132856"/>
            <a:ext cx="4618624" cy="346396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b="1" u="sng" dirty="0"/>
              <a:t>Zrak</a:t>
            </a:r>
            <a:r>
              <a:rPr lang="cs-CZ" b="1" dirty="0"/>
              <a:t> </a:t>
            </a:r>
            <a:r>
              <a:rPr lang="cs-CZ" dirty="0"/>
              <a:t>- snižuje se zraková ostrost a akomodační schopnost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/>
              <a:t>-  vznik šedého nebo zeleného zákalu</a:t>
            </a:r>
          </a:p>
          <a:p>
            <a:r>
              <a:rPr lang="cs-CZ" b="1" u="sng" dirty="0"/>
              <a:t>Sluch</a:t>
            </a:r>
            <a:r>
              <a:rPr lang="cs-CZ" dirty="0"/>
              <a:t> - atrofické změny sluchové dráhy =) vznik nedoslýchavosti =) sociální problém v komunikaci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/>
              <a:t>- porucha sluchu se </a:t>
            </a:r>
            <a:r>
              <a:rPr lang="cs-CZ" dirty="0" smtClean="0"/>
              <a:t>objevuje </a:t>
            </a:r>
            <a:r>
              <a:rPr lang="cs-CZ" dirty="0"/>
              <a:t>více u mužů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4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4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764705"/>
            <a:ext cx="4040188" cy="648072"/>
          </a:xfrm>
        </p:spPr>
        <p:txBody>
          <a:bodyPr/>
          <a:lstStyle/>
          <a:p>
            <a:pPr algn="ctr"/>
            <a:r>
              <a:rPr lang="cs-CZ" u="sng" dirty="0"/>
              <a:t>Psychické změny</a:t>
            </a:r>
            <a:r>
              <a:rPr lang="cs-CZ" dirty="0"/>
              <a:t>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28800"/>
            <a:ext cx="4040188" cy="4968551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- vyskytují se u každého člověka individuálně</a:t>
            </a:r>
          </a:p>
          <a:p>
            <a:r>
              <a:rPr lang="cs-CZ" dirty="0" smtClean="0"/>
              <a:t> </a:t>
            </a:r>
            <a:r>
              <a:rPr lang="cs-CZ" dirty="0"/>
              <a:t>- zhoršení poznávacích funkcí =) pokles pružnosti myšlení a psychické </a:t>
            </a:r>
            <a:r>
              <a:rPr lang="cs-CZ" dirty="0" smtClean="0"/>
              <a:t> </a:t>
            </a:r>
            <a:r>
              <a:rPr lang="cs-CZ" dirty="0"/>
              <a:t>vitality</a:t>
            </a:r>
          </a:p>
          <a:p>
            <a:r>
              <a:rPr lang="cs-CZ" dirty="0" smtClean="0"/>
              <a:t>nezměněna </a:t>
            </a:r>
            <a:r>
              <a:rPr lang="cs-CZ" dirty="0"/>
              <a:t>zůstává slovní zásoba, jazykové dovednosti a intelekt</a:t>
            </a:r>
          </a:p>
          <a:p>
            <a:r>
              <a:rPr lang="cs-CZ" dirty="0" smtClean="0"/>
              <a:t>mohou </a:t>
            </a:r>
            <a:r>
              <a:rPr lang="cs-CZ" dirty="0"/>
              <a:t>se změnit osobnostní rysy a vlastnosti jedince</a:t>
            </a:r>
          </a:p>
          <a:p>
            <a:r>
              <a:rPr lang="cs-CZ" dirty="0" smtClean="0"/>
              <a:t> </a:t>
            </a:r>
            <a:r>
              <a:rPr lang="cs-CZ" dirty="0"/>
              <a:t>zhoršuje se přizpůsobení se životním změnám</a:t>
            </a:r>
          </a:p>
          <a:p>
            <a:r>
              <a:rPr lang="cs-CZ" u="sng" dirty="0" smtClean="0"/>
              <a:t> </a:t>
            </a:r>
            <a:r>
              <a:rPr lang="cs-CZ" u="sng" dirty="0"/>
              <a:t>změny v citové oblasti</a:t>
            </a:r>
            <a:r>
              <a:rPr lang="cs-CZ" dirty="0"/>
              <a:t> – emoční labilita, strach, úzkosti </a:t>
            </a:r>
          </a:p>
          <a:p>
            <a:pPr lvl="0"/>
            <a:r>
              <a:rPr lang="cs-CZ" b="1" dirty="0">
                <a:solidFill>
                  <a:srgbClr val="FF0000"/>
                </a:solidFill>
              </a:rPr>
              <a:t>největší traumatizující změnou je ztráta životního partnera</a:t>
            </a: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260649"/>
            <a:ext cx="4041775" cy="504056"/>
          </a:xfrm>
        </p:spPr>
        <p:txBody>
          <a:bodyPr/>
          <a:lstStyle/>
          <a:p>
            <a:pPr algn="ctr"/>
            <a:r>
              <a:rPr lang="cs-CZ" u="sng" dirty="0"/>
              <a:t>Sociální změny</a:t>
            </a:r>
            <a:r>
              <a:rPr lang="cs-CZ" dirty="0"/>
              <a:t>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340768"/>
            <a:ext cx="4041775" cy="5256583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souvisí s odchodem do starobního důchodu =) změna sociální </a:t>
            </a:r>
            <a:r>
              <a:rPr lang="cs-CZ" dirty="0" smtClean="0"/>
              <a:t>role =) </a:t>
            </a:r>
            <a:r>
              <a:rPr lang="cs-CZ" dirty="0"/>
              <a:t>snížené společenské prestiže a autority</a:t>
            </a:r>
          </a:p>
          <a:p>
            <a:r>
              <a:rPr lang="cs-CZ" dirty="0" smtClean="0"/>
              <a:t>změna </a:t>
            </a:r>
            <a:r>
              <a:rPr lang="cs-CZ" dirty="0"/>
              <a:t>ekonomické situace =) někdy nedovoluje si udržet dosavadní </a:t>
            </a:r>
            <a:r>
              <a:rPr lang="cs-CZ" dirty="0" smtClean="0"/>
              <a:t> životní </a:t>
            </a:r>
            <a:r>
              <a:rPr lang="cs-CZ" dirty="0" smtClean="0"/>
              <a:t>standard</a:t>
            </a:r>
          </a:p>
          <a:p>
            <a:r>
              <a:rPr lang="cs-CZ" dirty="0" smtClean="0"/>
              <a:t>nutné </a:t>
            </a:r>
            <a:r>
              <a:rPr lang="cs-CZ" dirty="0"/>
              <a:t>naplánování životního </a:t>
            </a:r>
            <a:r>
              <a:rPr lang="cs-CZ" dirty="0" smtClean="0"/>
              <a:t>programu</a:t>
            </a:r>
          </a:p>
          <a:p>
            <a:r>
              <a:rPr lang="cs-CZ" dirty="0" smtClean="0"/>
              <a:t>častý </a:t>
            </a:r>
            <a:r>
              <a:rPr lang="cs-CZ" dirty="0"/>
              <a:t>výskyt nemocí =&gt;vznik vážných chronických onemocnění =&gt;</a:t>
            </a:r>
            <a:r>
              <a:rPr lang="cs-CZ" dirty="0" smtClean="0"/>
              <a:t>omezení soběstačnosti </a:t>
            </a:r>
            <a:r>
              <a:rPr lang="cs-CZ" dirty="0"/>
              <a:t>a </a:t>
            </a:r>
            <a:r>
              <a:rPr lang="cs-CZ" dirty="0" err="1"/>
              <a:t>sebepéče</a:t>
            </a:r>
            <a:r>
              <a:rPr lang="cs-CZ" dirty="0"/>
              <a:t> =&gt; vznik fyzické závislosti na pomoc druhých osob =&gt; </a:t>
            </a:r>
            <a:r>
              <a:rPr lang="cs-CZ" dirty="0" smtClean="0"/>
              <a:t>může </a:t>
            </a:r>
            <a:r>
              <a:rPr lang="cs-CZ" dirty="0"/>
              <a:t>vzniknout sociální izolace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8200"/>
                            </p:stCondLst>
                            <p:childTnLst>
                              <p:par>
                                <p:cTn id="46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9200"/>
                            </p:stCondLst>
                            <p:childTnLst>
                              <p:par>
                                <p:cTn id="57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200"/>
                            </p:stCondLst>
                            <p:childTnLst>
                              <p:par>
                                <p:cTn id="68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1200"/>
                            </p:stCondLst>
                            <p:childTnLst>
                              <p:par>
                                <p:cTn id="79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Kontrolní otázky a cvičení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3"/>
          </a:xfrm>
        </p:spPr>
        <p:txBody>
          <a:bodyPr>
            <a:normAutofit fontScale="70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Charakterizujte pojem fyzická křehkost stáří a vyjmenujte její příčiny.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Vyjmenujte a vlastními slovy popište specifické znaky nemocí ve stáří.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Jaké negativní důsledky sebou přináší fyzická křehkost stáří.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Písemně zpracujte formy přípravy na stáří a, jakými způsoby se senior se svým stářím vyrovnává.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Popište biologické změny, které nastávají ve vyšším věku.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Charakterizujte sociální změny v životě seniora</a:t>
            </a:r>
          </a:p>
          <a:p>
            <a:pPr marL="514350" lvl="0" indent="-514350">
              <a:buNone/>
            </a:pPr>
            <a:endParaRPr lang="cs-CZ" sz="3400" dirty="0" smtClean="0"/>
          </a:p>
          <a:p>
            <a:r>
              <a:rPr lang="cs-CZ" sz="3400" b="1" u="sng" dirty="0" smtClean="0"/>
              <a:t>Úkol :</a:t>
            </a:r>
            <a:endParaRPr lang="cs-CZ" sz="3400" u="sng" dirty="0" smtClean="0"/>
          </a:p>
          <a:p>
            <a:pPr>
              <a:buFont typeface="Wingdings" pitchFamily="2" charset="2"/>
              <a:buChar char="Ø"/>
            </a:pPr>
            <a:r>
              <a:rPr lang="cs-CZ" sz="3400" dirty="0" smtClean="0"/>
              <a:t>Jaké mohou být podle vás reakce seniorů na změny ve stáří, demonstrujte na příkladech ze svého okolí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</a:t>
            </a:r>
            <a:r>
              <a:rPr lang="cs-CZ" sz="2800" dirty="0" err="1" smtClean="0"/>
              <a:t>et</a:t>
            </a:r>
            <a:r>
              <a:rPr lang="cs-CZ" sz="2800" dirty="0" smtClean="0"/>
              <a:t> Mgr. Jana Mlýnková </a:t>
            </a:r>
          </a:p>
          <a:p>
            <a:pPr>
              <a:buNone/>
            </a:pPr>
            <a:r>
              <a:rPr lang="cs-CZ" sz="2800" dirty="0" smtClean="0"/>
              <a:t>Péče o staré občany </a:t>
            </a:r>
          </a:p>
          <a:p>
            <a:pPr>
              <a:buNone/>
            </a:pPr>
            <a:r>
              <a:rPr lang="cs-CZ" sz="2800" dirty="0" err="1" smtClean="0"/>
              <a:t>Grada</a:t>
            </a:r>
            <a:r>
              <a:rPr lang="cs-CZ" sz="2800" dirty="0" smtClean="0"/>
              <a:t> </a:t>
            </a:r>
            <a:r>
              <a:rPr lang="cs-CZ" sz="2800" dirty="0" err="1" smtClean="0"/>
              <a:t>Publishing</a:t>
            </a:r>
            <a:r>
              <a:rPr lang="cs-CZ" sz="2800" dirty="0" smtClean="0"/>
              <a:t>,a.s.,2011</a:t>
            </a:r>
          </a:p>
          <a:p>
            <a:pPr>
              <a:buNone/>
            </a:pPr>
            <a:r>
              <a:rPr lang="cs-CZ" sz="2800" dirty="0" smtClean="0"/>
              <a:t>ISBN 978-80-247-3872-7</a:t>
            </a:r>
          </a:p>
          <a:p>
            <a:r>
              <a:rPr lang="cs-CZ" sz="2800" dirty="0" smtClean="0"/>
              <a:t>Fotografie archiv autorky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699</Words>
  <Application>Microsoft Office PowerPoint</Application>
  <PresentationFormat>Předvádění na obrazovce (4:3)</PresentationFormat>
  <Paragraphs>117</Paragraphs>
  <Slides>16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 </vt:lpstr>
      <vt:lpstr>Stáří </vt:lpstr>
      <vt:lpstr>Snímek 4</vt:lpstr>
      <vt:lpstr>Příčiny fyzické křehkosti</vt:lpstr>
      <vt:lpstr>Specifické znaky nemocí ve stáří   </vt:lpstr>
      <vt:lpstr>Adaptace na stáří </vt:lpstr>
      <vt:lpstr>Změny ve stáří</vt:lpstr>
      <vt:lpstr>Biologické změny   </vt:lpstr>
      <vt:lpstr>Snímek 10</vt:lpstr>
      <vt:lpstr>Snímek 11</vt:lpstr>
      <vt:lpstr>Smyslové vnímání, spánek </vt:lpstr>
      <vt:lpstr>Snímek 13</vt:lpstr>
      <vt:lpstr>Snímek 14</vt:lpstr>
      <vt:lpstr>Kontrolní otázky a cvičení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Stáří </dc:title>
  <dc:creator>Admin</dc:creator>
  <cp:lastModifiedBy>Windows User</cp:lastModifiedBy>
  <cp:revision>15</cp:revision>
  <dcterms:created xsi:type="dcterms:W3CDTF">2013-03-18T15:55:28Z</dcterms:created>
  <dcterms:modified xsi:type="dcterms:W3CDTF">2013-04-16T09:22:27Z</dcterms:modified>
</cp:coreProperties>
</file>