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DBC4BC-13AA-4E9F-ACED-874924860521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52FAE9-9ED4-4A8C-847D-6EAF384E46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78091-6015-4C7F-B02F-E1CE82E5427F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64226-60F1-4FCB-B4C7-01D62BD056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78091-6015-4C7F-B02F-E1CE82E5427F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64226-60F1-4FCB-B4C7-01D62BD056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78091-6015-4C7F-B02F-E1CE82E5427F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64226-60F1-4FCB-B4C7-01D62BD056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78091-6015-4C7F-B02F-E1CE82E5427F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64226-60F1-4FCB-B4C7-01D62BD056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78091-6015-4C7F-B02F-E1CE82E5427F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64226-60F1-4FCB-B4C7-01D62BD056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78091-6015-4C7F-B02F-E1CE82E5427F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64226-60F1-4FCB-B4C7-01D62BD056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78091-6015-4C7F-B02F-E1CE82E5427F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64226-60F1-4FCB-B4C7-01D62BD056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78091-6015-4C7F-B02F-E1CE82E5427F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64226-60F1-4FCB-B4C7-01D62BD056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78091-6015-4C7F-B02F-E1CE82E5427F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64226-60F1-4FCB-B4C7-01D62BD056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78091-6015-4C7F-B02F-E1CE82E5427F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64226-60F1-4FCB-B4C7-01D62BD056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78091-6015-4C7F-B02F-E1CE82E5427F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64226-60F1-4FCB-B4C7-01D62BD056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178091-6015-4C7F-B02F-E1CE82E5427F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B64226-60F1-4FCB-B4C7-01D62BD0564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781400398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Vzdělávání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pro 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zdraví 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Zdravověda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Stáří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Problematika potřeb ve stáří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VY_32_INOVACE_4C_ZDR_12(20)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Andrea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Ječmenová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</a:t>
                      </a:r>
                      <a:r>
                        <a:rPr lang="cs-CZ" sz="2000" smtClean="0">
                          <a:effectLst/>
                        </a:rPr>
                        <a:t>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95502941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Verdana" pitchFamily="34" charset="0"/>
              </a:rPr>
              <a:t>Prezentace Microsoft PowerPoint přibližuje současný postup ošetřování a přístup k seniorům. </a:t>
            </a:r>
          </a:p>
          <a:p>
            <a:r>
              <a:rPr lang="cs-CZ" sz="2000" dirty="0" smtClean="0">
                <a:latin typeface="Verdana" pitchFamily="34" charset="0"/>
              </a:rPr>
              <a:t>Prezentace je určena jako podpůrný materiál k výkladu učitele, lze použít i k opakování učiva.</a:t>
            </a:r>
          </a:p>
          <a:p>
            <a:r>
              <a:rPr lang="cs-CZ" sz="2000" dirty="0" smtClean="0">
                <a:latin typeface="Verdana" pitchFamily="34" charset="0"/>
              </a:rPr>
              <a:t>Cílem prezentace je studentům vštípit moderní pojetí péče o seniory.</a:t>
            </a:r>
            <a:endParaRPr lang="cs-CZ" sz="2000" smtClean="0">
              <a:latin typeface="Verdana" pitchFamily="34" charset="0"/>
            </a:endParaRPr>
          </a:p>
          <a:p>
            <a:pPr>
              <a:buNone/>
            </a:pPr>
            <a:endParaRPr lang="cs-CZ" sz="2000" dirty="0" smtClean="0">
              <a:latin typeface="Verdana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b="1" u="sng" dirty="0"/>
              <a:t>Problematika potřeb ve stáří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8" name="Zástupný symbol pro obsah 7" descr="20130320_12582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11760" y="980728"/>
            <a:ext cx="4248472" cy="5664630"/>
          </a:xfrm>
        </p:spPr>
      </p:pic>
      <p:sp>
        <p:nvSpPr>
          <p:cNvPr id="9" name="TextovéPole 8"/>
          <p:cNvSpPr txBox="1"/>
          <p:nvPr/>
        </p:nvSpPr>
        <p:spPr>
          <a:xfrm>
            <a:off x="6876256" y="5301208"/>
            <a:ext cx="20882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Andrea Ječmenová 2012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- k </a:t>
            </a:r>
            <a:r>
              <a:rPr lang="cs-CZ" dirty="0"/>
              <a:t>péči o seniora je nezbytně nutné, abychom </a:t>
            </a:r>
            <a:r>
              <a:rPr lang="cs-CZ" dirty="0" smtClean="0"/>
              <a:t>měli o </a:t>
            </a:r>
            <a:r>
              <a:rPr lang="cs-CZ" dirty="0"/>
              <a:t>starém člověku k dispozici co nejvíce informací=&gt; získáváme při odebírání </a:t>
            </a:r>
            <a:r>
              <a:rPr lang="cs-CZ" u="sng" dirty="0">
                <a:solidFill>
                  <a:srgbClr val="FF0000"/>
                </a:solidFill>
              </a:rPr>
              <a:t>ošetřovatelské a sociální anamnézy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/>
              <a:t>=&gt;informace </a:t>
            </a:r>
            <a:r>
              <a:rPr lang="cs-CZ" dirty="0"/>
              <a:t>slouží ke zhodnocení stavu seniora, abychom mohli poskytovat maximálně vstřícnou a kvalitní péči</a:t>
            </a:r>
          </a:p>
          <a:p>
            <a:pPr>
              <a:buNone/>
            </a:pPr>
            <a:r>
              <a:rPr lang="cs-CZ" dirty="0"/>
              <a:t>- hodnocení není jednorázová záležitost, provádíme jej průběžně při celé péči o seniora =&gt; všechny poznatky zaznamenáváme do ošetřovatelské dokumentace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 </a:t>
            </a:r>
            <a:br>
              <a:rPr lang="cs-CZ" dirty="0"/>
            </a:br>
            <a:r>
              <a:rPr lang="cs-CZ" b="1" u="sng" dirty="0"/>
              <a:t>Průběžné hodnocení seniora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systematické hodnocení provádíme =&gt;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pohledem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pohmatem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poslechem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rozhovorem s klientem nebo rodinou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" name="Zástupný symbol pro obsah 4" descr="20130320_125441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264389" y="2060848"/>
            <a:ext cx="4704523" cy="352839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000"/>
                            </p:stCondLst>
                            <p:childTnLst>
                              <p:par>
                                <p:cTn id="2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/>
              <a:t>Co u klienta sledujeme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4" name="Zástupný symbol pro obsah 3" descr="20130320_12532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39751" y="886852"/>
            <a:ext cx="4282875" cy="57105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800"/>
                            </p:stCondLst>
                            <p:childTnLst>
                              <p:par>
                                <p:cTn id="13" presetID="3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5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6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332656"/>
            <a:ext cx="4038600" cy="5793507"/>
          </a:xfrm>
        </p:spPr>
        <p:txBody>
          <a:bodyPr/>
          <a:lstStyle/>
          <a:p>
            <a:r>
              <a:rPr lang="cs-CZ" u="sng" dirty="0"/>
              <a:t>Stav vědomí</a:t>
            </a:r>
            <a:endParaRPr lang="cs-CZ" dirty="0"/>
          </a:p>
          <a:p>
            <a:pPr>
              <a:buNone/>
            </a:pPr>
            <a:r>
              <a:rPr lang="cs-CZ" dirty="0"/>
              <a:t>-sledujeme stav bělosti, pozornosti, čilosti, schopnosti reagovat na podmět, oslovení, pokyn</a:t>
            </a:r>
          </a:p>
          <a:p>
            <a:r>
              <a:rPr lang="cs-CZ" u="sng" dirty="0"/>
              <a:t>Orientace seniora</a:t>
            </a:r>
            <a:endParaRPr lang="cs-CZ" dirty="0"/>
          </a:p>
          <a:p>
            <a:pPr>
              <a:buNone/>
            </a:pPr>
            <a:r>
              <a:rPr lang="cs-CZ" dirty="0"/>
              <a:t>-může být dezorientován místem, časem, osobou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260648"/>
            <a:ext cx="4114800" cy="5865515"/>
          </a:xfrm>
        </p:spPr>
        <p:txBody>
          <a:bodyPr/>
          <a:lstStyle/>
          <a:p>
            <a:r>
              <a:rPr lang="cs-CZ" u="sng" dirty="0"/>
              <a:t>Stav výživy</a:t>
            </a:r>
            <a:endParaRPr lang="cs-CZ" dirty="0"/>
          </a:p>
          <a:p>
            <a:pPr>
              <a:buNone/>
            </a:pPr>
            <a:r>
              <a:rPr lang="cs-CZ" dirty="0"/>
              <a:t>- zajímáme se o stav chrupu a schopnost péče o zubní protézu</a:t>
            </a:r>
          </a:p>
          <a:p>
            <a:pPr>
              <a:buNone/>
            </a:pPr>
            <a:r>
              <a:rPr lang="cs-CZ" dirty="0"/>
              <a:t>- zda ve stravě nechybí základní živiny</a:t>
            </a:r>
          </a:p>
          <a:p>
            <a:pPr>
              <a:buNone/>
            </a:pPr>
            <a:r>
              <a:rPr lang="cs-CZ" dirty="0"/>
              <a:t>- kontrola </a:t>
            </a:r>
            <a:r>
              <a:rPr lang="cs-CZ" dirty="0" smtClean="0"/>
              <a:t>váhy, </a:t>
            </a:r>
            <a:r>
              <a:rPr lang="cs-CZ" dirty="0"/>
              <a:t>zda není podvýživa nebo obezita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260648"/>
            <a:ext cx="4038600" cy="5865515"/>
          </a:xfrm>
        </p:spPr>
        <p:txBody>
          <a:bodyPr/>
          <a:lstStyle/>
          <a:p>
            <a:r>
              <a:rPr lang="cs-CZ" u="sng" dirty="0"/>
              <a:t>Poloha klienta</a:t>
            </a:r>
            <a:endParaRPr lang="cs-CZ" dirty="0"/>
          </a:p>
          <a:p>
            <a:pPr>
              <a:buNone/>
            </a:pPr>
            <a:r>
              <a:rPr lang="cs-CZ" dirty="0"/>
              <a:t>- sledujeme zda je aktivní =&gt; ta je správná, nebo pasivní, vynucená</a:t>
            </a:r>
          </a:p>
          <a:p>
            <a:r>
              <a:rPr lang="cs-CZ" u="sng" dirty="0"/>
              <a:t>Postoj a chůze</a:t>
            </a:r>
            <a:endParaRPr lang="cs-CZ" dirty="0"/>
          </a:p>
          <a:p>
            <a:pPr>
              <a:buNone/>
            </a:pPr>
            <a:r>
              <a:rPr lang="cs-CZ" dirty="0"/>
              <a:t>-  poruchy chůze, postoje =&gt; nejčastěji po CMP</a:t>
            </a:r>
          </a:p>
          <a:p>
            <a:pPr>
              <a:buNone/>
            </a:pPr>
            <a:r>
              <a:rPr lang="cs-CZ" dirty="0"/>
              <a:t>- zda nejsou třes, tiky ve tváři, křeče končetin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" name="Zástupný symbol pro obsah 4" descr="20130320_131540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499992" y="303245"/>
            <a:ext cx="4186808" cy="5582411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1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u="sng" dirty="0"/>
              <a:t>Bolest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- místo bolest =&gt; povrchová nebo útrobní bolest</a:t>
            </a:r>
          </a:p>
          <a:p>
            <a:pPr>
              <a:buNone/>
            </a:pPr>
            <a:r>
              <a:rPr lang="cs-CZ" dirty="0"/>
              <a:t>- vyzařování bolesti</a:t>
            </a:r>
          </a:p>
          <a:p>
            <a:pPr>
              <a:buNone/>
            </a:pPr>
            <a:r>
              <a:rPr lang="cs-CZ" dirty="0"/>
              <a:t>- trvání bolesti</a:t>
            </a:r>
          </a:p>
          <a:p>
            <a:pPr>
              <a:buNone/>
            </a:pPr>
            <a:r>
              <a:rPr lang="cs-CZ" dirty="0"/>
              <a:t>- intenzitou bolesti</a:t>
            </a:r>
          </a:p>
          <a:p>
            <a:pPr>
              <a:buNone/>
            </a:pPr>
            <a:r>
              <a:rPr lang="cs-CZ" dirty="0"/>
              <a:t>- okolnosti bolesti</a:t>
            </a:r>
          </a:p>
          <a:p>
            <a:pPr>
              <a:buNone/>
            </a:pPr>
            <a:r>
              <a:rPr lang="cs-CZ" dirty="0"/>
              <a:t>- charakteristika bolesti</a:t>
            </a:r>
          </a:p>
          <a:p>
            <a:pPr>
              <a:buNone/>
            </a:pPr>
            <a:r>
              <a:rPr lang="cs-CZ" dirty="0"/>
              <a:t>- projevy bolesti =&gt; reakce tělesné, psychické, reakce v jednání a chování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sz="2800" u="sng" dirty="0"/>
              <a:t>Hodnotíme</a:t>
            </a:r>
            <a:endParaRPr lang="cs-CZ" sz="2800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0"/>
                            </p:stCondLst>
                            <p:childTnLst>
                              <p:par>
                                <p:cTn id="4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6000"/>
                            </p:stCondLst>
                            <p:childTnLst>
                              <p:par>
                                <p:cTn id="64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7000"/>
                            </p:stCondLst>
                            <p:childTnLst>
                              <p:par>
                                <p:cTn id="81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9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0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2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4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6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8000"/>
                            </p:stCondLst>
                            <p:childTnLst>
                              <p:par>
                                <p:cTn id="98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6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7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9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1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3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9000"/>
                            </p:stCondLst>
                            <p:childTnLst>
                              <p:par>
                                <p:cTn id="11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836713"/>
            <a:ext cx="4040188" cy="864096"/>
          </a:xfrm>
        </p:spPr>
        <p:txBody>
          <a:bodyPr/>
          <a:lstStyle/>
          <a:p>
            <a:pPr algn="ctr"/>
            <a:r>
              <a:rPr lang="cs-CZ" sz="3200" u="sng" dirty="0"/>
              <a:t>Stav dýchání</a:t>
            </a:r>
            <a:endParaRPr lang="cs-CZ" sz="3200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u="sng" dirty="0" smtClean="0"/>
              <a:t>Sledujeme</a:t>
            </a:r>
            <a:r>
              <a:rPr lang="cs-CZ" u="sng" dirty="0"/>
              <a:t> </a:t>
            </a:r>
            <a:r>
              <a:rPr lang="cs-CZ" u="sng" dirty="0" smtClean="0"/>
              <a:t>: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frekvenci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hloubku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pravidelnost </a:t>
            </a:r>
            <a:r>
              <a:rPr lang="cs-CZ" dirty="0"/>
              <a:t>dýchání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764705"/>
            <a:ext cx="4041775" cy="936104"/>
          </a:xfrm>
        </p:spPr>
        <p:txBody>
          <a:bodyPr>
            <a:normAutofit/>
          </a:bodyPr>
          <a:lstStyle/>
          <a:p>
            <a:pPr algn="ctr"/>
            <a:r>
              <a:rPr lang="cs-CZ" sz="3200" u="sng" dirty="0"/>
              <a:t>Stav kůže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cs-CZ" u="sng" dirty="0" smtClean="0"/>
              <a:t>Hodnotíme 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napětí </a:t>
            </a:r>
            <a:r>
              <a:rPr lang="cs-CZ" dirty="0"/>
              <a:t>kůže		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barvu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hematomy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kožní </a:t>
            </a:r>
            <a:r>
              <a:rPr lang="cs-CZ" dirty="0"/>
              <a:t>vyrážky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alergické </a:t>
            </a:r>
            <a:r>
              <a:rPr lang="cs-CZ" dirty="0"/>
              <a:t>projevy a otoky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proleženiny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svědění </a:t>
            </a:r>
            <a:r>
              <a:rPr lang="cs-CZ" dirty="0"/>
              <a:t>kůže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stav </a:t>
            </a:r>
            <a:r>
              <a:rPr lang="cs-CZ" dirty="0"/>
              <a:t>nehtů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8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500"/>
                            </p:stCondLst>
                            <p:childTnLst>
                              <p:par>
                                <p:cTn id="2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5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8500"/>
                            </p:stCondLst>
                            <p:childTnLst>
                              <p:par>
                                <p:cTn id="32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9000"/>
                            </p:stCondLst>
                            <p:childTnLst>
                              <p:par>
                                <p:cTn id="36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8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9500"/>
                            </p:stCondLst>
                            <p:childTnLst>
                              <p:par>
                                <p:cTn id="40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0"/>
                            </p:stCondLst>
                            <p:childTnLst>
                              <p:par>
                                <p:cTn id="44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500"/>
                            </p:stCondLst>
                            <p:childTnLst>
                              <p:par>
                                <p:cTn id="48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1000"/>
                            </p:stCondLst>
                            <p:childTnLst>
                              <p:par>
                                <p:cTn id="52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4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1500"/>
                            </p:stCondLst>
                            <p:childTnLst>
                              <p:par>
                                <p:cTn id="56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8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2000"/>
                            </p:stCondLst>
                            <p:childTnLst>
                              <p:par>
                                <p:cTn id="60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2500"/>
                            </p:stCondLst>
                            <p:childTnLst>
                              <p:par>
                                <p:cTn id="64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66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build="p"/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 </a:t>
            </a:r>
            <a:br>
              <a:rPr lang="cs-CZ" dirty="0"/>
            </a:br>
            <a:r>
              <a:rPr lang="cs-CZ" b="1" u="sng" dirty="0" smtClean="0"/>
              <a:t>Obličej a dolní končetiny  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467544" y="1556792"/>
            <a:ext cx="4114800" cy="2476872"/>
          </a:xfrm>
        </p:spPr>
        <p:txBody>
          <a:bodyPr>
            <a:normAutofit lnSpcReduction="10000"/>
          </a:bodyPr>
          <a:lstStyle/>
          <a:p>
            <a:r>
              <a:rPr lang="cs-CZ" u="sng" dirty="0"/>
              <a:t>Hodnotíme </a:t>
            </a:r>
            <a:r>
              <a:rPr lang="cs-CZ" u="sng" dirty="0" smtClean="0"/>
              <a:t>: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pokles ústního koutku na jedné straně 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cyanóza rtů a nosu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rty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781127"/>
          </a:xfrm>
        </p:spPr>
        <p:txBody>
          <a:bodyPr>
            <a:normAutofit lnSpcReduction="10000"/>
          </a:bodyPr>
          <a:lstStyle/>
          <a:p>
            <a:r>
              <a:rPr lang="cs-CZ" u="sng" dirty="0"/>
              <a:t>Dutina ústní:</a:t>
            </a:r>
            <a:endParaRPr lang="cs-CZ" dirty="0"/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-jazyk</a:t>
            </a:r>
            <a:endParaRPr lang="cs-CZ" dirty="0"/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-bolesti</a:t>
            </a:r>
            <a:r>
              <a:rPr lang="cs-CZ" dirty="0"/>
              <a:t>, afty, dásně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-zuby </a:t>
            </a:r>
          </a:p>
          <a:p>
            <a:r>
              <a:rPr lang="cs-CZ" u="sng" dirty="0" smtClean="0"/>
              <a:t>Dolní </a:t>
            </a:r>
            <a:r>
              <a:rPr lang="cs-CZ" u="sng" dirty="0"/>
              <a:t>končetiny</a:t>
            </a:r>
            <a:r>
              <a:rPr lang="cs-CZ" u="sng" dirty="0" smtClean="0"/>
              <a:t>: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sledujeme </a:t>
            </a:r>
            <a:r>
              <a:rPr lang="cs-CZ" dirty="0"/>
              <a:t>bolest </a:t>
            </a:r>
            <a:r>
              <a:rPr lang="cs-CZ" dirty="0" smtClean="0"/>
              <a:t>při chůzi</a:t>
            </a:r>
            <a:r>
              <a:rPr lang="cs-CZ" dirty="0"/>
              <a:t>, varixy, chronické rány =&gt; zejména na bércích a okolo kotníků</a:t>
            </a:r>
          </a:p>
          <a:p>
            <a:endParaRPr lang="cs-CZ" dirty="0"/>
          </a:p>
          <a:p>
            <a:pPr lvl="0">
              <a:buFont typeface="Wingdings" pitchFamily="2" charset="2"/>
              <a:buChar char="Ø"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99792" y="3573016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900"/>
                            </p:stCondLst>
                            <p:childTnLst>
                              <p:par>
                                <p:cTn id="19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000"/>
                            </p:stCondLst>
                            <p:childTnLst>
                              <p:par>
                                <p:cTn id="2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9400"/>
                            </p:stCondLst>
                            <p:childTnLst>
                              <p:par>
                                <p:cTn id="3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600"/>
                            </p:stCondLst>
                            <p:childTnLst>
                              <p:par>
                                <p:cTn id="37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9" dur="1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600"/>
                            </p:stCondLst>
                            <p:childTnLst>
                              <p:par>
                                <p:cTn id="41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3" dur="1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600"/>
                            </p:stCondLst>
                            <p:childTnLst>
                              <p:par>
                                <p:cTn id="45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600"/>
                            </p:stCondLst>
                            <p:childTnLst>
                              <p:par>
                                <p:cTn id="49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1" dur="1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600"/>
                            </p:stCondLst>
                            <p:childTnLst>
                              <p:par>
                                <p:cTn id="53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5" dur="1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600"/>
                            </p:stCondLst>
                            <p:childTnLst>
                              <p:par>
                                <p:cTn id="57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9" dur="1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  <p:bldP spid="9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Kontrolní otázky a cvičení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Jaké znáte poruchy vědomí?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Vysvětlete termíny aktivní a pasivní poloha.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Vyjmenujte nejčastější problémy stáří.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Popište zásady stravování seniorů.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Čím jsou ovlivněny psychické problémy seniorů a jak poznáte varovné příznaky depresivní nálady? 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Použité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</a:t>
            </a:r>
            <a:r>
              <a:rPr lang="cs-CZ" sz="2800" dirty="0" err="1" smtClean="0"/>
              <a:t>et</a:t>
            </a:r>
            <a:r>
              <a:rPr lang="cs-CZ" sz="2800" dirty="0" smtClean="0"/>
              <a:t> </a:t>
            </a:r>
            <a:r>
              <a:rPr lang="cs-CZ" sz="2800" dirty="0" err="1" smtClean="0"/>
              <a:t>Mgr.Jana</a:t>
            </a:r>
            <a:r>
              <a:rPr lang="cs-CZ" sz="2800" dirty="0" smtClean="0"/>
              <a:t> Mlýnková </a:t>
            </a:r>
          </a:p>
          <a:p>
            <a:pPr>
              <a:buNone/>
            </a:pPr>
            <a:r>
              <a:rPr lang="cs-CZ" sz="2800" dirty="0" smtClean="0"/>
              <a:t>Péče o staré občany </a:t>
            </a:r>
          </a:p>
          <a:p>
            <a:pPr>
              <a:buNone/>
            </a:pPr>
            <a:r>
              <a:rPr lang="cs-CZ" sz="2800" dirty="0" err="1" smtClean="0"/>
              <a:t>Grada</a:t>
            </a:r>
            <a:r>
              <a:rPr lang="cs-CZ" sz="2800" dirty="0" smtClean="0"/>
              <a:t> </a:t>
            </a:r>
            <a:r>
              <a:rPr lang="cs-CZ" sz="2800" dirty="0" err="1" smtClean="0"/>
              <a:t>Publishing</a:t>
            </a:r>
            <a:r>
              <a:rPr lang="cs-CZ" sz="2800" dirty="0" smtClean="0"/>
              <a:t>,a.s.,2011</a:t>
            </a:r>
          </a:p>
          <a:p>
            <a:pPr>
              <a:buNone/>
            </a:pPr>
            <a:r>
              <a:rPr lang="cs-CZ" sz="2800" dirty="0" smtClean="0"/>
              <a:t>ISBN 978-80-247-3872-7</a:t>
            </a:r>
          </a:p>
          <a:p>
            <a:r>
              <a:rPr lang="cs-CZ" sz="2800" dirty="0" smtClean="0"/>
              <a:t>Fotografie archiv autorky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415</Words>
  <Application>Microsoft Office PowerPoint</Application>
  <PresentationFormat>Předvádění na obrazovce (4:3)</PresentationFormat>
  <Paragraphs>97</Paragraphs>
  <Slides>13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Anotace </vt:lpstr>
      <vt:lpstr>Problematika potřeb ve stáří </vt:lpstr>
      <vt:lpstr>Snímek 4</vt:lpstr>
      <vt:lpstr>  Průběžné hodnocení seniora </vt:lpstr>
      <vt:lpstr>Co u klienta sledujeme </vt:lpstr>
      <vt:lpstr>Snímek 7</vt:lpstr>
      <vt:lpstr>Snímek 8</vt:lpstr>
      <vt:lpstr>Bolest</vt:lpstr>
      <vt:lpstr>Snímek 10</vt:lpstr>
      <vt:lpstr>  Obličej a dolní končetiny    </vt:lpstr>
      <vt:lpstr>Kontrolní otázky a cvičení 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Problematika potřeb ve stáří </dc:title>
  <dc:creator>Admin</dc:creator>
  <cp:lastModifiedBy>Dum</cp:lastModifiedBy>
  <cp:revision>11</cp:revision>
  <dcterms:created xsi:type="dcterms:W3CDTF">2013-03-19T16:49:21Z</dcterms:created>
  <dcterms:modified xsi:type="dcterms:W3CDTF">2014-02-23T21:30:29Z</dcterms:modified>
</cp:coreProperties>
</file>