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64" r:id="rId2"/>
    <p:sldId id="265" r:id="rId3"/>
    <p:sldId id="256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6" r:id="rId12"/>
    <p:sldId id="267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64" autoAdjust="0"/>
    <p:restoredTop sz="94671" autoAdjust="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8EF5E6-9A89-49FA-990C-98BEBC808BB2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5F3607-F30E-4C60-A5CC-37F553DB0AC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hlaví 4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r>
              <a:rPr lang="cs-CZ" smtClean="0"/>
              <a:t>VY_32_INOVACE_1/20A-ICT/PE/ON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08262249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89D70-207F-4158-A5C9-2DD23E715550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57C7B-BC7B-4B6B-B717-A2EFE18E65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89D70-207F-4158-A5C9-2DD23E715550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57C7B-BC7B-4B6B-B717-A2EFE18E65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89D70-207F-4158-A5C9-2DD23E715550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57C7B-BC7B-4B6B-B717-A2EFE18E65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89D70-207F-4158-A5C9-2DD23E715550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57C7B-BC7B-4B6B-B717-A2EFE18E65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89D70-207F-4158-A5C9-2DD23E715550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57C7B-BC7B-4B6B-B717-A2EFE18E65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89D70-207F-4158-A5C9-2DD23E715550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57C7B-BC7B-4B6B-B717-A2EFE18E65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89D70-207F-4158-A5C9-2DD23E715550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57C7B-BC7B-4B6B-B717-A2EFE18E65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89D70-207F-4158-A5C9-2DD23E715550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57C7B-BC7B-4B6B-B717-A2EFE18E65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89D70-207F-4158-A5C9-2DD23E715550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57C7B-BC7B-4B6B-B717-A2EFE18E65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89D70-207F-4158-A5C9-2DD23E715550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57C7B-BC7B-4B6B-B717-A2EFE18E65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789D70-207F-4158-A5C9-2DD23E715550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A57C7B-BC7B-4B6B-B717-A2EFE18E65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789D70-207F-4158-A5C9-2DD23E715550}" type="datetimeFigureOut">
              <a:rPr lang="cs-CZ" smtClean="0"/>
              <a:pPr/>
              <a:t>23.2.2014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A57C7B-BC7B-4B6B-B717-A2EFE18E65C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Obdélník 5"/>
          <p:cNvSpPr/>
          <p:nvPr/>
        </p:nvSpPr>
        <p:spPr>
          <a:xfrm>
            <a:off x="4860032" y="404664"/>
            <a:ext cx="23756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</a:t>
            </a:r>
            <a:endParaRPr lang="cs-CZ" dirty="0"/>
          </a:p>
        </p:txBody>
      </p:sp>
      <p:sp>
        <p:nvSpPr>
          <p:cNvPr id="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cs-CZ"/>
          </a:p>
        </p:txBody>
      </p:sp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2781400398"/>
              </p:ext>
            </p:extLst>
          </p:nvPr>
        </p:nvGraphicFramePr>
        <p:xfrm>
          <a:off x="467544" y="2060848"/>
          <a:ext cx="8280919" cy="4608512"/>
        </p:xfrm>
        <a:graphic>
          <a:graphicData uri="http://schemas.openxmlformats.org/drawingml/2006/table">
            <a:tbl>
              <a:tblPr firstRow="1" firstCol="1">
                <a:tableStyleId>{2D5ABB26-0587-4C30-8999-92F81FD0307C}</a:tableStyleId>
              </a:tblPr>
              <a:tblGrid>
                <a:gridCol w="1900962"/>
                <a:gridCol w="6379957"/>
              </a:tblGrid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Číslo projektu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38175" algn="l"/>
                        </a:tabLst>
                      </a:pPr>
                      <a:r>
                        <a:rPr lang="cs-CZ" sz="2000" dirty="0" smtClean="0">
                          <a:effectLst/>
                        </a:rPr>
                        <a:t>CZ.1.07</a:t>
                      </a:r>
                      <a:r>
                        <a:rPr lang="cs-CZ" sz="2000" dirty="0">
                          <a:effectLst/>
                        </a:rPr>
                        <a:t>/ 1.5.00/34.0673	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Název školy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SOU a ZŠ Planá, Kostelní 129, Planá</a:t>
                      </a:r>
                      <a:endParaRPr lang="cs-CZ" sz="20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612775" algn="l"/>
                        </a:tabLst>
                        <a:defRPr/>
                      </a:pPr>
                      <a:r>
                        <a:rPr lang="cs-CZ" sz="2000" dirty="0" smtClean="0">
                          <a:effectLst/>
                        </a:rPr>
                        <a:t>Vzdělávací oblast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Vzdělávání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pro 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zdraví 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  <a:tabLst>
                          <a:tab pos="612775" algn="l"/>
                        </a:tabLs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Předmět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Zdravověda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>
                          <a:effectLst/>
                        </a:rPr>
                        <a:t>Tematický okruh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Stáří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lvl="1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Název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Časté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 problémy seniorů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Číslo materiálu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2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VY_32_INOVACE_4C_ZDR_14(20)</a:t>
                      </a: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</a:rPr>
                        <a:t>Autor	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indent="0" algn="l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20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Andrea</a:t>
                      </a:r>
                      <a:r>
                        <a:rPr lang="cs-CZ" sz="20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Ječmenová</a:t>
                      </a:r>
                      <a:endParaRPr lang="cs-CZ" sz="20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43953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>
                          <a:effectLst/>
                        </a:rPr>
                        <a:t>Datum tvorby</a:t>
                      </a:r>
                      <a:endParaRPr lang="cs-CZ" sz="2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lvl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01.09.2012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652742">
                <a:tc grid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2000" dirty="0" smtClean="0">
                          <a:effectLst/>
                        </a:rPr>
                        <a:t>Všechna neocitovaná díla jsou </a:t>
                      </a:r>
                      <a:r>
                        <a:rPr lang="cs-CZ" sz="2000" smtClean="0">
                          <a:effectLst/>
                        </a:rPr>
                        <a:t>dílem autora.</a:t>
                      </a:r>
                      <a:endParaRPr lang="cs-CZ" sz="2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0" y="-27384"/>
            <a:ext cx="9144000" cy="19981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39550294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/>
              <a:t>Anotace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000" dirty="0" smtClean="0">
                <a:latin typeface="Verdana" pitchFamily="34" charset="0"/>
              </a:rPr>
              <a:t>Prezentace Microsoft PowerPoint přibližuje současný postup ošetřování a přístup k seniorům. </a:t>
            </a:r>
          </a:p>
          <a:p>
            <a:r>
              <a:rPr lang="cs-CZ" sz="2000" dirty="0" smtClean="0">
                <a:latin typeface="Verdana" pitchFamily="34" charset="0"/>
              </a:rPr>
              <a:t>Prezentace je určena jako podpůrný materiál k výkladu učitele, lze použít i k opakování učiva.</a:t>
            </a:r>
          </a:p>
          <a:p>
            <a:r>
              <a:rPr lang="cs-CZ" sz="2000" dirty="0" smtClean="0">
                <a:latin typeface="Verdana" pitchFamily="34" charset="0"/>
              </a:rPr>
              <a:t>Cílem prezentace je studentům vštípit moderní pojetí péče o seniory.</a:t>
            </a:r>
            <a:endParaRPr lang="cs-CZ" sz="2000" smtClean="0">
              <a:latin typeface="Verdana" pitchFamily="34" charset="0"/>
            </a:endParaRPr>
          </a:p>
          <a:p>
            <a:pPr>
              <a:buFont typeface="Arial" pitchFamily="34" charset="0"/>
              <a:buChar char="•"/>
            </a:pPr>
            <a:endParaRPr lang="cs-CZ" sz="2000" dirty="0" smtClean="0">
              <a:latin typeface="Verdana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 </a:t>
            </a:r>
            <a:br>
              <a:rPr lang="cs-CZ" dirty="0"/>
            </a:br>
            <a:r>
              <a:rPr lang="cs-CZ" sz="4900" b="1" u="sng" dirty="0"/>
              <a:t>Časté problémy seniorů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pic>
        <p:nvPicPr>
          <p:cNvPr id="6" name="Zástupný symbol pro obsah 5" descr="DSC0008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16761" y="1196753"/>
            <a:ext cx="6795600" cy="5096700"/>
          </a:xfrm>
        </p:spPr>
      </p:pic>
      <p:sp>
        <p:nvSpPr>
          <p:cNvPr id="7" name="TextovéPole 6"/>
          <p:cNvSpPr txBox="1"/>
          <p:nvPr/>
        </p:nvSpPr>
        <p:spPr>
          <a:xfrm>
            <a:off x="5652120" y="6309320"/>
            <a:ext cx="331236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dirty="0" smtClean="0"/>
              <a:t>Andrea Ječmenová 2012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 fmla="#ppt_h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u="sng" dirty="0"/>
              <a:t>Pohyb, pády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dirty="0"/>
              <a:t>omezený pohyb, pomalejší nejistá chůze =&gt;  stabilitu zvyšují </a:t>
            </a:r>
            <a:r>
              <a:rPr lang="cs-CZ" u="sng" dirty="0"/>
              <a:t>kompenzační pomůcky </a:t>
            </a:r>
            <a:endParaRPr lang="cs-CZ" dirty="0"/>
          </a:p>
          <a:p>
            <a:pPr lvl="0"/>
            <a:r>
              <a:rPr lang="cs-CZ" dirty="0"/>
              <a:t>s věkem stoupá počet pádů =&gt;  v </a:t>
            </a:r>
            <a:r>
              <a:rPr lang="cs-CZ" dirty="0" err="1"/>
              <a:t>oš</a:t>
            </a:r>
            <a:r>
              <a:rPr lang="cs-CZ" dirty="0"/>
              <a:t>. péči je musíme vždy předvídat =:&gt; vždy si uvědomit, že pád může mít </a:t>
            </a:r>
            <a:r>
              <a:rPr lang="cs-CZ" u="sng" dirty="0">
                <a:solidFill>
                  <a:srgbClr val="FF0000"/>
                </a:solidFill>
              </a:rPr>
              <a:t>vážné následky</a:t>
            </a:r>
            <a:endParaRPr lang="cs-CZ" dirty="0">
              <a:solidFill>
                <a:srgbClr val="FF0000"/>
              </a:solidFill>
            </a:endParaRPr>
          </a:p>
          <a:p>
            <a:pPr lvl="0"/>
            <a:r>
              <a:rPr lang="cs-CZ" u="sng" dirty="0">
                <a:solidFill>
                  <a:srgbClr val="FF0000"/>
                </a:solidFill>
              </a:rPr>
              <a:t>je třeba poznamenat, že je povinností </a:t>
            </a:r>
            <a:r>
              <a:rPr lang="cs-CZ" u="sng" dirty="0" err="1">
                <a:solidFill>
                  <a:srgbClr val="FF0000"/>
                </a:solidFill>
              </a:rPr>
              <a:t>oš</a:t>
            </a:r>
            <a:r>
              <a:rPr lang="cs-CZ" u="sng" dirty="0">
                <a:solidFill>
                  <a:srgbClr val="FF0000"/>
                </a:solidFill>
              </a:rPr>
              <a:t>. personálu řádně a přesně zaznamenat do dokumentace  seniora okolnosti každého pádu</a:t>
            </a:r>
            <a:endParaRPr lang="cs-CZ" dirty="0">
              <a:solidFill>
                <a:srgbClr val="FF0000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3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000"/>
                            </p:stCondLst>
                            <p:childTnLst>
                              <p:par>
                                <p:cTn id="17" presetID="1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908720"/>
            <a:ext cx="4040188" cy="5217443"/>
          </a:xfrm>
        </p:spPr>
        <p:txBody>
          <a:bodyPr/>
          <a:lstStyle/>
          <a:p>
            <a:pPr lvl="0"/>
            <a:r>
              <a:rPr lang="cs-CZ" dirty="0"/>
              <a:t>představují častý problém u imobilních, inkontinentních, zesláblých seniorů</a:t>
            </a:r>
          </a:p>
          <a:p>
            <a:pPr lvl="0"/>
            <a:r>
              <a:rPr lang="cs-CZ" dirty="0"/>
              <a:t>seniorům se všechny rány hůře a déle hojí =&gt; proto pečlivě sledujeme stav </a:t>
            </a:r>
            <a:r>
              <a:rPr lang="cs-CZ" dirty="0" smtClean="0"/>
              <a:t>kůže, </a:t>
            </a:r>
            <a:r>
              <a:rPr lang="cs-CZ" dirty="0"/>
              <a:t>eliminujeme vlhkost kůže, polohujeme, používáme </a:t>
            </a:r>
            <a:r>
              <a:rPr lang="cs-CZ" dirty="0" err="1"/>
              <a:t>antidekubitální</a:t>
            </a:r>
            <a:r>
              <a:rPr lang="cs-CZ" dirty="0"/>
              <a:t> pomůcky 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332656"/>
            <a:ext cx="4041775" cy="792087"/>
          </a:xfrm>
        </p:spPr>
        <p:txBody>
          <a:bodyPr/>
          <a:lstStyle/>
          <a:p>
            <a:r>
              <a:rPr lang="cs-CZ" u="sng" dirty="0"/>
              <a:t>Inkontinence moči a stolice: </a:t>
            </a:r>
            <a:endParaRPr lang="cs-CZ" dirty="0"/>
          </a:p>
          <a:p>
            <a:endParaRPr lang="cs-CZ" dirty="0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052736"/>
            <a:ext cx="4041775" cy="5073427"/>
          </a:xfrm>
        </p:spPr>
        <p:txBody>
          <a:bodyPr/>
          <a:lstStyle/>
          <a:p>
            <a:pPr lvl="0"/>
            <a:r>
              <a:rPr lang="cs-CZ" dirty="0"/>
              <a:t>uvědomit si, že tento stav senioři prožívají obtížně, vede k izolaci seniora, k mrzutým až depresivním náladám, ke sníženému sebevědomí =&gt; používáme vhodné pomůcky, upravíme prostředí seniora, pečujeme o kůži a genitálie 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7" name="Nadpis 1"/>
          <p:cNvSpPr>
            <a:spLocks noGrp="1"/>
          </p:cNvSpPr>
          <p:nvPr>
            <p:ph type="body" idx="1"/>
          </p:nvPr>
        </p:nvSpPr>
        <p:spPr>
          <a:xfrm>
            <a:off x="457200" y="188912"/>
            <a:ext cx="4040188" cy="1007840"/>
          </a:xfrm>
        </p:spPr>
        <p:txBody>
          <a:bodyPr/>
          <a:lstStyle/>
          <a:p>
            <a:r>
              <a:rPr lang="cs-CZ" u="sng" dirty="0" smtClean="0"/>
              <a:t>Dekubity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1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5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7000"/>
                            </p:stCondLst>
                            <p:childTnLst>
                              <p:par>
                                <p:cTn id="28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  <p:bldP spid="5" grpId="0" build="p"/>
      <p:bldP spid="6" grpId="0" build="p"/>
      <p:bldP spid="7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/>
              <a:t> </a:t>
            </a:r>
            <a:br>
              <a:rPr lang="cs-CZ" dirty="0"/>
            </a:br>
            <a:r>
              <a:rPr lang="cs-CZ" u="sng" dirty="0"/>
              <a:t> Výživa a poruchy </a:t>
            </a:r>
            <a:r>
              <a:rPr lang="cs-CZ" u="sng" dirty="0" smtClean="0"/>
              <a:t>výživy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pPr lvl="0"/>
            <a:r>
              <a:rPr lang="cs-CZ" dirty="0"/>
              <a:t>poruchy příjmu potravy u seniorů jsou častým jevem </a:t>
            </a:r>
          </a:p>
          <a:p>
            <a:pPr lvl="0"/>
            <a:r>
              <a:rPr lang="cs-CZ" dirty="0"/>
              <a:t>ve stáří, klesá množství </a:t>
            </a:r>
            <a:r>
              <a:rPr lang="cs-CZ" dirty="0" smtClean="0"/>
              <a:t>trávicích </a:t>
            </a:r>
            <a:r>
              <a:rPr lang="cs-CZ" dirty="0"/>
              <a:t>enzymů a klesá funkční schopnost trávicího traktu =&gt; omezování množství  přijaté potravy, především nadýmavé potraviny, nebo naopak nadměrný přísun nevhodné stravy, která vede k obezitě</a:t>
            </a:r>
          </a:p>
          <a:p>
            <a:pPr lvl="0"/>
            <a:r>
              <a:rPr lang="cs-CZ" dirty="0"/>
              <a:t>senioři nepotřebují velké množství jídla, avšak musí být </a:t>
            </a:r>
            <a:r>
              <a:rPr lang="cs-CZ" u="sng" dirty="0">
                <a:solidFill>
                  <a:srgbClr val="FF0000"/>
                </a:solidFill>
              </a:rPr>
              <a:t>energeticky hodnotné, vyvážené a dobře stravitelné </a:t>
            </a:r>
            <a:r>
              <a:rPr lang="cs-CZ" dirty="0"/>
              <a:t>=&gt; více menších porcí během dne </a:t>
            </a:r>
          </a:p>
          <a:p>
            <a:pPr lvl="0"/>
            <a:r>
              <a:rPr lang="cs-CZ" dirty="0"/>
              <a:t>dbáme na dostatečný příjem  vitamínů, vlákniny a minerálních látek </a:t>
            </a:r>
          </a:p>
          <a:p>
            <a:pPr lvl="0"/>
            <a:r>
              <a:rPr lang="cs-CZ" dirty="0"/>
              <a:t>strava má být mnohostranná a lehce stravitelná, příjem energie odpovídá sníženému pohybu =&gt; omezujeme tučná a sladká jídla </a:t>
            </a:r>
          </a:p>
          <a:p>
            <a:pPr lvl="0"/>
            <a:r>
              <a:rPr lang="cs-CZ" dirty="0"/>
              <a:t>bereme ohledy na individuální zvyky a stravovací návyky seniorů</a:t>
            </a:r>
          </a:p>
          <a:p>
            <a:pPr lvl="0"/>
            <a:r>
              <a:rPr lang="cs-CZ" dirty="0"/>
              <a:t>podáváme jídlo vždy dostatečně teplé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1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5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9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7" dur="2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5" dur="2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4000" u="sng" dirty="0"/>
              <a:t>Pitný </a:t>
            </a:r>
            <a:r>
              <a:rPr lang="cs-CZ" sz="4000" u="sng" dirty="0" smtClean="0"/>
              <a:t>režim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0"/>
            <a:r>
              <a:rPr lang="cs-CZ" sz="2700" dirty="0"/>
              <a:t>častá je </a:t>
            </a:r>
            <a:r>
              <a:rPr lang="cs-CZ" sz="2700" dirty="0">
                <a:solidFill>
                  <a:srgbClr val="FF0000"/>
                </a:solidFill>
              </a:rPr>
              <a:t>DEHYDRATACE </a:t>
            </a:r>
            <a:r>
              <a:rPr lang="cs-CZ" sz="2700" dirty="0"/>
              <a:t>=&gt; ztráta pocitu žízně, strach z nočního močení, inkontinence a možného zápachu, snížená hybnost =&gt; při ošetření dbáme na dostatečný příjem </a:t>
            </a:r>
            <a:r>
              <a:rPr lang="cs-CZ" sz="2700" u="sng" dirty="0">
                <a:solidFill>
                  <a:srgbClr val="FF0000"/>
                </a:solidFill>
              </a:rPr>
              <a:t>vhodných tekutin </a:t>
            </a:r>
            <a:r>
              <a:rPr lang="cs-CZ" sz="2700" dirty="0"/>
              <a:t>až 2 litry denně, tekutiny mají mít takovou teplotu, která seniorovi vyhovuje, není vhodné podávat hodně studené tekutiny</a:t>
            </a:r>
          </a:p>
          <a:p>
            <a:pPr lvl="0"/>
            <a:r>
              <a:rPr lang="cs-CZ" sz="2700" dirty="0"/>
              <a:t>tekutiny podáváme pravidelně během celého dne, není vhodné vypít větší množství tekutin najednou, aby nebyl přetížen kardiovaskulární systém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2000"/>
                            </p:stCondLst>
                            <p:childTnLst>
                              <p:par>
                                <p:cTn id="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/>
              <a:t>Spánek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dbát</a:t>
            </a:r>
            <a:r>
              <a:rPr lang="cs-CZ" dirty="0"/>
              <a:t>, aby během spánku senior načerpal </a:t>
            </a:r>
            <a:r>
              <a:rPr lang="cs-CZ" dirty="0" smtClean="0"/>
              <a:t>dostatek fyzických </a:t>
            </a:r>
            <a:r>
              <a:rPr lang="cs-CZ" dirty="0"/>
              <a:t>i psychických sil =&gt;nedostatečný</a:t>
            </a:r>
          </a:p>
          <a:p>
            <a:r>
              <a:rPr lang="cs-CZ" dirty="0" smtClean="0"/>
              <a:t>spánek </a:t>
            </a:r>
            <a:r>
              <a:rPr lang="cs-CZ" dirty="0"/>
              <a:t>se negativně odráží na náladě, </a:t>
            </a:r>
            <a:r>
              <a:rPr lang="cs-CZ" dirty="0" smtClean="0"/>
              <a:t>vykonávání</a:t>
            </a:r>
          </a:p>
          <a:p>
            <a:pPr>
              <a:buNone/>
            </a:pPr>
            <a:r>
              <a:rPr lang="cs-CZ" dirty="0" smtClean="0"/>
              <a:t>    denních </a:t>
            </a:r>
            <a:r>
              <a:rPr lang="cs-CZ" dirty="0"/>
              <a:t>aktivit, na chuti být aktivní a řešit </a:t>
            </a:r>
          </a:p>
          <a:p>
            <a:pPr>
              <a:buNone/>
            </a:pPr>
            <a:r>
              <a:rPr lang="cs-CZ" dirty="0" smtClean="0"/>
              <a:t>    problémy </a:t>
            </a:r>
            <a:endParaRPr lang="cs-CZ" dirty="0"/>
          </a:p>
          <a:p>
            <a:r>
              <a:rPr lang="cs-CZ" dirty="0" smtClean="0"/>
              <a:t>ve </a:t>
            </a:r>
            <a:r>
              <a:rPr lang="cs-CZ" dirty="0"/>
              <a:t>stáří je běžný odpolední spánek =&gt; </a:t>
            </a:r>
            <a:r>
              <a:rPr lang="cs-CZ" dirty="0" smtClean="0"/>
              <a:t>nenahrazuje noční </a:t>
            </a:r>
            <a:r>
              <a:rPr lang="cs-CZ" dirty="0"/>
              <a:t>spánek</a:t>
            </a:r>
          </a:p>
          <a:p>
            <a:r>
              <a:rPr lang="cs-CZ" dirty="0" smtClean="0"/>
              <a:t>v </a:t>
            </a:r>
            <a:r>
              <a:rPr lang="cs-CZ" dirty="0"/>
              <a:t>noci musí být zajištěn klid, chodit spát ve stejnou dobu, upravené lůžko, někdy nutné užívání</a:t>
            </a:r>
          </a:p>
          <a:p>
            <a:r>
              <a:rPr lang="cs-CZ" dirty="0" smtClean="0"/>
              <a:t>Hypnotik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3000"/>
                            </p:stCondLst>
                            <p:childTnLst>
                              <p:par>
                                <p:cTn id="1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4000"/>
                            </p:stCondLst>
                            <p:childTnLst>
                              <p:par>
                                <p:cTn id="1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6000"/>
                            </p:stCondLst>
                            <p:childTnLst>
                              <p:par>
                                <p:cTn id="2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8000"/>
                            </p:stCondLst>
                            <p:childTnLst>
                              <p:par>
                                <p:cTn id="39" presetID="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u="sng" dirty="0"/>
              <a:t>Smyslové poruchy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běžnou </a:t>
            </a:r>
            <a:r>
              <a:rPr lang="cs-CZ" dirty="0"/>
              <a:t>součástí stárnutí a stáří =&gt; zhoršení zraku a </a:t>
            </a:r>
            <a:r>
              <a:rPr lang="cs-CZ" dirty="0" smtClean="0"/>
              <a:t>sluchu=&gt; </a:t>
            </a:r>
            <a:r>
              <a:rPr lang="cs-CZ" dirty="0"/>
              <a:t>pravidelné kontroly, správní kompenzační poruchy =&gt; brýle, naslouchátko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400"/>
                            </p:stCondLst>
                            <p:childTnLst>
                              <p:par>
                                <p:cTn id="13" presetID="2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allAtOnce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u="sng" dirty="0"/>
              <a:t>Psychické problémy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 </a:t>
            </a:r>
            <a:r>
              <a:rPr lang="cs-CZ" u="sng" dirty="0" smtClean="0"/>
              <a:t>příčinami </a:t>
            </a:r>
            <a:r>
              <a:rPr lang="cs-CZ" u="sng" dirty="0"/>
              <a:t>jsou </a:t>
            </a:r>
            <a:r>
              <a:rPr lang="cs-CZ" u="sng" dirty="0" smtClean="0"/>
              <a:t>:</a:t>
            </a:r>
            <a:r>
              <a:rPr lang="cs-CZ" dirty="0" smtClean="0"/>
              <a:t> pesimistický </a:t>
            </a:r>
            <a:r>
              <a:rPr lang="cs-CZ" dirty="0"/>
              <a:t>postoj k životu, kognitivní poruchy, špatný způsob životního stylu,  samota a nezájem rodiny, zvyšující se závislost na okolí a snižující se soběstačnost seniora =&gt; vznik  depresí a </a:t>
            </a:r>
            <a:r>
              <a:rPr lang="cs-CZ" dirty="0" err="1"/>
              <a:t>sociopatií</a:t>
            </a:r>
            <a:r>
              <a:rPr lang="cs-CZ" dirty="0"/>
              <a:t> =&gt; zajistit vhodnou komunikaci, navodit důvěrný a empatický vztah, zajišťovat </a:t>
            </a:r>
            <a:r>
              <a:rPr lang="cs-CZ" dirty="0" err="1"/>
              <a:t>sebepéči</a:t>
            </a:r>
            <a:r>
              <a:rPr lang="cs-CZ" dirty="0"/>
              <a:t>, denní aktivity, motivovat ke chuti do života.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3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Kontrolní otázky a cvičení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Proč věkem stoupá riziko pádů a jak ho v péči o seniory odstraňujeme?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Jaké problémy nastávají u imobilních, inkontinentních, zesláblých seniorů?</a:t>
            </a:r>
          </a:p>
          <a:p>
            <a:pPr marL="514350" lvl="0" indent="-514350">
              <a:buFont typeface="+mj-lt"/>
              <a:buAutoNum type="arabicPeriod"/>
            </a:pPr>
            <a:r>
              <a:rPr lang="cs-CZ" dirty="0" smtClean="0"/>
              <a:t>Proč jsou, častým jevem poruchy příjmu potravy a tekutin u seniorů?</a:t>
            </a:r>
          </a:p>
          <a:p>
            <a:r>
              <a:rPr lang="cs-CZ" b="1" u="sng" dirty="0" smtClean="0"/>
              <a:t>Úkol :</a:t>
            </a:r>
            <a:endParaRPr lang="cs-CZ" u="sng" dirty="0" smtClean="0"/>
          </a:p>
          <a:p>
            <a:pPr>
              <a:buFont typeface="Wingdings" pitchFamily="2" charset="2"/>
              <a:buChar char="Ø"/>
            </a:pPr>
            <a:r>
              <a:rPr lang="cs-CZ" dirty="0" smtClean="0"/>
              <a:t>Písemně zpracujte, na co správně dbát v péči o seniora, aby načerpal dostatek fyzických i psychických sil.  </a:t>
            </a:r>
          </a:p>
          <a:p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000"/>
                            </p:stCondLst>
                            <p:childTnLst>
                              <p:par>
                                <p:cTn id="2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8000"/>
                            </p:stCondLst>
                            <p:childTnLst>
                              <p:par>
                                <p:cTn id="25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000"/>
                            </p:stCondLst>
                            <p:childTnLst>
                              <p:par>
                                <p:cTn id="30" presetID="2" presetClass="entr" presetSubtype="1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2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4000" dirty="0" smtClean="0"/>
              <a:t>Použité zdroje</a:t>
            </a:r>
            <a:endParaRPr lang="cs-CZ" sz="40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2800" dirty="0" smtClean="0"/>
              <a:t>Mgr. </a:t>
            </a:r>
            <a:r>
              <a:rPr lang="cs-CZ" sz="2800" dirty="0" err="1" smtClean="0"/>
              <a:t>et</a:t>
            </a:r>
            <a:r>
              <a:rPr lang="cs-CZ" sz="2800" dirty="0" smtClean="0"/>
              <a:t> </a:t>
            </a:r>
            <a:r>
              <a:rPr lang="cs-CZ" sz="2800" dirty="0" err="1" smtClean="0"/>
              <a:t>Mgr.Jana</a:t>
            </a:r>
            <a:r>
              <a:rPr lang="cs-CZ" sz="2800" dirty="0" smtClean="0"/>
              <a:t> Mlýnková </a:t>
            </a:r>
          </a:p>
          <a:p>
            <a:pPr>
              <a:buNone/>
            </a:pPr>
            <a:r>
              <a:rPr lang="cs-CZ" sz="2800" dirty="0" smtClean="0"/>
              <a:t>Péče o staré občany </a:t>
            </a:r>
          </a:p>
          <a:p>
            <a:pPr>
              <a:buNone/>
            </a:pPr>
            <a:r>
              <a:rPr lang="cs-CZ" sz="2800" dirty="0" err="1" smtClean="0"/>
              <a:t>Grada</a:t>
            </a:r>
            <a:r>
              <a:rPr lang="cs-CZ" sz="2800" dirty="0" smtClean="0"/>
              <a:t> </a:t>
            </a:r>
            <a:r>
              <a:rPr lang="cs-CZ" sz="2800" dirty="0" err="1" smtClean="0"/>
              <a:t>Publishing</a:t>
            </a:r>
            <a:r>
              <a:rPr lang="cs-CZ" sz="2800" dirty="0" smtClean="0"/>
              <a:t>,a.s.,2011</a:t>
            </a:r>
          </a:p>
          <a:p>
            <a:pPr>
              <a:buNone/>
            </a:pPr>
            <a:r>
              <a:rPr lang="cs-CZ" sz="2800" dirty="0" smtClean="0"/>
              <a:t>ISBN 978-80-247-3872-7</a:t>
            </a:r>
          </a:p>
          <a:p>
            <a:r>
              <a:rPr lang="cs-CZ" sz="2800" dirty="0" smtClean="0"/>
              <a:t>Fotografie archiv autorky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546</Words>
  <Application>Microsoft Office PowerPoint</Application>
  <PresentationFormat>Předvádění na obrazovce (4:3)</PresentationFormat>
  <Paragraphs>71</Paragraphs>
  <Slides>12</Slides>
  <Notes>1</Notes>
  <HiddenSlides>2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sady Office</vt:lpstr>
      <vt:lpstr>Snímek 1</vt:lpstr>
      <vt:lpstr>Anotace </vt:lpstr>
      <vt:lpstr>  Časté problémy seniorů </vt:lpstr>
      <vt:lpstr>Pohyb, pády </vt:lpstr>
      <vt:lpstr>Snímek 5</vt:lpstr>
      <vt:lpstr>   Výživa a poruchy výživy </vt:lpstr>
      <vt:lpstr>Pitný režim </vt:lpstr>
      <vt:lpstr>Spánek </vt:lpstr>
      <vt:lpstr>Smyslové poruchy</vt:lpstr>
      <vt:lpstr>Psychické problémy </vt:lpstr>
      <vt:lpstr>Kontrolní otázky a cvičení </vt:lpstr>
      <vt:lpstr>Použité 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  Časté problémy seniorů </dc:title>
  <dc:creator>Admin</dc:creator>
  <cp:lastModifiedBy>Dum</cp:lastModifiedBy>
  <cp:revision>10</cp:revision>
  <dcterms:created xsi:type="dcterms:W3CDTF">2013-03-20T17:34:27Z</dcterms:created>
  <dcterms:modified xsi:type="dcterms:W3CDTF">2014-02-23T21:20:39Z</dcterms:modified>
</cp:coreProperties>
</file>