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A7A911-257C-4941-BEDC-63AE402DD6CF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12638-1B38-4C24-A222-499F0DD9B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B42B1-8C7A-4ACF-BA03-AC11266D1737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93E83-CA38-409A-98B0-EC83811E6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77858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zdravý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/>
                        <a:t>Zdravotní a sociální zařízení pro seniory a chronicky nemocné</a:t>
                      </a:r>
                      <a:endParaRPr lang="cs-CZ" sz="2000" b="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  <a:endParaRPr lang="cs-CZ" sz="2000" smtClean="0">
              <a:latin typeface="Verdan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cs-CZ" sz="4900" b="1" dirty="0"/>
              <a:t>Zdravotní a sociální zařízení pro seniory a chronicky nemocné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pic>
        <p:nvPicPr>
          <p:cNvPr id="4" name="Zástupný symbol pro obsah 3" descr="20130403_1306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2771" y="1268760"/>
            <a:ext cx="6627581" cy="4970686"/>
          </a:xfrm>
        </p:spPr>
      </p:pic>
      <p:sp>
        <p:nvSpPr>
          <p:cNvPr id="5" name="TextovéPole 4"/>
          <p:cNvSpPr txBox="1"/>
          <p:nvPr/>
        </p:nvSpPr>
        <p:spPr>
          <a:xfrm>
            <a:off x="5652120" y="616530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u="sng" dirty="0"/>
              <a:t>Zdravotní péče</a:t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u="sng" dirty="0"/>
              <a:t>Nemocnice </a:t>
            </a:r>
            <a:endParaRPr lang="cs-CZ" u="sng" dirty="0" smtClean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ambulantní </a:t>
            </a:r>
            <a:r>
              <a:rPr lang="cs-CZ" dirty="0"/>
              <a:t>péče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lůžková péče – akutní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lůžková péče – následná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lůžková péče – speciální</a:t>
            </a:r>
          </a:p>
          <a:p>
            <a:pPr>
              <a:buNone/>
            </a:pPr>
            <a:r>
              <a:rPr lang="cs-CZ" dirty="0"/>
              <a:t>	</a:t>
            </a:r>
          </a:p>
          <a:p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Hospice</a:t>
            </a:r>
          </a:p>
          <a:p>
            <a:pPr lvl="0">
              <a:buFont typeface="Wingdings" pitchFamily="2" charset="2"/>
              <a:buChar char="ü"/>
            </a:pPr>
            <a:r>
              <a:rPr lang="cs-CZ" dirty="0"/>
              <a:t>poskytují péči nevyléčitelně nemocným s onkologickými nemocemi</a:t>
            </a:r>
          </a:p>
          <a:p>
            <a:pPr lvl="0">
              <a:buFont typeface="Wingdings" pitchFamily="2" charset="2"/>
              <a:buChar char="ü"/>
            </a:pPr>
            <a:r>
              <a:rPr lang="cs-CZ" dirty="0"/>
              <a:t>existuje forma péče i v domácím prostředí =&gt; důstojné dožité v kruhu rodiny</a:t>
            </a:r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81"/>
            <a:ext cx="4040188" cy="1152128"/>
          </a:xfrm>
        </p:spPr>
        <p:txBody>
          <a:bodyPr>
            <a:normAutofit/>
          </a:bodyPr>
          <a:lstStyle/>
          <a:p>
            <a:r>
              <a:rPr lang="cs-CZ" sz="2800" dirty="0"/>
              <a:t>Ambulantní a terénní služba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700808"/>
            <a:ext cx="4040188" cy="4425355"/>
          </a:xfrm>
        </p:spPr>
        <p:txBody>
          <a:bodyPr/>
          <a:lstStyle/>
          <a:p>
            <a:pPr lvl="0"/>
            <a:r>
              <a:rPr lang="cs-CZ" dirty="0"/>
              <a:t>odborná zdravotní péče poskytována v domácím prostředí seniora</a:t>
            </a:r>
          </a:p>
          <a:p>
            <a:pPr lvl="0"/>
            <a:r>
              <a:rPr lang="cs-CZ" dirty="0"/>
              <a:t>poskytovatelem této formy péče jsou </a:t>
            </a:r>
            <a:r>
              <a:rPr lang="cs-CZ" b="1" dirty="0"/>
              <a:t>agentury domácí péče </a:t>
            </a:r>
            <a:r>
              <a:rPr lang="cs-CZ" dirty="0"/>
              <a:t>=&gt; hradí zdravotní pojišťovna</a:t>
            </a:r>
            <a:r>
              <a:rPr lang="cs-CZ" b="1" dirty="0"/>
              <a:t>, </a:t>
            </a:r>
            <a:r>
              <a:rPr lang="cs-CZ" dirty="0"/>
              <a:t>indikuje praktický lékař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260649"/>
            <a:ext cx="4041775" cy="1296144"/>
          </a:xfrm>
        </p:spPr>
        <p:txBody>
          <a:bodyPr/>
          <a:lstStyle/>
          <a:p>
            <a:r>
              <a:rPr lang="cs-CZ" dirty="0"/>
              <a:t> </a:t>
            </a:r>
          </a:p>
          <a:p>
            <a:r>
              <a:rPr lang="cs-CZ" sz="2800" dirty="0"/>
              <a:t>Geriatrická denní centra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700808"/>
            <a:ext cx="4041775" cy="4425355"/>
          </a:xfrm>
        </p:spPr>
        <p:txBody>
          <a:bodyPr/>
          <a:lstStyle/>
          <a:p>
            <a:pPr lvl="0"/>
            <a:r>
              <a:rPr lang="cs-CZ" dirty="0"/>
              <a:t>denní a někdy i noční pobyt seniora</a:t>
            </a:r>
          </a:p>
          <a:p>
            <a:pPr lvl="0"/>
            <a:r>
              <a:rPr lang="cs-CZ" dirty="0"/>
              <a:t>poskytují léčebnou a </a:t>
            </a:r>
            <a:r>
              <a:rPr lang="cs-CZ" dirty="0" err="1"/>
              <a:t>oš</a:t>
            </a:r>
            <a:r>
              <a:rPr lang="cs-CZ" dirty="0"/>
              <a:t>. péči, fyzioterapii a ergoterapii, psychickou aktivizaci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60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600" decel="100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Sociální péče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1050131"/>
          </a:xfrm>
        </p:spPr>
        <p:txBody>
          <a:bodyPr/>
          <a:lstStyle/>
          <a:p>
            <a:r>
              <a:rPr lang="cs-CZ" dirty="0"/>
              <a:t>Domovy pro seniory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s-CZ" dirty="0"/>
              <a:t>celoroční pobytová služba =&gt; nahrazuje domov</a:t>
            </a:r>
          </a:p>
          <a:p>
            <a:pPr lvl="0"/>
            <a:r>
              <a:rPr lang="cs-CZ" dirty="0"/>
              <a:t>poskytují trvalou komplexní </a:t>
            </a:r>
            <a:r>
              <a:rPr lang="cs-CZ" dirty="0" smtClean="0"/>
              <a:t>péči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96752"/>
            <a:ext cx="4041775" cy="978123"/>
          </a:xfrm>
        </p:spPr>
        <p:txBody>
          <a:bodyPr/>
          <a:lstStyle/>
          <a:p>
            <a:r>
              <a:rPr lang="cs-CZ" dirty="0"/>
              <a:t>Domovy se zvláštním režimem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0"/>
            <a:r>
              <a:rPr lang="cs-CZ" dirty="0"/>
              <a:t>celoroční poskytovaná služba =&gt; specializovaná na duševní poruchy, závislosti na návykových látkách, mentální postižení =&gt;větší počet personálu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Domovy s pečovatelskou službou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dirty="0"/>
              <a:t>forma péče o relativně zdravé seniory =&gt; nepotřebují stálou pomoc ošetřující osoby =&gt; pouze dopomoc při některých úkonech =&gt; na základě smlouvy</a:t>
            </a:r>
          </a:p>
          <a:p>
            <a:r>
              <a:rPr lang="cs-CZ" u="sng" dirty="0"/>
              <a:t>Úkony</a:t>
            </a:r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- </a:t>
            </a:r>
            <a:r>
              <a:rPr lang="cs-CZ" dirty="0"/>
              <a:t>pomoc při hygienické péči</a:t>
            </a:r>
          </a:p>
          <a:p>
            <a:pPr>
              <a:buNone/>
            </a:pPr>
            <a:r>
              <a:rPr lang="cs-CZ" dirty="0" smtClean="0"/>
              <a:t>      - </a:t>
            </a:r>
            <a:r>
              <a:rPr lang="cs-CZ" dirty="0"/>
              <a:t>rehabilitace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úklid, pomoc v domácnosti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nákupy, zařizování úředních věcí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péče o prádlo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pedikúra</a:t>
            </a:r>
          </a:p>
          <a:p>
            <a:pPr>
              <a:buNone/>
            </a:pPr>
            <a:r>
              <a:rPr lang="cs-CZ" dirty="0" smtClean="0"/>
              <a:t>     - </a:t>
            </a:r>
            <a:r>
              <a:rPr lang="cs-CZ" dirty="0"/>
              <a:t>zajištění obědu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Tato </a:t>
            </a:r>
            <a:r>
              <a:rPr lang="cs-CZ" u="sng" dirty="0">
                <a:solidFill>
                  <a:srgbClr val="FF0000"/>
                </a:solidFill>
              </a:rPr>
              <a:t>služba je poskytována i v běžném domácím prostředí.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5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Domovinky</a:t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centra denních služeb určená pro denní pobyt seniorů s omezenými fyzickými nebo psychickými schopnostmi, kteří potřebují denní péči</a:t>
            </a:r>
          </a:p>
          <a:p>
            <a:pPr lvl="0"/>
            <a:r>
              <a:rPr lang="cs-CZ" dirty="0"/>
              <a:t>zařízení pomáhá nejen klientům centra, ale i rodinným příslušníkům</a:t>
            </a:r>
          </a:p>
          <a:p>
            <a:pPr lvl="0"/>
            <a:r>
              <a:rPr lang="cs-CZ" dirty="0"/>
              <a:t>je možnost seniora ubytovat i na přechodnou dobu </a:t>
            </a:r>
            <a:r>
              <a:rPr lang="cs-CZ" dirty="0" smtClean="0"/>
              <a:t>celodenně</a:t>
            </a:r>
            <a:endParaRPr lang="cs-CZ" dirty="0"/>
          </a:p>
        </p:txBody>
      </p:sp>
      <p:pic>
        <p:nvPicPr>
          <p:cNvPr id="5" name="Zástupný symbol pro obsah 4" descr="DSC0006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52421" y="2276872"/>
            <a:ext cx="4134379" cy="367240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5793507"/>
          </a:xfrm>
        </p:spPr>
        <p:txBody>
          <a:bodyPr/>
          <a:lstStyle/>
          <a:p>
            <a:r>
              <a:rPr lang="cs-CZ" u="sng" dirty="0"/>
              <a:t>Týdenní stacionáře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stejný princip jako denní stacionáře zpravidla fungují od neděle večer do pátku odpoledne</a:t>
            </a:r>
          </a:p>
          <a:p>
            <a:pPr lvl="0">
              <a:buFont typeface="Courier New" pitchFamily="49" charset="0"/>
              <a:buChar char="o"/>
            </a:pPr>
            <a:r>
              <a:rPr lang="cs-CZ" dirty="0"/>
              <a:t>je především určen pro seniory s poruchami paměti, nedostatečnou soběstačností a </a:t>
            </a:r>
            <a:r>
              <a:rPr lang="cs-CZ" dirty="0" err="1"/>
              <a:t>sebepéčí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sz="half" idx="1"/>
          </p:nvPr>
        </p:nvSpPr>
        <p:spPr>
          <a:xfrm>
            <a:off x="457200" y="333375"/>
            <a:ext cx="4038600" cy="5792788"/>
          </a:xfrm>
        </p:spPr>
        <p:txBody>
          <a:bodyPr/>
          <a:lstStyle/>
          <a:p>
            <a:r>
              <a:rPr lang="cs-CZ" u="sng" dirty="0"/>
              <a:t>Denní </a:t>
            </a:r>
            <a:r>
              <a:rPr lang="cs-CZ" u="sng" dirty="0" smtClean="0"/>
              <a:t>stacionáře </a:t>
            </a:r>
            <a:endParaRPr lang="cs-CZ" u="sng" dirty="0"/>
          </a:p>
          <a:p>
            <a:pPr lvl="0">
              <a:buFont typeface="Courier New" pitchFamily="49" charset="0"/>
              <a:buChar char="o"/>
            </a:pPr>
            <a:r>
              <a:rPr lang="cs-CZ" dirty="0" smtClean="0"/>
              <a:t>ambulantní </a:t>
            </a:r>
            <a:r>
              <a:rPr lang="cs-CZ" dirty="0"/>
              <a:t>služba pro seniory se sníženou soběstačností, kteří potřebují pomoc druhé osoby =&gt; poskytována všestranná péče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412776"/>
            <a:ext cx="3008313" cy="4691063"/>
          </a:xfrm>
        </p:spPr>
        <p:txBody>
          <a:bodyPr/>
          <a:lstStyle/>
          <a:p>
            <a:r>
              <a:rPr lang="cs-CZ" sz="2400" dirty="0"/>
              <a:t>Pouze určité vybrané instituce, jsou i další zařízení poskytující sociální služby =&gt; </a:t>
            </a:r>
            <a:r>
              <a:rPr lang="cs-CZ" sz="2400" u="sng" dirty="0">
                <a:solidFill>
                  <a:srgbClr val="FF0000"/>
                </a:solidFill>
              </a:rPr>
              <a:t>Zákon o sociálních službách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sah 8" descr="20130403_1302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836712"/>
            <a:ext cx="5111750" cy="45365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a popište zařízení, která spadají do rezortu zdravotní péče?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a popište zařízení, která spadají do oblasti sociální péče?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 čem spatřujete výhody a nevýhody péče o seniora rodinnými příslušníky?</a:t>
            </a:r>
          </a:p>
          <a:p>
            <a:r>
              <a:rPr lang="cs-CZ" b="1" u="sng" dirty="0" smtClean="0"/>
              <a:t>Úkol :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se vám vybaví, když se řekne slovo Charita? Jaký je účel a cíl této instituce?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Pracujte s internetovými zdroji.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err="1" smtClean="0"/>
              <a:t>et</a:t>
            </a:r>
            <a:r>
              <a:rPr lang="cs-CZ" sz="2800" dirty="0" smtClean="0"/>
              <a:t> </a:t>
            </a:r>
            <a:r>
              <a:rPr lang="cs-CZ" sz="2800" dirty="0" err="1" smtClean="0"/>
              <a:t>Mgr.Jana</a:t>
            </a:r>
            <a:r>
              <a:rPr lang="cs-CZ" sz="2800" dirty="0" smtClean="0"/>
              <a:t> Mlýnková </a:t>
            </a:r>
          </a:p>
          <a:p>
            <a:pPr>
              <a:buNone/>
            </a:pPr>
            <a:r>
              <a:rPr lang="cs-CZ" sz="2800" dirty="0" smtClean="0"/>
              <a:t>Péče o staré občany </a:t>
            </a:r>
          </a:p>
          <a:p>
            <a:pPr>
              <a:buNone/>
            </a:pPr>
            <a:r>
              <a:rPr lang="cs-CZ" sz="2800" dirty="0" err="1" smtClean="0"/>
              <a:t>Grada</a:t>
            </a:r>
            <a:r>
              <a:rPr lang="cs-CZ" sz="2800" dirty="0" smtClean="0"/>
              <a:t> </a:t>
            </a:r>
            <a:r>
              <a:rPr lang="cs-CZ" sz="2800" dirty="0" err="1" smtClean="0"/>
              <a:t>Publishing</a:t>
            </a:r>
            <a:r>
              <a:rPr lang="cs-CZ" sz="2800" dirty="0" smtClean="0"/>
              <a:t>,a.s.,2011</a:t>
            </a:r>
          </a:p>
          <a:p>
            <a:pPr>
              <a:buNone/>
            </a:pPr>
            <a:r>
              <a:rPr lang="cs-CZ" sz="2800" dirty="0" smtClean="0"/>
              <a:t>ISBN 978-80-247-3872-7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327</Words>
  <Application>Microsoft Office PowerPoint</Application>
  <PresentationFormat>Předvádění na obrazovce (4:3)</PresentationFormat>
  <Paragraphs>84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 </vt:lpstr>
      <vt:lpstr>Zdravotní a sociální zařízení pro seniory a chronicky nemocné </vt:lpstr>
      <vt:lpstr>  Zdravotní péče </vt:lpstr>
      <vt:lpstr>Snímek 5</vt:lpstr>
      <vt:lpstr>Sociální péče </vt:lpstr>
      <vt:lpstr>Domovy s pečovatelskou službou </vt:lpstr>
      <vt:lpstr>Domovinky </vt:lpstr>
      <vt:lpstr>Snímek 9</vt:lpstr>
      <vt:lpstr>Snímek 10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Zdravotní a sociální zařízení pro seniory a chronicky nemocné </dc:title>
  <dc:creator>Admin</dc:creator>
  <cp:lastModifiedBy>Admin</cp:lastModifiedBy>
  <cp:revision>8</cp:revision>
  <dcterms:created xsi:type="dcterms:W3CDTF">2013-03-26T17:01:18Z</dcterms:created>
  <dcterms:modified xsi:type="dcterms:W3CDTF">2013-04-09T18:57:27Z</dcterms:modified>
</cp:coreProperties>
</file>