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9" r:id="rId15"/>
    <p:sldId id="270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21EE35-0CA1-4BC4-A8B1-02AFE6824EAD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2E15098-A6DB-409F-A922-4A59437860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D807C-CCE0-46D5-901D-B86C3B710E1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12D69-879C-4AC4-A2A7-D4EF091015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D807C-CCE0-46D5-901D-B86C3B710E1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12D69-879C-4AC4-A2A7-D4EF091015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D807C-CCE0-46D5-901D-B86C3B710E1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12D69-879C-4AC4-A2A7-D4EF091015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D807C-CCE0-46D5-901D-B86C3B710E1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12D69-879C-4AC4-A2A7-D4EF091015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D807C-CCE0-46D5-901D-B86C3B710E1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12D69-879C-4AC4-A2A7-D4EF091015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D807C-CCE0-46D5-901D-B86C3B710E1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12D69-879C-4AC4-A2A7-D4EF091015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D807C-CCE0-46D5-901D-B86C3B710E1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12D69-879C-4AC4-A2A7-D4EF091015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D807C-CCE0-46D5-901D-B86C3B710E1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12D69-879C-4AC4-A2A7-D4EF091015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D807C-CCE0-46D5-901D-B86C3B710E1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12D69-879C-4AC4-A2A7-D4EF091015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D807C-CCE0-46D5-901D-B86C3B710E1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12D69-879C-4AC4-A2A7-D4EF091015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9D807C-CCE0-46D5-901D-B86C3B710E1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C12D69-879C-4AC4-A2A7-D4EF091015F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9D807C-CCE0-46D5-901D-B86C3B710E1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C12D69-879C-4AC4-A2A7-D4EF091015F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Vzdělávání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pro 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zdraví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Zdravověda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Stáří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dirty="0" smtClean="0">
                          <a:latin typeface="+mj-lt"/>
                        </a:rPr>
                        <a:t>Pozorování nemocných </a:t>
                      </a:r>
                      <a:endParaRPr lang="cs-CZ" sz="2000" b="0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VY_32_INOVACE_4C_ZDR_16(20)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Ječmenová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502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Verdana" pitchFamily="34" charset="0"/>
              </a:rPr>
              <a:t>Prezentace Microsoft PowerPoint přibližuje současný postup ošetřování a přístup k seniorům. </a:t>
            </a:r>
          </a:p>
          <a:p>
            <a:r>
              <a:rPr lang="cs-CZ" sz="2000" dirty="0" smtClean="0">
                <a:latin typeface="Verdana" pitchFamily="34" charset="0"/>
              </a:rPr>
              <a:t>Prezentace je určena jako podpůrný materiál k výkladu učitele, lze použít i k opakování učiva.</a:t>
            </a:r>
          </a:p>
          <a:p>
            <a:r>
              <a:rPr lang="cs-CZ" sz="2000" dirty="0" smtClean="0">
                <a:latin typeface="Verdana" pitchFamily="34" charset="0"/>
              </a:rPr>
              <a:t>Cílem prezentace je studentům vštípit moderní pojetí péče o seniory.</a:t>
            </a:r>
          </a:p>
          <a:p>
            <a:pPr>
              <a:buFont typeface="Arial" pitchFamily="34" charset="0"/>
              <a:buChar char="•"/>
            </a:pPr>
            <a:endParaRPr lang="cs-CZ" sz="2000" dirty="0" smtClean="0">
              <a:latin typeface="Verdana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 Pozorování nemocných </a:t>
            </a:r>
            <a:endParaRPr lang="cs-CZ" dirty="0"/>
          </a:p>
        </p:txBody>
      </p:sp>
      <p:pic>
        <p:nvPicPr>
          <p:cNvPr id="6" name="Zástupný symbol pro obsah 5" descr="DSC00092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554691" y="1600200"/>
            <a:ext cx="6185661" cy="4639246"/>
          </a:xfrm>
        </p:spPr>
      </p:pic>
      <p:sp>
        <p:nvSpPr>
          <p:cNvPr id="7" name="TextovéPole 6"/>
          <p:cNvSpPr txBox="1"/>
          <p:nvPr/>
        </p:nvSpPr>
        <p:spPr>
          <a:xfrm>
            <a:off x="5652120" y="6309320"/>
            <a:ext cx="3491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Andrea Ječmenová  2012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u="sng" dirty="0"/>
              <a:t>Změny vzhledu </a:t>
            </a:r>
            <a:endParaRPr lang="cs-CZ" u="sng" dirty="0"/>
          </a:p>
          <a:p>
            <a:pPr lvl="0"/>
            <a:r>
              <a:rPr lang="cs-CZ" dirty="0"/>
              <a:t>kožní ústrojí</a:t>
            </a:r>
          </a:p>
          <a:p>
            <a:pPr lvl="0"/>
            <a:r>
              <a:rPr lang="cs-CZ" dirty="0"/>
              <a:t>pohybový systém</a:t>
            </a:r>
          </a:p>
          <a:p>
            <a:pPr lvl="0"/>
            <a:r>
              <a:rPr lang="cs-CZ" dirty="0"/>
              <a:t>nervový systém</a:t>
            </a:r>
          </a:p>
          <a:p>
            <a:pPr lvl="0"/>
            <a:r>
              <a:rPr lang="cs-CZ" dirty="0"/>
              <a:t>smyslové vnímání a spánek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81128"/>
          </a:xfrm>
        </p:spPr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b="1" u="sng" dirty="0" smtClean="0"/>
              <a:t>Změny </a:t>
            </a:r>
            <a:r>
              <a:rPr lang="cs-CZ" b="1" u="sng" dirty="0"/>
              <a:t>chování</a:t>
            </a:r>
            <a:endParaRPr lang="cs-CZ" u="sng" dirty="0"/>
          </a:p>
          <a:p>
            <a:pPr lvl="0"/>
            <a:r>
              <a:rPr lang="cs-CZ" dirty="0"/>
              <a:t>změny psychiky – změny osobních rysů a vlastností jedince</a:t>
            </a:r>
          </a:p>
          <a:p>
            <a:pPr lvl="0"/>
            <a:r>
              <a:rPr lang="cs-CZ" dirty="0"/>
              <a:t>zhoršení přizpůsobení se životním změnám</a:t>
            </a:r>
          </a:p>
          <a:p>
            <a:pPr lvl="0"/>
            <a:r>
              <a:rPr lang="cs-CZ" dirty="0"/>
              <a:t>emoční labilita – plačtivost, úzkost, strach</a:t>
            </a:r>
          </a:p>
          <a:p>
            <a:pPr lvl="0"/>
            <a:r>
              <a:rPr lang="cs-CZ" dirty="0"/>
              <a:t>ztráta životního partnera, problémy v rodině</a:t>
            </a:r>
          </a:p>
          <a:p>
            <a:pPr lvl="0"/>
            <a:r>
              <a:rPr lang="cs-CZ" dirty="0"/>
              <a:t>sociální změny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7000"/>
                            </p:stCondLst>
                            <p:childTnLst>
                              <p:par>
                                <p:cTn id="33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8000"/>
                            </p:stCondLst>
                            <p:childTnLst>
                              <p:par>
                                <p:cTn id="37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9000"/>
                            </p:stCondLst>
                            <p:childTnLst>
                              <p:par>
                                <p:cTn id="41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0000"/>
                            </p:stCondLst>
                            <p:childTnLst>
                              <p:par>
                                <p:cTn id="45" presetID="14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47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rmAutofit fontScale="90000"/>
          </a:bodyPr>
          <a:lstStyle/>
          <a:p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Denní rozvrh</a:t>
            </a:r>
            <a:endParaRPr lang="cs-CZ" dirty="0"/>
          </a:p>
        </p:txBody>
      </p:sp>
      <p:pic>
        <p:nvPicPr>
          <p:cNvPr id="4" name="Zástupný symbol pro obsah 3" descr="Snímek 2 001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555776" y="1008431"/>
            <a:ext cx="4248472" cy="5455233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/>
              <a:t>Činnosti </a:t>
            </a:r>
            <a:r>
              <a:rPr lang="cs-CZ" b="1" u="sng" dirty="0" smtClean="0"/>
              <a:t>podporující</a:t>
            </a:r>
          </a:p>
          <a:p>
            <a:pPr>
              <a:buNone/>
            </a:pPr>
            <a:r>
              <a:rPr lang="cs-CZ" b="1" u="sng" dirty="0" smtClean="0"/>
              <a:t>mentální </a:t>
            </a:r>
            <a:r>
              <a:rPr lang="cs-CZ" b="1" u="sng" dirty="0"/>
              <a:t>schopnosti </a:t>
            </a:r>
            <a:endParaRPr lang="cs-CZ" u="sng" dirty="0"/>
          </a:p>
          <a:p>
            <a:pPr lvl="0"/>
            <a:r>
              <a:rPr lang="cs-CZ" dirty="0"/>
              <a:t>trénink paměti</a:t>
            </a:r>
          </a:p>
          <a:p>
            <a:pPr lvl="0"/>
            <a:r>
              <a:rPr lang="cs-CZ" dirty="0"/>
              <a:t>orientace v realitě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/>
              <a:t>Činnosti </a:t>
            </a:r>
            <a:r>
              <a:rPr lang="cs-CZ" b="1" u="sng" dirty="0" smtClean="0"/>
              <a:t>podporující</a:t>
            </a:r>
          </a:p>
          <a:p>
            <a:pPr>
              <a:buNone/>
            </a:pPr>
            <a:r>
              <a:rPr lang="cs-CZ" b="1" u="sng" dirty="0" smtClean="0"/>
              <a:t>fyzické </a:t>
            </a:r>
            <a:r>
              <a:rPr lang="cs-CZ" b="1" u="sng" dirty="0"/>
              <a:t>schopnosti </a:t>
            </a:r>
            <a:r>
              <a:rPr lang="cs-CZ" b="1" u="sng" dirty="0" smtClean="0"/>
              <a:t>a</a:t>
            </a:r>
          </a:p>
          <a:p>
            <a:pPr>
              <a:buNone/>
            </a:pPr>
            <a:r>
              <a:rPr lang="cs-CZ" b="1" u="sng" dirty="0" smtClean="0"/>
              <a:t>fyzickou </a:t>
            </a:r>
            <a:r>
              <a:rPr lang="cs-CZ" b="1" u="sng" dirty="0"/>
              <a:t>zdatnost </a:t>
            </a:r>
            <a:endParaRPr lang="cs-CZ" u="sng" dirty="0"/>
          </a:p>
          <a:p>
            <a:pPr lvl="0"/>
            <a:r>
              <a:rPr lang="cs-CZ" dirty="0"/>
              <a:t>pohybová cvičení</a:t>
            </a:r>
          </a:p>
          <a:p>
            <a:pPr lvl="0"/>
            <a:r>
              <a:rPr lang="cs-CZ" dirty="0"/>
              <a:t>dechová cvičení</a:t>
            </a:r>
          </a:p>
          <a:p>
            <a:pPr lvl="0"/>
            <a:r>
              <a:rPr lang="cs-CZ" dirty="0"/>
              <a:t>procvičování jemné motoriky</a:t>
            </a:r>
          </a:p>
          <a:p>
            <a:pPr lvl="0"/>
            <a:r>
              <a:rPr lang="cs-CZ" dirty="0"/>
              <a:t>vaření, pečení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000"/>
                            </p:stCondLst>
                            <p:childTnLst>
                              <p:par>
                                <p:cTn id="31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0"/>
                            </p:stCondLst>
                            <p:childTnLst>
                              <p:par>
                                <p:cTn id="36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2000"/>
                            </p:stCondLst>
                            <p:childTnLst>
                              <p:par>
                                <p:cTn id="41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4000"/>
                            </p:stCondLst>
                            <p:childTnLst>
                              <p:par>
                                <p:cTn id="46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16000"/>
                            </p:stCondLst>
                            <p:childTnLst>
                              <p:par>
                                <p:cTn id="51" presetID="19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/>
              <a:t>Činnosti </a:t>
            </a:r>
            <a:r>
              <a:rPr lang="cs-CZ" b="1" u="sng" dirty="0" smtClean="0"/>
              <a:t>podporující</a:t>
            </a:r>
          </a:p>
          <a:p>
            <a:pPr>
              <a:buNone/>
            </a:pPr>
            <a:r>
              <a:rPr lang="cs-CZ" b="1" u="sng" dirty="0" smtClean="0"/>
              <a:t>senzorické </a:t>
            </a:r>
            <a:r>
              <a:rPr lang="cs-CZ" b="1" u="sng" dirty="0"/>
              <a:t>schopnosti</a:t>
            </a:r>
            <a:endParaRPr lang="cs-CZ" u="sng" dirty="0"/>
          </a:p>
          <a:p>
            <a:pPr lvl="0"/>
            <a:r>
              <a:rPr lang="cs-CZ" dirty="0"/>
              <a:t>poslech hudby</a:t>
            </a:r>
          </a:p>
          <a:p>
            <a:pPr lvl="0"/>
            <a:r>
              <a:rPr lang="cs-CZ" dirty="0"/>
              <a:t>výstavy, přednášky</a:t>
            </a:r>
          </a:p>
          <a:p>
            <a:pPr lvl="0"/>
            <a:r>
              <a:rPr lang="cs-CZ" dirty="0"/>
              <a:t>sledování filmů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 err="1" smtClean="0"/>
              <a:t>Pet</a:t>
            </a:r>
            <a:r>
              <a:rPr lang="cs-CZ" b="1" u="sng" dirty="0" smtClean="0"/>
              <a:t> </a:t>
            </a:r>
            <a:r>
              <a:rPr lang="cs-CZ" b="1" u="sng" dirty="0"/>
              <a:t>terapie</a:t>
            </a:r>
            <a:endParaRPr lang="cs-CZ" u="sng" dirty="0"/>
          </a:p>
          <a:p>
            <a:pPr lvl="0"/>
            <a:r>
              <a:rPr lang="cs-CZ" dirty="0"/>
              <a:t>léčba pomocí domácích zvířat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7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1000"/>
                            </p:stCondLst>
                            <p:childTnLst>
                              <p:par>
                                <p:cTn id="35" presetID="17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Dodržování pitného režimu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4" name="Zástupný symbol pro obsah 3" descr="Snímek 2 004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894192"/>
            <a:ext cx="4104455" cy="5641081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9" presetClass="entr" presetSubtype="0" ac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/>
              <a:t>Správný </a:t>
            </a:r>
            <a:r>
              <a:rPr lang="cs-CZ" b="1" u="sng" dirty="0" smtClean="0"/>
              <a:t>jídelníček</a:t>
            </a:r>
          </a:p>
          <a:p>
            <a:pPr lvl="0"/>
            <a:r>
              <a:rPr lang="cs-CZ" dirty="0"/>
              <a:t>více bílkovin</a:t>
            </a:r>
          </a:p>
          <a:p>
            <a:pPr lvl="0"/>
            <a:r>
              <a:rPr lang="cs-CZ" dirty="0"/>
              <a:t>vlákniny</a:t>
            </a:r>
          </a:p>
          <a:p>
            <a:pPr lvl="0"/>
            <a:r>
              <a:rPr lang="cs-CZ" dirty="0"/>
              <a:t>vitamínů </a:t>
            </a:r>
          </a:p>
          <a:p>
            <a:pPr lvl="0"/>
            <a:r>
              <a:rPr lang="cs-CZ" dirty="0"/>
              <a:t>minerálů</a:t>
            </a:r>
          </a:p>
          <a:p>
            <a:pPr>
              <a:buNone/>
            </a:pPr>
            <a:endParaRPr lang="cs-CZ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b="1" u="sng" dirty="0"/>
              <a:t>Spánek</a:t>
            </a:r>
            <a:endParaRPr lang="cs-CZ" u="sng" dirty="0"/>
          </a:p>
          <a:p>
            <a:pPr lvl="0"/>
            <a:r>
              <a:rPr lang="cs-CZ" dirty="0"/>
              <a:t>důležitý i odpolední spánek</a:t>
            </a:r>
          </a:p>
          <a:p>
            <a:pPr lvl="0"/>
            <a:r>
              <a:rPr lang="cs-CZ" dirty="0"/>
              <a:t>pokusit se spát bez hypnotik</a:t>
            </a:r>
          </a:p>
          <a:p>
            <a:pPr lvl="0"/>
            <a:r>
              <a:rPr lang="cs-CZ" dirty="0"/>
              <a:t>odstranit poruchy spánku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1000"/>
                            </p:stCondLst>
                            <p:childTnLst>
                              <p:par>
                                <p:cTn id="2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3000"/>
                            </p:stCondLst>
                            <p:childTnLst>
                              <p:par>
                                <p:cTn id="37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360040"/>
          </a:xfrm>
        </p:spPr>
        <p:txBody>
          <a:bodyPr>
            <a:normAutofit fontScale="90000"/>
          </a:bodyPr>
          <a:lstStyle/>
          <a:p>
            <a:r>
              <a:rPr lang="cs-CZ" dirty="0"/>
              <a:t> </a:t>
            </a:r>
            <a:br>
              <a:rPr lang="cs-CZ" dirty="0"/>
            </a:br>
            <a:r>
              <a:rPr lang="cs-CZ" b="1" dirty="0"/>
              <a:t>Dodržování léčebného režimu</a:t>
            </a:r>
            <a:endParaRPr lang="cs-CZ" dirty="0"/>
          </a:p>
        </p:txBody>
      </p:sp>
      <p:pic>
        <p:nvPicPr>
          <p:cNvPr id="4" name="Zástupný symbol pro obsah 3" descr="Snímek 2.bmp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11760" y="1052736"/>
            <a:ext cx="4176464" cy="5544357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7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 C -0.37517 0.88508  -0.02552 0.75279  0.0908 0.66613  C  0.20747 0.57948  0.21649 0.50394  0.23177 0.40825  C 0.24705 0.31256  0.22118 0.15964   0.18264 0.09152  C 0.1441 0.02341  0.03802 0.0  0.0 0.0  " pathEditMode="relative" ptsTypes="">
                                      <p:cBhvr>
                                        <p:cTn id="8" dur="2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8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715790"/>
          </a:xfrm>
        </p:spPr>
        <p:txBody>
          <a:bodyPr>
            <a:normAutofit fontScale="90000"/>
          </a:bodyPr>
          <a:lstStyle/>
          <a:p>
            <a:r>
              <a:rPr lang="cs-CZ" sz="4400" u="sng" dirty="0"/>
              <a:t>Správná komunikace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Vhodná komunikace je jedním ze základních pilířů dobrého vztahu mezi pečovatelem a klientem. Důležitý je soulad verbální a neverbální komunikace, aktivní naslouchání a empatie.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5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Zásady správné komunikace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u="sng" dirty="0"/>
              <a:t>1. Mít připraven druh rozhovoru</a:t>
            </a:r>
          </a:p>
          <a:p>
            <a:pPr lvl="0"/>
            <a:r>
              <a:rPr lang="cs-CZ" dirty="0"/>
              <a:t>vzdělávací</a:t>
            </a:r>
          </a:p>
          <a:p>
            <a:pPr lvl="0"/>
            <a:r>
              <a:rPr lang="cs-CZ" dirty="0"/>
              <a:t>ošetřovací</a:t>
            </a:r>
          </a:p>
          <a:p>
            <a:pPr lvl="0"/>
            <a:r>
              <a:rPr lang="cs-CZ" dirty="0"/>
              <a:t>naslouchající</a:t>
            </a:r>
          </a:p>
          <a:p>
            <a:pPr lvl="0"/>
            <a:r>
              <a:rPr lang="cs-CZ" dirty="0"/>
              <a:t>podporující</a:t>
            </a:r>
          </a:p>
          <a:p>
            <a:pPr lvl="0"/>
            <a:r>
              <a:rPr lang="cs-CZ" dirty="0"/>
              <a:t>motivující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2. Správný pozdrav a oslovení</a:t>
            </a:r>
          </a:p>
          <a:p>
            <a:pPr>
              <a:buNone/>
            </a:pP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3. Vytvořit důvěryhodný </a:t>
            </a:r>
            <a:r>
              <a:rPr lang="cs-CZ" dirty="0" smtClean="0"/>
              <a:t>vztah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0" decel="100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0" decel="100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800"/>
                            </p:stCondLst>
                            <p:childTnLst>
                              <p:par>
                                <p:cTn id="20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750"/>
                            </p:stCondLst>
                            <p:childTnLst>
                              <p:par>
                                <p:cTn id="26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700"/>
                            </p:stCondLst>
                            <p:childTnLst>
                              <p:par>
                                <p:cTn id="32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800"/>
                            </p:stCondLst>
                            <p:childTnLst>
                              <p:par>
                                <p:cTn id="38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6800"/>
                            </p:stCondLst>
                            <p:childTnLst>
                              <p:par>
                                <p:cTn id="44" presetID="40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7750"/>
                            </p:stCondLst>
                            <p:childTnLst>
                              <p:par>
                                <p:cTn id="50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4550"/>
                            </p:stCondLst>
                            <p:childTnLst>
                              <p:par>
                                <p:cTn id="56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Problémy v komunikaci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dirty="0"/>
              <a:t>klient odmítá kontakt</a:t>
            </a:r>
          </a:p>
          <a:p>
            <a:pPr lvl="0"/>
            <a:r>
              <a:rPr lang="cs-CZ" dirty="0"/>
              <a:t>nechce sdělovat žádné informace</a:t>
            </a:r>
          </a:p>
          <a:p>
            <a:pPr lvl="0"/>
            <a:r>
              <a:rPr lang="cs-CZ" dirty="0"/>
              <a:t>nevěří pečovateli</a:t>
            </a:r>
          </a:p>
          <a:p>
            <a:pPr lvl="0"/>
            <a:r>
              <a:rPr lang="cs-CZ" dirty="0"/>
              <a:t>somatické a psychické bariéry</a:t>
            </a:r>
          </a:p>
          <a:p>
            <a:pPr lvl="0"/>
            <a:r>
              <a:rPr lang="cs-CZ" dirty="0"/>
              <a:t>neochota hovořit na intimní témata</a:t>
            </a:r>
          </a:p>
          <a:p>
            <a:pPr lvl="0"/>
            <a:r>
              <a:rPr lang="cs-CZ" dirty="0"/>
              <a:t>neklid a hluk v prostředí</a:t>
            </a:r>
          </a:p>
          <a:p>
            <a:pPr lvl="0"/>
            <a:r>
              <a:rPr lang="cs-CZ" dirty="0"/>
              <a:t>přítomnost dalších klientů</a:t>
            </a:r>
          </a:p>
          <a:p>
            <a:pPr lvl="0"/>
            <a:r>
              <a:rPr lang="cs-CZ" dirty="0"/>
              <a:t>nesprávná komunikace ze strany pečovatele</a:t>
            </a:r>
          </a:p>
          <a:p>
            <a:pPr lvl="0"/>
            <a:r>
              <a:rPr lang="cs-CZ" dirty="0"/>
              <a:t>nezájem o klienta</a:t>
            </a:r>
          </a:p>
          <a:p>
            <a:pPr lvl="0"/>
            <a:r>
              <a:rPr lang="cs-CZ" dirty="0"/>
              <a:t>pasivní </a:t>
            </a:r>
            <a:r>
              <a:rPr lang="cs-CZ" dirty="0" smtClean="0"/>
              <a:t>naslouchání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8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7000"/>
                            </p:stCondLst>
                            <p:childTnLst>
                              <p:par>
                                <p:cTn id="28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000"/>
                            </p:stCondLst>
                            <p:childTnLst>
                              <p:par>
                                <p:cTn id="33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1000"/>
                            </p:stCondLst>
                            <p:childTnLst>
                              <p:par>
                                <p:cTn id="38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3000"/>
                            </p:stCondLst>
                            <p:childTnLst>
                              <p:par>
                                <p:cTn id="43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5000"/>
                            </p:stCondLst>
                            <p:childTnLst>
                              <p:par>
                                <p:cTn id="48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7000"/>
                            </p:stCondLst>
                            <p:childTnLst>
                              <p:par>
                                <p:cTn id="53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9000"/>
                            </p:stCondLst>
                            <p:childTnLst>
                              <p:par>
                                <p:cTn id="58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Kontrolní otázky a cvičení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Význam a druhy denních činností v péči o seniory.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Jak správně se seniory komunikovat, zásady při komunikaci.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 smtClean="0"/>
              <a:t>Jaké se mohou objevit problémy v komunikaci a jak je správně odstraňujeme?</a:t>
            </a:r>
          </a:p>
          <a:p>
            <a:r>
              <a:rPr lang="cs-CZ" b="1" u="sng" dirty="0" smtClean="0"/>
              <a:t>Úkol :</a:t>
            </a:r>
            <a:endParaRPr lang="cs-CZ" u="sng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Připravte dvě jednoduché pracovní činnosti pro malou skupinku seniorů, které budete provádět se seniory v rámci odpolední aktivity.</a:t>
            </a:r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Pracujte s internetovými zdroji.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0"/>
                            </p:stCondLst>
                            <p:childTnLst>
                              <p:par>
                                <p:cTn id="30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12000"/>
                            </p:stCondLst>
                            <p:childTnLst>
                              <p:par>
                                <p:cTn id="35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Použité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71500" indent="-571500"/>
            <a:r>
              <a:rPr lang="cs-CZ" sz="2800" dirty="0" smtClean="0"/>
              <a:t>PhDr. Marie Rozsypalová, Mgr. Alena Šafránková Ošetřovatelství I. INFORMATORIUM, spol. s.r.o. 2002 ISBN 80-8607-96-3</a:t>
            </a:r>
          </a:p>
          <a:p>
            <a:r>
              <a:rPr lang="cs-CZ" sz="2800" dirty="0" smtClean="0"/>
              <a:t>Fotografie archiv autorky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315</Words>
  <Application>Microsoft Office PowerPoint</Application>
  <PresentationFormat>Předvádění na obrazovce (4:3)</PresentationFormat>
  <Paragraphs>101</Paragraphs>
  <Slides>15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Snímek 1</vt:lpstr>
      <vt:lpstr>Anotace </vt:lpstr>
      <vt:lpstr> Pozorování nemocných </vt:lpstr>
      <vt:lpstr>Snímek 4</vt:lpstr>
      <vt:lpstr> Denní rozvrh</vt:lpstr>
      <vt:lpstr>Snímek 6</vt:lpstr>
      <vt:lpstr>Snímek 7</vt:lpstr>
      <vt:lpstr>Dodržování pitného režimu </vt:lpstr>
      <vt:lpstr>Snímek 9</vt:lpstr>
      <vt:lpstr>  Dodržování léčebného režimu</vt:lpstr>
      <vt:lpstr>Správná komunikace </vt:lpstr>
      <vt:lpstr>Zásady správné komunikace </vt:lpstr>
      <vt:lpstr>Problémy v komunikaci </vt:lpstr>
      <vt:lpstr>Kontrolní otázky a cvičení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Pozorování nemocných </dc:title>
  <dc:creator>Admin</dc:creator>
  <cp:lastModifiedBy>Dum</cp:lastModifiedBy>
  <cp:revision>11</cp:revision>
  <dcterms:created xsi:type="dcterms:W3CDTF">2013-03-27T14:27:54Z</dcterms:created>
  <dcterms:modified xsi:type="dcterms:W3CDTF">2014-02-23T21:16:33Z</dcterms:modified>
</cp:coreProperties>
</file>