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582C1D-1516-497B-B3B0-19ABCAF54E4D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951CE6-C99F-4D57-8DCC-5DA8CE5C7D8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dirty="0" smtClean="0">
              <a:effectLst/>
              <a:latin typeface="+mn-lt"/>
              <a:ea typeface="Calibri"/>
              <a:cs typeface="Times New Roman"/>
            </a:endParaRPr>
          </a:p>
          <a:p>
            <a:endParaRPr lang="cs-CZ" baseline="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2000" dirty="0" smtClean="0">
              <a:effectLst/>
            </a:endParaRPr>
          </a:p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A65E6-F9B1-498D-81CA-733F3DC1E1E8}" type="datetimeFigureOut">
              <a:rPr lang="cs-CZ" smtClean="0"/>
              <a:pPr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128E9-68D1-47B0-91BF-4F006B8D95F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Vzdělávání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pro zdravý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Zdravověda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Stáří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Ošetřování nemocných v terminálním stádiu</a:t>
                      </a:r>
                      <a:endParaRPr lang="cs-CZ" sz="2000" b="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VY_32_INOVACE_4C_ZDR_19(20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Verdana" pitchFamily="34" charset="0"/>
              </a:rPr>
              <a:t>Prezentace Microsoft PowerPoint přibližuje současný postup ošetřování a přístup k seniorům. </a:t>
            </a:r>
          </a:p>
          <a:p>
            <a:r>
              <a:rPr lang="cs-CZ" sz="2000" dirty="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r>
              <a:rPr lang="cs-CZ" sz="2000" dirty="0" smtClean="0">
                <a:latin typeface="Verdana" pitchFamily="34" charset="0"/>
              </a:rPr>
              <a:t>Cílem prezentace je studentům vštípit moderní pojetí péče o seniory.</a:t>
            </a:r>
            <a:endParaRPr lang="cs-CZ" sz="2000" smtClean="0">
              <a:latin typeface="Verdana" pitchFamily="34" charset="0"/>
            </a:endParaRPr>
          </a:p>
          <a:p>
            <a:pPr>
              <a:buNone/>
            </a:pPr>
            <a:endParaRPr lang="cs-CZ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cs-CZ" b="1" dirty="0"/>
              <a:t>Ošetřování nemocných v terminálním stádiu</a:t>
            </a:r>
            <a:endParaRPr lang="cs-CZ" dirty="0"/>
          </a:p>
        </p:txBody>
      </p:sp>
      <p:pic>
        <p:nvPicPr>
          <p:cNvPr id="7" name="Zástupný symbol pro obsah 6" descr="20130320_1253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3768" y="1600199"/>
            <a:ext cx="3785468" cy="5047291"/>
          </a:xfrm>
        </p:spPr>
      </p:pic>
      <p:sp>
        <p:nvSpPr>
          <p:cNvPr id="6" name="TextovéPole 5"/>
          <p:cNvSpPr txBox="1"/>
          <p:nvPr/>
        </p:nvSpPr>
        <p:spPr>
          <a:xfrm>
            <a:off x="6084168" y="5229200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Andrea Ječmenová 2012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Umírání a smrt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>
                <a:solidFill>
                  <a:srgbClr val="FF0000"/>
                </a:solidFill>
              </a:rPr>
              <a:t>Smrt může být tragická, náhlá, </a:t>
            </a:r>
            <a:r>
              <a:rPr lang="cs-CZ" b="1" dirty="0" smtClean="0">
                <a:solidFill>
                  <a:srgbClr val="FF0000"/>
                </a:solidFill>
              </a:rPr>
              <a:t>dlouhodobě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očekávaná</a:t>
            </a:r>
            <a:r>
              <a:rPr lang="cs-CZ" b="1" dirty="0">
                <a:solidFill>
                  <a:srgbClr val="FF0000"/>
                </a:solidFill>
              </a:rPr>
              <a:t>,</a:t>
            </a:r>
            <a:r>
              <a:rPr lang="cs-CZ" b="1" dirty="0"/>
              <a:t> </a:t>
            </a:r>
            <a:r>
              <a:rPr lang="cs-CZ" dirty="0"/>
              <a:t>ale je nutné, aby byla </a:t>
            </a:r>
            <a:r>
              <a:rPr lang="cs-CZ" dirty="0" smtClean="0"/>
              <a:t>respektována</a:t>
            </a:r>
          </a:p>
          <a:p>
            <a:pPr>
              <a:buNone/>
            </a:pPr>
            <a:r>
              <a:rPr lang="cs-CZ" dirty="0" smtClean="0"/>
              <a:t>jako </a:t>
            </a:r>
            <a:r>
              <a:rPr lang="cs-CZ" dirty="0"/>
              <a:t>sociální událost, neboť se týká vždy více </a:t>
            </a:r>
            <a:r>
              <a:rPr lang="cs-CZ" dirty="0" smtClean="0"/>
              <a:t>lidí.</a:t>
            </a:r>
          </a:p>
          <a:p>
            <a:pPr>
              <a:buNone/>
            </a:pPr>
            <a:r>
              <a:rPr lang="cs-CZ" dirty="0" smtClean="0"/>
              <a:t>Vztah </a:t>
            </a:r>
            <a:r>
              <a:rPr lang="cs-CZ" dirty="0"/>
              <a:t>mezi sestrou a umírajícím musí zůstat </a:t>
            </a:r>
            <a:r>
              <a:rPr lang="cs-CZ" dirty="0" smtClean="0"/>
              <a:t>na</a:t>
            </a:r>
          </a:p>
          <a:p>
            <a:pPr>
              <a:buNone/>
            </a:pPr>
            <a:r>
              <a:rPr lang="cs-CZ" dirty="0" smtClean="0"/>
              <a:t>profesionální </a:t>
            </a:r>
            <a:r>
              <a:rPr lang="cs-CZ" dirty="0"/>
              <a:t>úrovni. Je vhodné zapojit </a:t>
            </a:r>
            <a:r>
              <a:rPr lang="cs-CZ" dirty="0" smtClean="0"/>
              <a:t>rodinné</a:t>
            </a:r>
          </a:p>
          <a:p>
            <a:pPr>
              <a:buNone/>
            </a:pPr>
            <a:r>
              <a:rPr lang="cs-CZ" dirty="0" smtClean="0"/>
              <a:t>příslušníky </a:t>
            </a:r>
            <a:r>
              <a:rPr lang="cs-CZ" dirty="0"/>
              <a:t>formou návštěv u umírajícího </a:t>
            </a:r>
            <a:r>
              <a:rPr lang="cs-CZ" dirty="0" smtClean="0"/>
              <a:t>a</a:t>
            </a:r>
          </a:p>
          <a:p>
            <a:pPr>
              <a:buNone/>
            </a:pPr>
            <a:r>
              <a:rPr lang="cs-CZ" dirty="0" smtClean="0"/>
              <a:t>umožnit </a:t>
            </a:r>
            <a:r>
              <a:rPr lang="cs-CZ" dirty="0"/>
              <a:t>jim trvalou přítomnost u lůžka, pokud </a:t>
            </a:r>
            <a:r>
              <a:rPr lang="cs-CZ" dirty="0" smtClean="0"/>
              <a:t>si</a:t>
            </a:r>
          </a:p>
          <a:p>
            <a:pPr>
              <a:buNone/>
            </a:pPr>
            <a:r>
              <a:rPr lang="cs-CZ" dirty="0" smtClean="0"/>
              <a:t>to </a:t>
            </a:r>
            <a:r>
              <a:rPr lang="cs-CZ" dirty="0"/>
              <a:t>přejí.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60648"/>
            <a:ext cx="4038600" cy="5865515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Terminální fázi předchází fáze umírání, která může být různě dlouhá, zejména když je nemocný, nevyléčitelně nemocný. Proto je důležité mu </a:t>
            </a:r>
            <a:r>
              <a:rPr lang="cs-CZ" b="1" dirty="0">
                <a:solidFill>
                  <a:srgbClr val="FF0000"/>
                </a:solidFill>
              </a:rPr>
              <a:t>zajistit psychickou podporu včas.</a:t>
            </a:r>
            <a:r>
              <a:rPr lang="cs-CZ" dirty="0"/>
              <a:t> Sdělení závažné diagnózy náleží lékaři nebo psychologovi.</a:t>
            </a:r>
          </a:p>
          <a:p>
            <a:pPr>
              <a:buFont typeface="Wingdings" pitchFamily="2" charset="2"/>
              <a:buChar char="Ø"/>
            </a:pPr>
            <a:r>
              <a:rPr lang="cs-CZ" b="1" dirty="0">
                <a:solidFill>
                  <a:srgbClr val="FF0000"/>
                </a:solidFill>
              </a:rPr>
              <a:t>Nikdo nemá právo brát nemocnému neději!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5" name="Nadpis 1"/>
          <p:cNvSpPr>
            <a:spLocks noGrp="1"/>
          </p:cNvSpPr>
          <p:nvPr>
            <p:ph sz="half" idx="1"/>
          </p:nvPr>
        </p:nvSpPr>
        <p:spPr>
          <a:xfrm>
            <a:off x="457200" y="188913"/>
            <a:ext cx="4038600" cy="5937250"/>
          </a:xfrm>
        </p:spPr>
        <p:txBody>
          <a:bodyPr>
            <a:normAutofit lnSpcReduction="10000"/>
          </a:bodyPr>
          <a:lstStyle/>
          <a:p>
            <a:r>
              <a:rPr lang="cs-CZ" b="1" u="sng" dirty="0"/>
              <a:t>Terminální </a:t>
            </a:r>
            <a:r>
              <a:rPr lang="cs-CZ" b="1" u="sng" dirty="0" smtClean="0"/>
              <a:t>stav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Terminální stav je konečná fáze života, hranice mezi životem a smrtí, kdy dochází k nezvratnému selhávání vitálních funkcí tkání a orgánů. Je důležité zvládnout toto období tak, aby nemocný netrpěl, neměl bolesti a dokázal se vyrovnat a smířit se smrtí, aby umíral v klidu.</a:t>
            </a:r>
          </a:p>
          <a:p>
            <a:pPr>
              <a:buNone/>
            </a:pPr>
            <a:endParaRPr lang="cs-CZ" u="sng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 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Péče o umírajícího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Péče o umírajícího je ošetřovatelsky náročná a vyžaduje humánní přístup. Nemocný potřebuje blízkost druhé osoby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" name="Zástupný symbol pro obsah 5" descr="DSC0006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348706"/>
            <a:ext cx="4038600" cy="331254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Umírající má </a:t>
            </a:r>
            <a:r>
              <a:rPr lang="cs-CZ" b="1" dirty="0" smtClean="0"/>
              <a:t>právo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kdykoliv přijímat návštěvy</a:t>
            </a:r>
          </a:p>
          <a:p>
            <a:pPr lvl="0"/>
            <a:r>
              <a:rPr lang="cs-CZ" dirty="0"/>
              <a:t>hovořit o svém kritickém stavu, strachu a obavách</a:t>
            </a:r>
          </a:p>
          <a:p>
            <a:pPr lvl="0"/>
            <a:r>
              <a:rPr lang="cs-CZ" dirty="0"/>
              <a:t>rozloučit se s rodinou</a:t>
            </a:r>
          </a:p>
          <a:p>
            <a:pPr lvl="0"/>
            <a:r>
              <a:rPr lang="cs-CZ" dirty="0"/>
              <a:t>na duchovní služby</a:t>
            </a:r>
          </a:p>
          <a:p>
            <a:pPr lvl="0"/>
            <a:r>
              <a:rPr lang="cs-CZ" dirty="0"/>
              <a:t>nebýt v umírání osamocen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65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60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850"/>
                            </p:stCondLst>
                            <p:childTnLst>
                              <p:par>
                                <p:cTn id="4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cs-CZ" sz="4000" b="1" dirty="0"/>
              <a:t>Úkolem sestry a ošetřovatelky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88632"/>
          </a:xfrm>
        </p:spPr>
        <p:txBody>
          <a:bodyPr>
            <a:noAutofit/>
          </a:bodyPr>
          <a:lstStyle/>
          <a:p>
            <a:pPr lvl="0"/>
            <a:r>
              <a:rPr lang="cs-CZ" sz="2000" dirty="0"/>
              <a:t>postarat se o fyzické pohodlí umírajícího (ticho, větrání, vhodná poloha)</a:t>
            </a:r>
          </a:p>
          <a:p>
            <a:pPr lvl="0"/>
            <a:r>
              <a:rPr lang="cs-CZ" sz="2000" dirty="0"/>
              <a:t>být u lůžka umírajícího co nejvíce</a:t>
            </a:r>
          </a:p>
          <a:p>
            <a:pPr lvl="0"/>
            <a:r>
              <a:rPr lang="cs-CZ" sz="2000" dirty="0"/>
              <a:t>udržovat do posledních chvil verbální kontakt s umírajícím ( i při bezvědomí)</a:t>
            </a:r>
          </a:p>
          <a:p>
            <a:pPr lvl="0"/>
            <a:r>
              <a:rPr lang="cs-CZ" sz="2000" dirty="0"/>
              <a:t>kontrolovat bolest, postarat se o to, aby nemocný netrpěl (podávat léky)</a:t>
            </a:r>
          </a:p>
          <a:p>
            <a:pPr lvl="0"/>
            <a:r>
              <a:rPr lang="cs-CZ" sz="2000" dirty="0"/>
              <a:t>respektovat intimitu umírajícího při ošetřovatelských úkonech</a:t>
            </a:r>
          </a:p>
          <a:p>
            <a:pPr lvl="0"/>
            <a:r>
              <a:rPr lang="cs-CZ" sz="2000" dirty="0"/>
              <a:t>sledovat fyziologické funkce, vyprazdňování</a:t>
            </a:r>
          </a:p>
          <a:p>
            <a:pPr lvl="0"/>
            <a:r>
              <a:rPr lang="cs-CZ" sz="2000" dirty="0"/>
              <a:t> postarat se o bezpečnost umírajícího (prevence pádu, úrazu)</a:t>
            </a:r>
          </a:p>
          <a:p>
            <a:pPr lvl="0"/>
            <a:r>
              <a:rPr lang="cs-CZ" sz="2000" dirty="0"/>
              <a:t>pečovat o hygienu a lůžko umírajícího</a:t>
            </a:r>
          </a:p>
          <a:p>
            <a:pPr lvl="0"/>
            <a:r>
              <a:rPr lang="cs-CZ" sz="2000" dirty="0"/>
              <a:t>plnit ordinace lékaře</a:t>
            </a:r>
          </a:p>
          <a:p>
            <a:pPr lvl="0"/>
            <a:r>
              <a:rPr lang="cs-CZ" sz="2000" dirty="0"/>
              <a:t>sledovat hydrataci a výživu, stravu podávat podle stavu</a:t>
            </a:r>
          </a:p>
          <a:p>
            <a:pPr lvl="0"/>
            <a:r>
              <a:rPr lang="cs-CZ" sz="2000" dirty="0"/>
              <a:t>zaznamenávat do dokumentace všechny změny</a:t>
            </a:r>
          </a:p>
          <a:p>
            <a:pPr lvl="0"/>
            <a:r>
              <a:rPr lang="cs-CZ" sz="2000" dirty="0"/>
              <a:t>při známkách náhlé smrti zahájit </a:t>
            </a:r>
            <a:r>
              <a:rPr lang="cs-CZ" sz="2000" dirty="0" smtClean="0"/>
              <a:t>kardiopulmonální </a:t>
            </a:r>
            <a:r>
              <a:rPr lang="cs-CZ" sz="2000" dirty="0"/>
              <a:t>resuscitaci</a:t>
            </a:r>
          </a:p>
          <a:p>
            <a:pPr lvl="0"/>
            <a:r>
              <a:rPr lang="cs-CZ" sz="2000" dirty="0"/>
              <a:t>při očekávaném úmrtí neprodleně informovat </a:t>
            </a:r>
            <a:r>
              <a:rPr lang="cs-CZ" sz="2000" dirty="0" smtClean="0"/>
              <a:t>lékaře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00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00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1000"/>
                            </p:stCondLst>
                            <p:childTnLst>
                              <p:par>
                                <p:cTn id="8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300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0"/>
                            </p:stCondLst>
                            <p:childTnLst>
                              <p:par>
                                <p:cTn id="9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O stavu umírajícího informuje příbuzné lékař</a:t>
            </a:r>
            <a:endParaRPr lang="cs-CZ" dirty="0"/>
          </a:p>
        </p:txBody>
      </p:sp>
      <p:pic>
        <p:nvPicPr>
          <p:cNvPr id="4" name="Zástupný symbol pro obsah 3" descr="DSC000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Kontrolní otázky a cvičení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Jak správně pečovat o umírajícího, jak správně přistupovat k umírání?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Co je terminální stav, jak poskytujeme ošetřovatelskou péči v terminálním stavu?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Práva umírajícího.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Úkoly sestry a ošetřovatelky při péči o umírajícího.</a:t>
            </a:r>
          </a:p>
          <a:p>
            <a:r>
              <a:rPr lang="cs-CZ" b="1" u="sng" dirty="0" smtClean="0"/>
              <a:t>Úkol :</a:t>
            </a:r>
            <a:endParaRPr lang="cs-CZ" u="sng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Písemně zpracujte, jak probíhá péče o umírajícího na vašem pracovišti odborného výcviku.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Použité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MUDr. Marie Nejedlá, Mgr. Hana Svobodová,        Mgr. Alena Šafránková  </a:t>
            </a:r>
          </a:p>
          <a:p>
            <a:pPr>
              <a:buNone/>
            </a:pPr>
            <a:r>
              <a:rPr lang="cs-CZ" sz="2800" dirty="0" smtClean="0"/>
              <a:t>     INFORMATORIUM, spol. s.r.o. 2004 </a:t>
            </a:r>
          </a:p>
          <a:p>
            <a:pPr>
              <a:buNone/>
            </a:pPr>
            <a:r>
              <a:rPr lang="cs-CZ" sz="2800" dirty="0" smtClean="0"/>
              <a:t>     ISBN 80-7333-030-X</a:t>
            </a:r>
          </a:p>
          <a:p>
            <a:r>
              <a:rPr lang="cs-CZ" sz="2800" dirty="0" smtClean="0"/>
              <a:t>Fotografie archiv autorky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444</Words>
  <Application>Microsoft Office PowerPoint</Application>
  <PresentationFormat>Předvádění na obrazovce (4:3)</PresentationFormat>
  <Paragraphs>77</Paragraphs>
  <Slides>11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 </vt:lpstr>
      <vt:lpstr>Ošetřování nemocných v terminálním stádiu</vt:lpstr>
      <vt:lpstr>Umírání a smrt </vt:lpstr>
      <vt:lpstr>Snímek 5</vt:lpstr>
      <vt:lpstr>  Péče o umírajícího </vt:lpstr>
      <vt:lpstr>Umírající má právo </vt:lpstr>
      <vt:lpstr>Úkolem sestry a ošetřovatelky </vt:lpstr>
      <vt:lpstr>O stavu umírajícího informuje příbuzné lékař</vt:lpstr>
      <vt:lpstr>Kontrolní otázky a cvičení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8</cp:revision>
  <dcterms:created xsi:type="dcterms:W3CDTF">2013-03-29T23:32:27Z</dcterms:created>
  <dcterms:modified xsi:type="dcterms:W3CDTF">2013-04-09T19:03:45Z</dcterms:modified>
</cp:coreProperties>
</file>