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6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DE3EF-4B18-43E3-A8A3-E9A2FECB27A4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A45B7-FCB9-477E-9E1E-A1205403C4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315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2E844-9D81-4243-9B80-241F1760833C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1D51C-8EC1-4F2D-B61B-2232B3FFC8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604707"/>
              </p:ext>
            </p:extLst>
          </p:nvPr>
        </p:nvGraphicFramePr>
        <p:xfrm>
          <a:off x="395536" y="2060849"/>
          <a:ext cx="8352927" cy="4608509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17492"/>
                <a:gridCol w="6435435"/>
              </a:tblGrid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Sociální vztahy a dovednosti 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Zdravotnická psychologie</a:t>
                      </a: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Ontogeneze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3157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Prenatální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období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VY_32_INOVACE_6.B_ZPSY_01(20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563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903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Prezentace Microsoft PowerPoint studentům přibližuje rozdělení lidského věku a vývoj člověka v jednotlivých etapách.</a:t>
            </a:r>
          </a:p>
          <a:p>
            <a:pPr lvl="0"/>
            <a:r>
              <a:rPr lang="cs-CZ" dirty="0" smtClean="0"/>
              <a:t>Prezentace je určena jako podpůrný materiál k výkladu učitele, lze použít i k opakování učiva.</a:t>
            </a:r>
          </a:p>
          <a:p>
            <a:pPr lvl="0"/>
            <a:r>
              <a:rPr lang="cs-CZ" dirty="0" smtClean="0"/>
              <a:t>Cílem prezentace je studentům vštípit, co je ontogeneze a její důležitost při poznávání osobnosti.   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u="sng" dirty="0"/>
              <a:t>Prenatální období</a:t>
            </a:r>
            <a:r>
              <a:rPr lang="cs-CZ" sz="4900" dirty="0"/>
              <a:t>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cs-CZ" sz="4000" dirty="0"/>
              <a:t>nitroděložní vývoj</a:t>
            </a:r>
          </a:p>
          <a:p>
            <a:pPr lvl="0"/>
            <a:r>
              <a:rPr lang="cs-CZ" sz="4000" dirty="0"/>
              <a:t>od početí do porodu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340768"/>
            <a:ext cx="4916864" cy="4513110"/>
          </a:xfrm>
        </p:spPr>
      </p:pic>
      <p:sp>
        <p:nvSpPr>
          <p:cNvPr id="3" name="TextovéPole 2"/>
          <p:cNvSpPr txBox="1"/>
          <p:nvPr/>
        </p:nvSpPr>
        <p:spPr>
          <a:xfrm>
            <a:off x="5796136" y="602128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Andrea Ječmenová 2012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b="1" u="sng" dirty="0"/>
              <a:t>Tři fáze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lvl="0"/>
            <a:r>
              <a:rPr lang="cs-CZ" dirty="0"/>
              <a:t>období </a:t>
            </a:r>
            <a:r>
              <a:rPr lang="cs-CZ" dirty="0" err="1"/>
              <a:t>blastemové</a:t>
            </a:r>
            <a:r>
              <a:rPr lang="cs-CZ" dirty="0"/>
              <a:t> – okamžik oplození do prvního srdečního ozvu</a:t>
            </a:r>
          </a:p>
          <a:p>
            <a:pPr>
              <a:buNone/>
            </a:pPr>
            <a:endParaRPr lang="cs-CZ" dirty="0"/>
          </a:p>
          <a:p>
            <a:pPr lvl="0"/>
            <a:r>
              <a:rPr lang="cs-CZ" dirty="0"/>
              <a:t>období embryonální – od čtvrtého týdne do konce třetího měsíce</a:t>
            </a:r>
          </a:p>
          <a:p>
            <a:pPr>
              <a:buNone/>
            </a:pPr>
            <a:endParaRPr lang="cs-CZ" dirty="0"/>
          </a:p>
          <a:p>
            <a:pPr lvl="0"/>
            <a:r>
              <a:rPr lang="cs-CZ" dirty="0"/>
              <a:t>období fetální – od čtvrtého měsíce do porodu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r>
              <a:rPr lang="cs-CZ" dirty="0"/>
              <a:t>První dvě stádia pro vývoj plodu kritická =) vytváří se základ všech tělesných orgánů, proto jakékoliv škodlivé vlivy mohou způsobit závažné </a:t>
            </a:r>
            <a:r>
              <a:rPr lang="cs-CZ" u="sng" dirty="0">
                <a:solidFill>
                  <a:srgbClr val="FF0000"/>
                </a:solidFill>
              </a:rPr>
              <a:t>vrozené vady.</a:t>
            </a:r>
            <a:endParaRPr lang="cs-CZ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/>
              <a:t> </a:t>
            </a:r>
          </a:p>
          <a:p>
            <a:r>
              <a:rPr lang="cs-CZ" dirty="0"/>
              <a:t>Plod je již prenatálně připravován pro činnosti, které budou nutné pro jeho přežití a pro interakci s vnějším světem po narození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620688"/>
            <a:ext cx="4038600" cy="5505475"/>
          </a:xfrm>
        </p:spPr>
        <p:txBody>
          <a:bodyPr/>
          <a:lstStyle/>
          <a:p>
            <a:r>
              <a:rPr lang="cs-CZ" dirty="0"/>
              <a:t>Plod je aktivní, ovládá prostředí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/>
              <a:t>Plod získává schopnost sociální interakce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  <a:p>
            <a:r>
              <a:rPr lang="cs-CZ" u="sng" dirty="0">
                <a:solidFill>
                  <a:srgbClr val="FF0000"/>
                </a:solidFill>
              </a:rPr>
              <a:t>Dobrý psychický stav matky je významný pro základy zdravého vývoje psychiky dítěte.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812" y="692696"/>
            <a:ext cx="3691488" cy="504056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9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sz="4000" b="1" dirty="0"/>
              <a:t>Novorozenecké období</a:t>
            </a:r>
            <a:r>
              <a:rPr lang="cs-CZ" sz="4000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55576" y="1412777"/>
            <a:ext cx="7920880" cy="648071"/>
          </a:xfrm>
        </p:spPr>
        <p:txBody>
          <a:bodyPr>
            <a:normAutofit/>
          </a:bodyPr>
          <a:lstStyle/>
          <a:p>
            <a:r>
              <a:rPr lang="cs-CZ" sz="3200" dirty="0"/>
              <a:t>od narození do 6. týdnů života 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89713" y="1450846"/>
            <a:ext cx="3899150" cy="569521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r>
              <a:rPr lang="cs-CZ" dirty="0"/>
              <a:t>Období adaptace novorozence na nové životní prostředí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  <a:p>
            <a:r>
              <a:rPr lang="cs-CZ" dirty="0"/>
              <a:t>Novorozenec velmi živě reaguje na lidský hlas mnohem živěji než na jiné zvukové podněty, pečlivě zkoumá zrakem rysy lidského obličeje a intenzivně vnímá pachy a je schopen </a:t>
            </a:r>
            <a:r>
              <a:rPr lang="cs-CZ" u="sng" dirty="0" smtClean="0">
                <a:solidFill>
                  <a:srgbClr val="FF0000"/>
                </a:solidFill>
              </a:rPr>
              <a:t>identifikovat tímto způsobem svou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smtClean="0">
                <a:solidFill>
                  <a:srgbClr val="FF0000"/>
                </a:solidFill>
              </a:rPr>
              <a:t>matku.</a:t>
            </a:r>
            <a:endParaRPr lang="cs-CZ" u="sng" dirty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620688"/>
            <a:ext cx="4320480" cy="5688632"/>
          </a:xfrm>
        </p:spPr>
        <p:txBody>
          <a:bodyPr>
            <a:normAutofit/>
          </a:bodyPr>
          <a:lstStyle/>
          <a:p>
            <a:r>
              <a:rPr lang="cs-CZ" dirty="0"/>
              <a:t>Pro optimální podmínky pro svůj rozvoj, potřebuje od prvopočátku především matku nebo osobu, která se mu věnuje v každé chvíli s nerozdělenou pozorností a přirozenou empatií!!!</a:t>
            </a:r>
          </a:p>
          <a:p>
            <a:endParaRPr lang="cs-CZ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088843"/>
            <a:ext cx="3366407" cy="504907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Kontrolní otázky a cvičení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 fontScale="85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sz="3300" dirty="0" smtClean="0"/>
              <a:t>Jaké zásady je nutné dodržovat v těhotenství pro zdravý vývoj plodu.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3300" dirty="0" smtClean="0"/>
              <a:t>Vyjmenuj vývojové fáze v prenatálním období.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3300" dirty="0" smtClean="0"/>
              <a:t>Věkově vymezte novorozenecké období, co je v tomto období pro dítě nejdůležitější?</a:t>
            </a:r>
          </a:p>
          <a:p>
            <a:pPr marL="514350" lvl="0" indent="-514350">
              <a:buNone/>
            </a:pPr>
            <a:endParaRPr lang="cs-CZ" sz="3300" u="sng" dirty="0" smtClean="0"/>
          </a:p>
          <a:p>
            <a:pPr>
              <a:buFont typeface="Wingdings" pitchFamily="2" charset="2"/>
              <a:buChar char="Ø"/>
            </a:pPr>
            <a:r>
              <a:rPr lang="cs-CZ" sz="3300" b="1" u="sng" dirty="0" smtClean="0"/>
              <a:t>Úkol</a:t>
            </a:r>
            <a:r>
              <a:rPr lang="cs-CZ" sz="3300" b="1" dirty="0" smtClean="0"/>
              <a:t>	</a:t>
            </a:r>
            <a:endParaRPr lang="cs-CZ" sz="3300" dirty="0" smtClean="0"/>
          </a:p>
          <a:p>
            <a:r>
              <a:rPr lang="cs-CZ" sz="3300" dirty="0" smtClean="0"/>
              <a:t>Vyhledejte, jaký životní styl, má dodržovat žena během těhotenství.</a:t>
            </a:r>
          </a:p>
          <a:p>
            <a:r>
              <a:rPr lang="cs-CZ" sz="3300" dirty="0" smtClean="0"/>
              <a:t>Jaké jsou rizikové faktory pro vznik vývojových vad.</a:t>
            </a:r>
          </a:p>
          <a:p>
            <a:r>
              <a:rPr lang="cs-CZ" sz="3300" dirty="0" smtClean="0"/>
              <a:t>Jaký režim je vhodný pro matku a dítě v šestinedělí.</a:t>
            </a:r>
          </a:p>
          <a:p>
            <a:pPr>
              <a:buNone/>
            </a:pPr>
            <a:endParaRPr lang="cs-CZ" sz="3300" dirty="0" smtClean="0"/>
          </a:p>
          <a:p>
            <a:pPr lvl="0">
              <a:buFont typeface="Wingdings" pitchFamily="2" charset="2"/>
              <a:buChar char="Ø"/>
            </a:pPr>
            <a:r>
              <a:rPr lang="cs-CZ" sz="3300" b="1" dirty="0" smtClean="0"/>
              <a:t>Pracujte s internetovými zdroji.</a:t>
            </a:r>
            <a:r>
              <a:rPr lang="cs-CZ" sz="3300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600"/>
                            </p:stCondLst>
                            <p:childTnLst>
                              <p:par>
                                <p:cTn id="1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600"/>
                            </p:stCondLst>
                            <p:childTnLst>
                              <p:par>
                                <p:cTn id="1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6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6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600"/>
                            </p:stCondLst>
                            <p:childTnLst>
                              <p:par>
                                <p:cTn id="3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600"/>
                            </p:stCondLst>
                            <p:childTnLst>
                              <p:par>
                                <p:cTn id="3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600"/>
                            </p:stCondLst>
                            <p:childTnLst>
                              <p:par>
                                <p:cTn id="4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600"/>
                            </p:stCondLst>
                            <p:childTnLst>
                              <p:par>
                                <p:cTn id="4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latin typeface="+mn-lt"/>
              </a:rPr>
              <a:t>Použité zdroje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Kapitoly z psychologie pro zdravotnické pracovníky</a:t>
            </a:r>
          </a:p>
          <a:p>
            <a:r>
              <a:rPr lang="cs-CZ" sz="2400" dirty="0" smtClean="0"/>
              <a:t>Mgr. Ivanka Bartošíková , Mgr. Vladimír </a:t>
            </a:r>
            <a:r>
              <a:rPr lang="cs-CZ" sz="2400" dirty="0" err="1" smtClean="0"/>
              <a:t>Jičinský</a:t>
            </a:r>
            <a:r>
              <a:rPr lang="cs-CZ" sz="2400" dirty="0" smtClean="0"/>
              <a:t>, </a:t>
            </a:r>
          </a:p>
          <a:p>
            <a:pPr>
              <a:buNone/>
            </a:pPr>
            <a:r>
              <a:rPr lang="cs-CZ" sz="2400" dirty="0" smtClean="0"/>
              <a:t>     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Marta </a:t>
            </a:r>
            <a:r>
              <a:rPr lang="cs-CZ" sz="2400" dirty="0" err="1" smtClean="0"/>
              <a:t>Jobánková</a:t>
            </a:r>
            <a:r>
              <a:rPr lang="cs-CZ" sz="2400" dirty="0" smtClean="0"/>
              <a:t>,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Jarmila Kvapilová </a:t>
            </a:r>
          </a:p>
          <a:p>
            <a:r>
              <a:rPr lang="cs-CZ" sz="2400" dirty="0" smtClean="0"/>
              <a:t>ISBN 80-7013-288-4, Vydal- IDV PZ 2000 Brno 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smtClean="0"/>
              <a:t>Psychologie a Pedagogika II pro SZŠ</a:t>
            </a:r>
          </a:p>
          <a:p>
            <a:r>
              <a:rPr lang="cs-CZ" sz="2400" dirty="0" err="1" smtClean="0"/>
              <a:t>Ph.Dr</a:t>
            </a:r>
            <a:r>
              <a:rPr lang="cs-CZ" sz="2400" dirty="0" smtClean="0"/>
              <a:t>. Věra Čechová ,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Alena </a:t>
            </a:r>
            <a:r>
              <a:rPr lang="cs-CZ" sz="2400" dirty="0" err="1" smtClean="0"/>
              <a:t>Mellanova</a:t>
            </a:r>
            <a:r>
              <a:rPr lang="cs-CZ" sz="2400" dirty="0" smtClean="0"/>
              <a:t>,</a:t>
            </a:r>
            <a:r>
              <a:rPr lang="cs-CZ" sz="2400" dirty="0" err="1" smtClean="0"/>
              <a:t>Csc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     Mgr. Hana Kučerová </a:t>
            </a:r>
          </a:p>
          <a:p>
            <a:r>
              <a:rPr lang="cs-CZ" sz="2400" dirty="0" smtClean="0"/>
              <a:t>ISBN 80-7333-028-8, </a:t>
            </a:r>
            <a:r>
              <a:rPr lang="cs-CZ" sz="2400" dirty="0" err="1" smtClean="0"/>
              <a:t>Informatorium</a:t>
            </a:r>
            <a:r>
              <a:rPr lang="cs-CZ" sz="2400" dirty="0" smtClean="0"/>
              <a:t> Praha 2004</a:t>
            </a:r>
          </a:p>
          <a:p>
            <a:endParaRPr lang="cs-CZ" sz="2400" dirty="0" smtClean="0"/>
          </a:p>
          <a:p>
            <a:r>
              <a:rPr lang="cs-CZ" sz="2400" dirty="0" smtClean="0"/>
              <a:t>Fotografie: Fotoarchiv autorky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249</Words>
  <Application>Microsoft Office PowerPoint</Application>
  <PresentationFormat>Předvádění na obrazovce (4:3)</PresentationFormat>
  <Paragraphs>72</Paragraphs>
  <Slides>11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Anotace </vt:lpstr>
      <vt:lpstr>Prenatální období  </vt:lpstr>
      <vt:lpstr>Tři fáze </vt:lpstr>
      <vt:lpstr>Prezentace aplikace PowerPoint</vt:lpstr>
      <vt:lpstr>Prezentace aplikace PowerPoint</vt:lpstr>
      <vt:lpstr>Novorozenecké období </vt:lpstr>
      <vt:lpstr>Prezentace aplikace PowerPoint</vt:lpstr>
      <vt:lpstr>Prezentace aplikace PowerPoint</vt:lpstr>
      <vt:lpstr>Kontrolní otázky a cvičení </vt:lpstr>
      <vt:lpstr>Použité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Prenatální období</dc:title>
  <dc:creator>Admin</dc:creator>
  <cp:lastModifiedBy>Andrea Ječmenová</cp:lastModifiedBy>
  <cp:revision>11</cp:revision>
  <dcterms:created xsi:type="dcterms:W3CDTF">2013-04-05T15:37:39Z</dcterms:created>
  <dcterms:modified xsi:type="dcterms:W3CDTF">2013-06-16T11:44:54Z</dcterms:modified>
</cp:coreProperties>
</file>