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67" r:id="rId2"/>
    <p:sldId id="264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50AA61-32E2-4CC2-9346-EDE895029440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2AF4FB-02BE-45B9-834D-AA843A0DE69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499655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VY_32_INOVACE_1/20A-ICT/PE/ON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826224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8F14F-7324-4992-BDE9-6F2BBDE8210A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2F297-39AF-4F16-BAE6-57370A4538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8F14F-7324-4992-BDE9-6F2BBDE8210A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2F297-39AF-4F16-BAE6-57370A4538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8F14F-7324-4992-BDE9-6F2BBDE8210A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2F297-39AF-4F16-BAE6-57370A4538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8F14F-7324-4992-BDE9-6F2BBDE8210A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2F297-39AF-4F16-BAE6-57370A4538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8F14F-7324-4992-BDE9-6F2BBDE8210A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2F297-39AF-4F16-BAE6-57370A4538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8F14F-7324-4992-BDE9-6F2BBDE8210A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2F297-39AF-4F16-BAE6-57370A4538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8F14F-7324-4992-BDE9-6F2BBDE8210A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2F297-39AF-4F16-BAE6-57370A4538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8F14F-7324-4992-BDE9-6F2BBDE8210A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2F297-39AF-4F16-BAE6-57370A4538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8F14F-7324-4992-BDE9-6F2BBDE8210A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2F297-39AF-4F16-BAE6-57370A4538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8F14F-7324-4992-BDE9-6F2BBDE8210A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2F297-39AF-4F16-BAE6-57370A4538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8F14F-7324-4992-BDE9-6F2BBDE8210A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2F297-39AF-4F16-BAE6-57370A4538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08F14F-7324-4992-BDE9-6F2BBDE8210A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E2F297-39AF-4F16-BAE6-57370A45385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4860032" y="40466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04837100"/>
              </p:ext>
            </p:extLst>
          </p:nvPr>
        </p:nvGraphicFramePr>
        <p:xfrm>
          <a:off x="395536" y="2060849"/>
          <a:ext cx="8352927" cy="4608509"/>
        </p:xfrm>
        <a:graphic>
          <a:graphicData uri="http://schemas.openxmlformats.org/drawingml/2006/table">
            <a:tbl>
              <a:tblPr firstRow="1" firstCol="1">
                <a:tableStyleId>{2D5ABB26-0587-4C30-8999-92F81FD0307C}</a:tableStyleId>
              </a:tblPr>
              <a:tblGrid>
                <a:gridCol w="1917492"/>
                <a:gridCol w="6435435"/>
              </a:tblGrid>
              <a:tr h="3674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Číslo projektu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38175" algn="l"/>
                        </a:tabLst>
                      </a:pPr>
                      <a:r>
                        <a:rPr lang="cs-CZ" sz="2000" dirty="0" smtClean="0">
                          <a:effectLst/>
                        </a:rPr>
                        <a:t>CZ.1.07</a:t>
                      </a:r>
                      <a:r>
                        <a:rPr lang="cs-CZ" sz="2000" dirty="0">
                          <a:effectLst/>
                        </a:rPr>
                        <a:t>/ 1.5.00/34.0673	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674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Název školy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SOU a ZŠ Planá, Kostelní 129, Planá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4763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12775" algn="l"/>
                        </a:tabLst>
                        <a:defRPr/>
                      </a:pPr>
                      <a:r>
                        <a:rPr lang="cs-CZ" sz="2000" dirty="0" smtClean="0">
                          <a:effectLst/>
                        </a:rPr>
                        <a:t>Vzdělávací oblast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Sociální vztahy a dovednosti </a:t>
                      </a:r>
                    </a:p>
                  </a:txBody>
                  <a:tcPr marL="68580" marR="68580" marT="0" marB="0" anchor="ctr"/>
                </a:tc>
              </a:tr>
              <a:tr h="3674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12775" algn="l"/>
                        </a:tabLst>
                      </a:pP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Předmět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Zdravotnická psychologie</a:t>
                      </a:r>
                    </a:p>
                  </a:txBody>
                  <a:tcPr marL="68580" marR="68580" marT="0" marB="0" anchor="ctr"/>
                </a:tc>
              </a:tr>
              <a:tr h="6476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Tematický okruh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Ontogeneze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63157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Název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Kojenecké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období 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6740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Číslo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smtClean="0">
                          <a:effectLst/>
                        </a:rPr>
                        <a:t>VY_32_INOVACE_6.B_ZPSY_02(20</a:t>
                      </a:r>
                      <a:r>
                        <a:rPr lang="cs-CZ" sz="2000" dirty="0" smtClean="0">
                          <a:effectLst/>
                        </a:rPr>
                        <a:t>)</a:t>
                      </a:r>
                    </a:p>
                  </a:txBody>
                  <a:tcPr marL="68580" marR="68580" marT="0" marB="0" anchor="ctr"/>
                </a:tc>
              </a:tr>
              <a:tr h="36740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Autor	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Andrea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Ječmenová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674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Datum tvorby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01.09.2012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45636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Všechna neocitovaná díla jsou dílem autora.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1998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578225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cs-CZ" dirty="0" smtClean="0"/>
              <a:t>Prezentace Microsoft PowerPoint studentům přibližuje rozdělení lidského věku a vývoj člověka v jednotlivých etapách.</a:t>
            </a:r>
          </a:p>
          <a:p>
            <a:pPr lvl="0"/>
            <a:r>
              <a:rPr lang="cs-CZ" dirty="0" smtClean="0"/>
              <a:t>Prezentace je určena jako podpůrný materiál k výkladu učitele, lze použít i k opakování učiva.</a:t>
            </a:r>
          </a:p>
          <a:p>
            <a:pPr lvl="0"/>
            <a:r>
              <a:rPr lang="cs-CZ" dirty="0" smtClean="0"/>
              <a:t>Cílem prezentace je studentům vštípit, co je ontogeneze a její důležitost při poznávání osobnosti.   </a:t>
            </a:r>
          </a:p>
          <a:p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Kojenecké období</a:t>
            </a:r>
            <a:r>
              <a:rPr lang="cs-CZ" dirty="0"/>
              <a:t>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340769"/>
            <a:ext cx="8075240" cy="792088"/>
          </a:xfrm>
        </p:spPr>
        <p:txBody>
          <a:bodyPr>
            <a:normAutofit/>
          </a:bodyPr>
          <a:lstStyle/>
          <a:p>
            <a:r>
              <a:rPr lang="cs-CZ" sz="3200" dirty="0"/>
              <a:t>od 6. týdnů do 1. </a:t>
            </a:r>
            <a:r>
              <a:rPr lang="cs-CZ" sz="3200" dirty="0" smtClean="0"/>
              <a:t>roku</a:t>
            </a:r>
            <a:endParaRPr lang="cs-CZ" sz="32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6800" y="1988840"/>
            <a:ext cx="6601544" cy="4603400"/>
          </a:xfrm>
        </p:spPr>
      </p:pic>
      <p:sp>
        <p:nvSpPr>
          <p:cNvPr id="8" name="TextovéPole 7"/>
          <p:cNvSpPr txBox="1"/>
          <p:nvPr/>
        </p:nvSpPr>
        <p:spPr>
          <a:xfrm>
            <a:off x="7740352" y="5445224"/>
            <a:ext cx="14036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/>
              <a:t>Andrea Ječmenová 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336704"/>
          </a:xfrm>
        </p:spPr>
        <p:txBody>
          <a:bodyPr>
            <a:normAutofit fontScale="40000" lnSpcReduction="20000"/>
          </a:bodyPr>
          <a:lstStyle/>
          <a:p>
            <a:pPr lvl="0"/>
            <a:r>
              <a:rPr lang="cs-CZ" sz="7000" dirty="0"/>
              <a:t>dětský organismus je během kojeneckého období </a:t>
            </a:r>
            <a:r>
              <a:rPr lang="cs-CZ" sz="7000" u="sng" dirty="0"/>
              <a:t>nejzranitelnější, nejcitlivější, nejtvárnější</a:t>
            </a:r>
            <a:endParaRPr lang="cs-CZ" sz="7000" dirty="0"/>
          </a:p>
          <a:p>
            <a:pPr>
              <a:buNone/>
            </a:pPr>
            <a:r>
              <a:rPr lang="cs-CZ" sz="7000" dirty="0"/>
              <a:t> </a:t>
            </a:r>
          </a:p>
          <a:p>
            <a:pPr lvl="0"/>
            <a:r>
              <a:rPr lang="cs-CZ" sz="7000" dirty="0"/>
              <a:t>psychický a tělesný vývoj kojence se v tomto období </a:t>
            </a:r>
            <a:r>
              <a:rPr lang="cs-CZ" sz="7000" u="sng" dirty="0"/>
              <a:t>vzájemně podmiňují</a:t>
            </a:r>
            <a:endParaRPr lang="cs-CZ" sz="7000" dirty="0"/>
          </a:p>
          <a:p>
            <a:pPr>
              <a:buNone/>
            </a:pPr>
            <a:endParaRPr lang="cs-CZ" sz="7000" dirty="0"/>
          </a:p>
          <a:p>
            <a:pPr lvl="0"/>
            <a:r>
              <a:rPr lang="cs-CZ" sz="7000" dirty="0"/>
              <a:t>rozvíjí se </a:t>
            </a:r>
            <a:r>
              <a:rPr lang="cs-CZ" sz="7000" u="sng" dirty="0"/>
              <a:t>motorika kojence</a:t>
            </a:r>
            <a:r>
              <a:rPr lang="cs-CZ" sz="7000" dirty="0"/>
              <a:t> =) od celkových pohybů končetin až ovládání zápěstí a prstů =) vedoucí ke klíšťovému úchopu palce, ukazováčku a prostředníčku</a:t>
            </a:r>
          </a:p>
          <a:p>
            <a:endParaRPr lang="cs-CZ" sz="7000" dirty="0"/>
          </a:p>
          <a:p>
            <a:pPr lvl="0"/>
            <a:r>
              <a:rPr lang="cs-CZ" sz="7000" dirty="0"/>
              <a:t>vývoj </a:t>
            </a:r>
            <a:r>
              <a:rPr lang="cs-CZ" sz="7000" u="sng" dirty="0" err="1"/>
              <a:t>senzomotorický</a:t>
            </a:r>
            <a:r>
              <a:rPr lang="cs-CZ" sz="7000" dirty="0"/>
              <a:t> =) vrozené nepodmíněné reflexy jsou velmi záhy po narození spojovány s učením =) rozvoj podmíněných reflexů</a:t>
            </a:r>
          </a:p>
          <a:p>
            <a:pPr>
              <a:buNone/>
            </a:pPr>
            <a:r>
              <a:rPr lang="cs-CZ" sz="7000" dirty="0"/>
              <a:t> </a:t>
            </a:r>
          </a:p>
          <a:p>
            <a:pPr lvl="0"/>
            <a:r>
              <a:rPr lang="cs-CZ" sz="7000" dirty="0"/>
              <a:t>na konci období vznik</a:t>
            </a:r>
            <a:r>
              <a:rPr lang="cs-CZ" sz="7000" u="sng" dirty="0"/>
              <a:t> symbolického myšlení</a:t>
            </a:r>
            <a:endParaRPr lang="cs-CZ" sz="7000" dirty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cs-CZ" b="1" dirty="0"/>
              <a:t>Sociální interakce</a:t>
            </a:r>
            <a:r>
              <a:rPr lang="cs-CZ" dirty="0"/>
              <a:t> </a:t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472608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velmi silné pouto k matce a postupně ke všem rodinným příslušníkům a k domovu</a:t>
            </a:r>
          </a:p>
          <a:p>
            <a:pPr>
              <a:buNone/>
            </a:pPr>
            <a:r>
              <a:rPr lang="cs-CZ" sz="2800" dirty="0" smtClean="0"/>
              <a:t> </a:t>
            </a:r>
          </a:p>
          <a:p>
            <a:pPr lvl="0"/>
            <a:r>
              <a:rPr lang="cs-CZ" sz="2800" dirty="0" smtClean="0"/>
              <a:t>od sedmého měsíce strach z cizích lidí</a:t>
            </a:r>
          </a:p>
          <a:p>
            <a:pPr>
              <a:buNone/>
            </a:pPr>
            <a:r>
              <a:rPr lang="cs-CZ" sz="2800" dirty="0" smtClean="0"/>
              <a:t> </a:t>
            </a:r>
          </a:p>
          <a:p>
            <a:pPr lvl="0"/>
            <a:r>
              <a:rPr lang="cs-CZ" sz="2800" dirty="0" smtClean="0"/>
              <a:t>se socializací úzce souvisí stále se zdokonalující</a:t>
            </a:r>
            <a:r>
              <a:rPr lang="cs-CZ" sz="2800" u="sng" dirty="0" smtClean="0"/>
              <a:t> komunikační schopnosti dítěte</a:t>
            </a:r>
            <a:endParaRPr lang="cs-CZ" sz="2800" dirty="0" smtClean="0"/>
          </a:p>
          <a:p>
            <a:pPr>
              <a:buNone/>
            </a:pPr>
            <a:r>
              <a:rPr lang="cs-CZ" sz="2800" dirty="0" smtClean="0"/>
              <a:t>	- </a:t>
            </a:r>
            <a:r>
              <a:rPr lang="cs-CZ" sz="2800" dirty="0" err="1" smtClean="0"/>
              <a:t>předřečové</a:t>
            </a:r>
            <a:r>
              <a:rPr lang="cs-CZ" sz="2800" dirty="0" smtClean="0"/>
              <a:t> aktivity </a:t>
            </a:r>
          </a:p>
          <a:p>
            <a:pPr>
              <a:buNone/>
            </a:pPr>
            <a:r>
              <a:rPr lang="cs-CZ" sz="2800" dirty="0" smtClean="0"/>
              <a:t>    - na konci období dítě rozumí stále většímu počtu slov a výzev a dokáže použít několika málo vlastních jednoduchých slov.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4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4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0"/>
                            </p:stCondLst>
                            <p:childTnLst>
                              <p:par>
                                <p:cTn id="30" presetID="4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4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000"/>
                            </p:stCondLst>
                            <p:childTnLst>
                              <p:par>
                                <p:cTn id="44" presetID="4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000"/>
                            </p:stCondLst>
                            <p:childTnLst>
                              <p:par>
                                <p:cTn id="51" presetID="4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404665"/>
            <a:ext cx="8291264" cy="1656183"/>
          </a:xfrm>
        </p:spPr>
        <p:txBody>
          <a:bodyPr>
            <a:normAutofit lnSpcReduction="10000"/>
          </a:bodyPr>
          <a:lstStyle/>
          <a:p>
            <a:r>
              <a:rPr lang="cs-CZ" dirty="0"/>
              <a:t>Pro jeho zdravý tělesný i duševní vývoj je nezbytné harmonické domácí prostředí, především láskyplná péče matky, dítě má prožívat pocit bezpečí a důvěry v okolní </a:t>
            </a:r>
            <a:r>
              <a:rPr lang="cs-CZ" dirty="0" smtClean="0"/>
              <a:t>svět.</a:t>
            </a:r>
            <a:endParaRPr lang="cs-CZ" dirty="0"/>
          </a:p>
          <a:p>
            <a:pPr>
              <a:buNone/>
            </a:pPr>
            <a:endParaRPr lang="cs-CZ" dirty="0"/>
          </a:p>
        </p:txBody>
      </p:sp>
      <p:pic>
        <p:nvPicPr>
          <p:cNvPr id="2" name="Zástupný symbol pro obsah 1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03648" y="2132856"/>
            <a:ext cx="6563072" cy="458540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296144"/>
          </a:xfrm>
        </p:spPr>
        <p:txBody>
          <a:bodyPr>
            <a:normAutofit fontScale="90000"/>
          </a:bodyPr>
          <a:lstStyle/>
          <a:p>
            <a:r>
              <a:rPr lang="cs-CZ" b="1" u="sng" dirty="0"/>
              <a:t>Batolecí období </a:t>
            </a:r>
            <a:br>
              <a:rPr lang="cs-CZ" b="1" u="sng" dirty="0"/>
            </a:br>
            <a:r>
              <a:rPr lang="cs-CZ" sz="3100" dirty="0" smtClean="0"/>
              <a:t>- </a:t>
            </a:r>
            <a:r>
              <a:rPr lang="cs-CZ" sz="3100" dirty="0"/>
              <a:t>od 1 roku do 3 let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83071" y="1227070"/>
            <a:ext cx="6989329" cy="4866226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264696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cs-CZ" sz="3000" dirty="0"/>
              <a:t>velmi výrazný vývoj </a:t>
            </a:r>
            <a:r>
              <a:rPr lang="cs-CZ" sz="3000" dirty="0" smtClean="0"/>
              <a:t>hrubé </a:t>
            </a:r>
            <a:r>
              <a:rPr lang="cs-CZ" sz="3000" dirty="0"/>
              <a:t>a jemné motoriky =) zdokonalování chůze, rozvoj jemné motoriky ruky =) postupné ovládání všech základních </a:t>
            </a:r>
            <a:r>
              <a:rPr lang="cs-CZ" sz="3000" dirty="0" smtClean="0"/>
              <a:t>pohybů</a:t>
            </a:r>
          </a:p>
          <a:p>
            <a:pPr lvl="0">
              <a:buNone/>
            </a:pPr>
            <a:endParaRPr lang="cs-CZ" sz="3000" dirty="0"/>
          </a:p>
          <a:p>
            <a:pPr lvl="0"/>
            <a:r>
              <a:rPr lang="cs-CZ" sz="3000" dirty="0"/>
              <a:t>rozhodující pokrok </a:t>
            </a:r>
            <a:r>
              <a:rPr lang="cs-CZ" sz="3000" u="sng" dirty="0"/>
              <a:t> ve vývoji dětské řeči =)</a:t>
            </a:r>
            <a:r>
              <a:rPr lang="cs-CZ" sz="3000" dirty="0"/>
              <a:t>  rozhodující pokrok v druhé polovině druhého roku života, kdy děti začínají chápat symbolický význam </a:t>
            </a:r>
            <a:r>
              <a:rPr lang="cs-CZ" sz="3000" dirty="0" smtClean="0"/>
              <a:t>slov</a:t>
            </a:r>
          </a:p>
          <a:p>
            <a:pPr lvl="0"/>
            <a:endParaRPr lang="cs-CZ" sz="3000" dirty="0"/>
          </a:p>
          <a:p>
            <a:pPr lvl="0"/>
            <a:r>
              <a:rPr lang="cs-CZ" sz="3000" dirty="0"/>
              <a:t>začíná používat slov aktivně, roste celková slovní zásoba, postupně se učí způsobu lidského rozhovoru =) učí se </a:t>
            </a:r>
            <a:r>
              <a:rPr lang="cs-CZ" sz="3000" dirty="0" smtClean="0"/>
              <a:t>dialogu</a:t>
            </a:r>
          </a:p>
          <a:p>
            <a:pPr lvl="0">
              <a:buNone/>
            </a:pPr>
            <a:endParaRPr lang="cs-CZ" sz="3000" dirty="0"/>
          </a:p>
          <a:p>
            <a:pPr lvl="0"/>
            <a:r>
              <a:rPr lang="cs-CZ" sz="3000" dirty="0"/>
              <a:t>dochází ke kvalitnímu pokroku v úrovni myšlení =) rozvoj</a:t>
            </a:r>
            <a:r>
              <a:rPr lang="cs-CZ" sz="3000" u="sng" dirty="0"/>
              <a:t> symbolického a </a:t>
            </a:r>
            <a:r>
              <a:rPr lang="cs-CZ" sz="3000" u="sng" dirty="0" err="1"/>
              <a:t>předpojmového</a:t>
            </a:r>
            <a:r>
              <a:rPr lang="cs-CZ" sz="3000" dirty="0"/>
              <a:t> </a:t>
            </a:r>
            <a:r>
              <a:rPr lang="cs-CZ" sz="3000" u="sng" dirty="0"/>
              <a:t>myšlení</a:t>
            </a:r>
            <a:r>
              <a:rPr lang="cs-CZ" sz="3000" dirty="0"/>
              <a:t>, dokáže myslet v</a:t>
            </a:r>
            <a:r>
              <a:rPr lang="cs-CZ" sz="3000" u="sng" dirty="0"/>
              <a:t> představách</a:t>
            </a:r>
            <a:endParaRPr lang="cs-CZ" sz="3000" dirty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92088"/>
          </a:xfrm>
        </p:spPr>
        <p:txBody>
          <a:bodyPr>
            <a:normAutofit fontScale="90000"/>
          </a:bodyPr>
          <a:lstStyle/>
          <a:p>
            <a:r>
              <a:rPr lang="cs-CZ" dirty="0"/>
              <a:t>Sociální vývoj  </a:t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112568"/>
          </a:xfrm>
        </p:spPr>
        <p:txBody>
          <a:bodyPr>
            <a:normAutofit/>
          </a:bodyPr>
          <a:lstStyle/>
          <a:p>
            <a:pPr lvl="0"/>
            <a:r>
              <a:rPr lang="cs-CZ" sz="2800" dirty="0"/>
              <a:t>stále nejvýznamnější vztah k rodičům a především </a:t>
            </a:r>
            <a:r>
              <a:rPr lang="cs-CZ" sz="2800" dirty="0" smtClean="0"/>
              <a:t>matce</a:t>
            </a:r>
          </a:p>
          <a:p>
            <a:pPr lvl="0"/>
            <a:endParaRPr lang="cs-CZ" sz="2800" dirty="0"/>
          </a:p>
          <a:p>
            <a:pPr lvl="0"/>
            <a:r>
              <a:rPr lang="cs-CZ" sz="2800" dirty="0"/>
              <a:t>pozvolna si buduje svou roli v rodině =) získává větší míru samostatnosti </a:t>
            </a:r>
            <a:r>
              <a:rPr lang="cs-CZ" sz="2800" dirty="0" smtClean="0"/>
              <a:t>a vlastní </a:t>
            </a:r>
            <a:r>
              <a:rPr lang="cs-CZ" sz="2800" dirty="0"/>
              <a:t>autonomie  </a:t>
            </a:r>
            <a:endParaRPr lang="cs-CZ" sz="2800" dirty="0" smtClean="0"/>
          </a:p>
          <a:p>
            <a:pPr lvl="0"/>
            <a:endParaRPr lang="cs-CZ" sz="2800" dirty="0"/>
          </a:p>
          <a:p>
            <a:pPr lvl="0"/>
            <a:r>
              <a:rPr lang="cs-CZ" sz="2800" dirty="0"/>
              <a:t>dochází k </a:t>
            </a:r>
            <a:r>
              <a:rPr lang="cs-CZ" sz="2800" dirty="0" err="1"/>
              <a:t>sebeuvědomování</a:t>
            </a:r>
            <a:r>
              <a:rPr lang="cs-CZ" sz="2800" dirty="0"/>
              <a:t> -  objevení vlastního JÁ =) vznik </a:t>
            </a:r>
            <a:r>
              <a:rPr lang="cs-CZ" sz="2800" u="sng" dirty="0"/>
              <a:t>období vzdoru,</a:t>
            </a:r>
            <a:r>
              <a:rPr lang="cs-CZ" sz="2800" dirty="0"/>
              <a:t> negativismus =) nutný  vznik</a:t>
            </a:r>
            <a:r>
              <a:rPr lang="cs-CZ" sz="2800" u="sng" dirty="0"/>
              <a:t> rodičovské autority</a:t>
            </a:r>
            <a:endParaRPr lang="cs-CZ" sz="2800" dirty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/>
              <a:t>Kontrolní otázky a cvičení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85000" lnSpcReduction="20000"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cs-CZ" sz="3300" dirty="0" smtClean="0"/>
              <a:t>Věkově vymezte kojenecké a batolecí období.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sz="3300" dirty="0" smtClean="0"/>
              <a:t>Co znamená psychomotorický vývoj dítěte. 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sz="3300" dirty="0" smtClean="0"/>
              <a:t>Jaký je v těchto období sociální vývoj?</a:t>
            </a:r>
          </a:p>
          <a:p>
            <a:pPr marL="514350" lvl="0" indent="-514350">
              <a:buFont typeface="Wingdings" pitchFamily="2" charset="2"/>
              <a:buChar char="Ø"/>
            </a:pPr>
            <a:endParaRPr lang="cs-CZ" sz="3300" u="sng" dirty="0" smtClean="0"/>
          </a:p>
          <a:p>
            <a:pPr>
              <a:buFont typeface="Wingdings" pitchFamily="2" charset="2"/>
              <a:buChar char="Ø"/>
            </a:pPr>
            <a:r>
              <a:rPr lang="cs-CZ" sz="3300" b="1" u="sng" dirty="0" smtClean="0"/>
              <a:t>Úkol</a:t>
            </a:r>
            <a:endParaRPr lang="cs-CZ" sz="3300" u="sng" dirty="0" smtClean="0"/>
          </a:p>
          <a:p>
            <a:r>
              <a:rPr lang="cs-CZ" sz="3300" dirty="0" smtClean="0"/>
              <a:t>Jak má vypadat domácí prostředí pro kojence a batole.</a:t>
            </a:r>
          </a:p>
          <a:p>
            <a:r>
              <a:rPr lang="cs-CZ" sz="3300" dirty="0" smtClean="0"/>
              <a:t>Význam hry a druhy hraček pro kojence a batole.</a:t>
            </a:r>
          </a:p>
          <a:p>
            <a:r>
              <a:rPr lang="cs-CZ" sz="3300" dirty="0" smtClean="0"/>
              <a:t>Jaké je vhodné prostředí pro pobyt venku batolat.</a:t>
            </a:r>
          </a:p>
          <a:p>
            <a:pPr>
              <a:buNone/>
            </a:pPr>
            <a:endParaRPr lang="cs-CZ" sz="3300" dirty="0" smtClean="0"/>
          </a:p>
          <a:p>
            <a:pPr lvl="0">
              <a:buFont typeface="Wingdings" pitchFamily="2" charset="2"/>
              <a:buChar char="Ø"/>
            </a:pPr>
            <a:r>
              <a:rPr lang="cs-CZ" sz="3300" b="1" dirty="0" smtClean="0"/>
              <a:t>Pracujte s internetovými zdroji.</a:t>
            </a:r>
            <a:r>
              <a:rPr lang="cs-CZ" sz="3300" dirty="0" smtClean="0"/>
              <a:t>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200"/>
                            </p:stCondLst>
                            <p:childTnLst>
                              <p:par>
                                <p:cTn id="11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200"/>
                            </p:stCondLst>
                            <p:childTnLst>
                              <p:par>
                                <p:cTn id="16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200"/>
                            </p:stCondLst>
                            <p:childTnLst>
                              <p:par>
                                <p:cTn id="21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200"/>
                            </p:stCondLst>
                            <p:childTnLst>
                              <p:par>
                                <p:cTn id="26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1200"/>
                            </p:stCondLst>
                            <p:childTnLst>
                              <p:par>
                                <p:cTn id="31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3200"/>
                            </p:stCondLst>
                            <p:childTnLst>
                              <p:par>
                                <p:cTn id="36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200"/>
                            </p:stCondLst>
                            <p:childTnLst>
                              <p:par>
                                <p:cTn id="41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7200"/>
                            </p:stCondLst>
                            <p:childTnLst>
                              <p:par>
                                <p:cTn id="46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u="sng" dirty="0" smtClean="0">
                <a:latin typeface="+mn-lt"/>
              </a:rPr>
              <a:t>Použité zdroje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/>
          </a:bodyPr>
          <a:lstStyle/>
          <a:p>
            <a:r>
              <a:rPr lang="cs-CZ" sz="2400" dirty="0" smtClean="0"/>
              <a:t>Kapitoly z psychologie pro zdravotnické pracovníky</a:t>
            </a:r>
          </a:p>
          <a:p>
            <a:r>
              <a:rPr lang="cs-CZ" sz="2400" dirty="0" smtClean="0"/>
              <a:t>Mgr. Ivanka Bartošíková , Mgr. Vladimír </a:t>
            </a:r>
            <a:r>
              <a:rPr lang="cs-CZ" sz="2400" dirty="0" err="1" smtClean="0"/>
              <a:t>Jičinský</a:t>
            </a:r>
            <a:r>
              <a:rPr lang="cs-CZ" sz="2400" dirty="0" smtClean="0"/>
              <a:t>, </a:t>
            </a:r>
          </a:p>
          <a:p>
            <a:pPr>
              <a:buNone/>
            </a:pPr>
            <a:r>
              <a:rPr lang="cs-CZ" sz="2400" dirty="0" smtClean="0"/>
              <a:t>      </a:t>
            </a:r>
            <a:r>
              <a:rPr lang="cs-CZ" sz="2400" dirty="0" err="1" smtClean="0"/>
              <a:t>Ph.Dr</a:t>
            </a:r>
            <a:r>
              <a:rPr lang="cs-CZ" sz="2400" dirty="0" smtClean="0"/>
              <a:t>. Marta </a:t>
            </a:r>
            <a:r>
              <a:rPr lang="cs-CZ" sz="2400" dirty="0" err="1" smtClean="0"/>
              <a:t>Jobánková</a:t>
            </a:r>
            <a:r>
              <a:rPr lang="cs-CZ" sz="2400" dirty="0" smtClean="0"/>
              <a:t>, </a:t>
            </a:r>
            <a:r>
              <a:rPr lang="cs-CZ" sz="2400" dirty="0" err="1" smtClean="0"/>
              <a:t>Ph.Dr</a:t>
            </a:r>
            <a:r>
              <a:rPr lang="cs-CZ" sz="2400" dirty="0" smtClean="0"/>
              <a:t>. Jarmila Kvapilová </a:t>
            </a:r>
          </a:p>
          <a:p>
            <a:r>
              <a:rPr lang="cs-CZ" sz="2400" dirty="0" smtClean="0"/>
              <a:t>ISBN 80-7013-288-4, Vydal- IDV PZ 2000 Brno </a:t>
            </a:r>
          </a:p>
          <a:p>
            <a:pPr>
              <a:buNone/>
            </a:pPr>
            <a:endParaRPr lang="cs-CZ" sz="2400" dirty="0" smtClean="0"/>
          </a:p>
          <a:p>
            <a:r>
              <a:rPr lang="cs-CZ" sz="2400" dirty="0" smtClean="0"/>
              <a:t>Psychologie a Pedagogika II pro SZŠ</a:t>
            </a:r>
          </a:p>
          <a:p>
            <a:r>
              <a:rPr lang="cs-CZ" sz="2400" dirty="0" err="1" smtClean="0"/>
              <a:t>Ph.Dr</a:t>
            </a:r>
            <a:r>
              <a:rPr lang="cs-CZ" sz="2400" dirty="0" smtClean="0"/>
              <a:t>. Věra Čechová , </a:t>
            </a:r>
            <a:r>
              <a:rPr lang="cs-CZ" sz="2400" dirty="0" err="1" smtClean="0"/>
              <a:t>Ph.Dr</a:t>
            </a:r>
            <a:r>
              <a:rPr lang="cs-CZ" sz="2400" dirty="0" smtClean="0"/>
              <a:t>. Alena </a:t>
            </a:r>
            <a:r>
              <a:rPr lang="cs-CZ" sz="2400" dirty="0" err="1" smtClean="0"/>
              <a:t>Mellanova</a:t>
            </a:r>
            <a:r>
              <a:rPr lang="cs-CZ" sz="2400" dirty="0" smtClean="0"/>
              <a:t>,</a:t>
            </a:r>
            <a:r>
              <a:rPr lang="cs-CZ" sz="2400" dirty="0" err="1" smtClean="0"/>
              <a:t>Csc</a:t>
            </a:r>
            <a:r>
              <a:rPr lang="cs-CZ" sz="2400" dirty="0" smtClean="0"/>
              <a:t>.</a:t>
            </a:r>
          </a:p>
          <a:p>
            <a:pPr>
              <a:buNone/>
            </a:pPr>
            <a:r>
              <a:rPr lang="cs-CZ" sz="2400" dirty="0" smtClean="0"/>
              <a:t>     Mgr. Hana Kučerová </a:t>
            </a:r>
          </a:p>
          <a:p>
            <a:r>
              <a:rPr lang="cs-CZ" sz="2400" dirty="0" smtClean="0"/>
              <a:t>ISBN 80-7333-028-8, </a:t>
            </a:r>
            <a:r>
              <a:rPr lang="cs-CZ" sz="2400" dirty="0" err="1" smtClean="0"/>
              <a:t>Informatorium</a:t>
            </a:r>
            <a:r>
              <a:rPr lang="cs-CZ" sz="2400" dirty="0" smtClean="0"/>
              <a:t> Praha 2004</a:t>
            </a:r>
          </a:p>
          <a:p>
            <a:endParaRPr lang="cs-CZ" sz="2400" dirty="0" smtClean="0"/>
          </a:p>
          <a:p>
            <a:r>
              <a:rPr lang="cs-CZ" sz="2400" dirty="0" smtClean="0"/>
              <a:t>Fotografie: Fotoarchiv autorky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284</Words>
  <Application>Microsoft Office PowerPoint</Application>
  <PresentationFormat>Předvádění na obrazovce (4:3)</PresentationFormat>
  <Paragraphs>83</Paragraphs>
  <Slides>11</Slides>
  <Notes>1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Snímek 1</vt:lpstr>
      <vt:lpstr>Anotace </vt:lpstr>
      <vt:lpstr>Kojenecké období </vt:lpstr>
      <vt:lpstr>Snímek 4</vt:lpstr>
      <vt:lpstr>Sociální interakce  </vt:lpstr>
      <vt:lpstr>Snímek 6</vt:lpstr>
      <vt:lpstr>Batolecí období  - od 1 roku do 3 let </vt:lpstr>
      <vt:lpstr>Snímek 8</vt:lpstr>
      <vt:lpstr>Sociální vývoj   </vt:lpstr>
      <vt:lpstr>Kontrolní otázky a cvičení</vt:lpstr>
      <vt:lpstr>Použité zdroje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Kojenecké období</dc:title>
  <dc:creator>Admin</dc:creator>
  <cp:lastModifiedBy>Dum</cp:lastModifiedBy>
  <cp:revision>14</cp:revision>
  <dcterms:created xsi:type="dcterms:W3CDTF">2013-04-05T15:55:55Z</dcterms:created>
  <dcterms:modified xsi:type="dcterms:W3CDTF">2014-02-24T11:09:06Z</dcterms:modified>
</cp:coreProperties>
</file>