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91" autoAdjust="0"/>
    <p:restoredTop sz="94660"/>
  </p:normalViewPr>
  <p:slideViewPr>
    <p:cSldViewPr>
      <p:cViewPr varScale="1">
        <p:scale>
          <a:sx n="69" d="100"/>
          <a:sy n="69" d="100"/>
        </p:scale>
        <p:origin x="-8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BDAE6-FB22-442F-A687-0D41B5AD34D9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E45F7-442E-4BBB-BFBD-AC471A5877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368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8723F-B566-4867-BEB0-509FDCDFC31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1EE60-93C5-4937-92E5-1362AC726E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703132"/>
              </p:ext>
            </p:extLst>
          </p:nvPr>
        </p:nvGraphicFramePr>
        <p:xfrm>
          <a:off x="395536" y="2060849"/>
          <a:ext cx="8352927" cy="4608509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Sociální vztahy a dovednosti 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Zdravotnická psychologie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Ontogeneze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Předškolní období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VY_32_INOVACE_6.B_ZPSY_03(20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18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Prezentace Microsoft PowerPoint studentům přibližuje rozdělení lidského věku a vývoj člověka v jednotlivých etapách.</a:t>
            </a:r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 lvl="0"/>
            <a:r>
              <a:rPr lang="cs-CZ" dirty="0" smtClean="0"/>
              <a:t>Cílem prezentace je studentům vštípit, co je ontogeneze a její důležitost při poznávání osobnosti.   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cs-CZ" sz="4900" b="1" u="sng" dirty="0"/>
              <a:t>Předškolní období</a:t>
            </a:r>
            <a:r>
              <a:rPr lang="cs-CZ" sz="4900" b="1" dirty="0"/>
              <a:t> </a:t>
            </a:r>
            <a:r>
              <a:rPr lang="cs-CZ" sz="4900" dirty="0"/>
              <a:t>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- </a:t>
            </a:r>
            <a:r>
              <a:rPr lang="cs-CZ" sz="3100" dirty="0"/>
              <a:t>3 </a:t>
            </a:r>
            <a:r>
              <a:rPr lang="cs-CZ" sz="3100" dirty="0" smtClean="0"/>
              <a:t>až(6 </a:t>
            </a:r>
            <a:r>
              <a:rPr lang="cs-CZ" sz="3100" dirty="0"/>
              <a:t>– </a:t>
            </a:r>
            <a:r>
              <a:rPr lang="cs-CZ" sz="3100" dirty="0" smtClean="0"/>
              <a:t>7</a:t>
            </a:r>
            <a:r>
              <a:rPr lang="cs-CZ" sz="3100" dirty="0"/>
              <a:t>) let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05511"/>
            <a:ext cx="6965980" cy="4863043"/>
          </a:xfrm>
        </p:spPr>
      </p:pic>
      <p:sp>
        <p:nvSpPr>
          <p:cNvPr id="6" name="TextovéPole 5"/>
          <p:cNvSpPr txBox="1"/>
          <p:nvPr/>
        </p:nvSpPr>
        <p:spPr>
          <a:xfrm>
            <a:off x="7668344" y="5445224"/>
            <a:ext cx="14756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Andrea Ječmenová 2012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lvl="0"/>
            <a:r>
              <a:rPr lang="cs-CZ" dirty="0"/>
              <a:t>zřetelné  zpomalení tělesného i duševního vývoje =) vývoj probíhá méně překotně, stává se pozvolnějším a plynulejším </a:t>
            </a:r>
            <a:endParaRPr lang="cs-CZ" dirty="0" smtClean="0"/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po stránce motorické je patrná  zlepšená pohybová koordinace, větší hbitost, plynulost a elegance pohybů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Řečový projev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 lnSpcReduction="10000"/>
          </a:bodyPr>
          <a:lstStyle/>
          <a:p>
            <a:pPr lvl="0"/>
            <a:r>
              <a:rPr lang="cs-CZ" dirty="0"/>
              <a:t>zdokonalení řečového projevu =) zvýšení slovní zásoby, zlepšení skladby </a:t>
            </a:r>
            <a:r>
              <a:rPr lang="cs-CZ" dirty="0" smtClean="0"/>
              <a:t>vět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roste zájem o mluvenou věc =) dítě rádo </a:t>
            </a:r>
            <a:r>
              <a:rPr lang="cs-CZ" dirty="0" smtClean="0"/>
              <a:t>naslouchá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růst poznatků v okolním světě  =) dítě neuvěřitelně </a:t>
            </a:r>
            <a:r>
              <a:rPr lang="cs-CZ" dirty="0" smtClean="0"/>
              <a:t>zvídavé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objevuje se vnitřní řeč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4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vyšší úroveň =&gt; </a:t>
            </a:r>
            <a:r>
              <a:rPr lang="cs-CZ" dirty="0" smtClean="0"/>
              <a:t>názorné </a:t>
            </a:r>
            <a:r>
              <a:rPr lang="cs-CZ" dirty="0"/>
              <a:t>myšlení =&gt; ovlivněno vlastními zážitky a </a:t>
            </a:r>
            <a:r>
              <a:rPr lang="cs-CZ" dirty="0" smtClean="0"/>
              <a:t>představami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charakteristickým rysem myšlení je egocentričnost </a:t>
            </a:r>
            <a:r>
              <a:rPr lang="cs-CZ" dirty="0" smtClean="0"/>
              <a:t>dítěte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dalším typickým </a:t>
            </a:r>
            <a:r>
              <a:rPr lang="cs-CZ" dirty="0" smtClean="0"/>
              <a:t>rysem </a:t>
            </a:r>
            <a:r>
              <a:rPr lang="cs-CZ" dirty="0"/>
              <a:t>je magičnost myšlení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Sociální vývoj</a:t>
            </a:r>
            <a:r>
              <a:rPr lang="cs-CZ" dirty="0"/>
              <a:t>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stále nejvýznamnějším sociálním prostředím je i </a:t>
            </a:r>
            <a:r>
              <a:rPr lang="cs-CZ" dirty="0" smtClean="0"/>
              <a:t>nadále</a:t>
            </a:r>
            <a:r>
              <a:rPr lang="cs-CZ" dirty="0"/>
              <a:t> </a:t>
            </a:r>
            <a:r>
              <a:rPr lang="cs-CZ" u="sng" dirty="0" smtClean="0">
                <a:solidFill>
                  <a:srgbClr val="FF0000"/>
                </a:solidFill>
              </a:rPr>
              <a:t>rodina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postupně si utváří i širší a bohatší strukturu vztahů ke stále většímu okruhu lidí = &gt; učitelky MŠ,  blízcí rodinní známí, vrstevníci =&gt; velký význam docházka do MŠ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Hra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má v sociálním procesu nezastupitelnou roli =&gt; hlavní a nejpřirozenější dětská činnost, má mnoho podob a významů </a:t>
            </a:r>
            <a:endParaRPr lang="cs-CZ" dirty="0" smtClean="0"/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rozvoj fantazie =&gt; bohatá neohraničená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692697"/>
            <a:ext cx="8507288" cy="1800200"/>
          </a:xfrm>
        </p:spPr>
        <p:txBody>
          <a:bodyPr/>
          <a:lstStyle/>
          <a:p>
            <a:r>
              <a:rPr lang="cs-CZ" dirty="0"/>
              <a:t>Důležitým mezníkem v socializaci je </a:t>
            </a:r>
            <a:r>
              <a:rPr lang="cs-CZ" u="sng" dirty="0">
                <a:solidFill>
                  <a:srgbClr val="FF0000"/>
                </a:solidFill>
              </a:rPr>
              <a:t>vývoj vnitřních sociálních kontrol</a:t>
            </a:r>
            <a:r>
              <a:rPr lang="cs-CZ" dirty="0"/>
              <a:t>  a přebírání vyspělejších sociálních rolí =&gt; vývoj svědomí a </a:t>
            </a:r>
            <a:r>
              <a:rPr lang="cs-CZ" dirty="0" err="1"/>
              <a:t>sebeuvědomování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0935" y="897577"/>
            <a:ext cx="4047941" cy="709456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Školní zralost</a:t>
            </a:r>
            <a:r>
              <a:rPr lang="cs-CZ" dirty="0"/>
              <a:t>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u="sng" dirty="0"/>
              <a:t>zralost tělesná</a:t>
            </a:r>
            <a:r>
              <a:rPr lang="cs-CZ" dirty="0"/>
              <a:t> =&gt; přesnější koordinace, plynulost a přesnost pohybů</a:t>
            </a:r>
          </a:p>
          <a:p>
            <a:pPr>
              <a:buNone/>
            </a:pPr>
            <a:r>
              <a:rPr lang="cs-CZ" dirty="0"/>
              <a:t>			</a:t>
            </a:r>
          </a:p>
          <a:p>
            <a:pPr lvl="0"/>
            <a:r>
              <a:rPr lang="cs-CZ" u="sng" dirty="0"/>
              <a:t>zralost kognitivní</a:t>
            </a:r>
            <a:r>
              <a:rPr lang="cs-CZ" dirty="0"/>
              <a:t>- rozvoj poznávacích procesů, dostatečná kapacita paměti, úroveň řečového projevu, určitá míra znalostí a dovedností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 lvl="0"/>
            <a:r>
              <a:rPr lang="cs-CZ" u="sng" dirty="0"/>
              <a:t>emoční, motivační a sociální zralost</a:t>
            </a:r>
            <a:endParaRPr lang="cs-CZ" dirty="0"/>
          </a:p>
          <a:p>
            <a:pPr>
              <a:buNone/>
            </a:pPr>
            <a:r>
              <a:rPr lang="cs-CZ" dirty="0"/>
              <a:t>	- dostatečná koncentrace pozornosti</a:t>
            </a:r>
          </a:p>
          <a:p>
            <a:pPr>
              <a:buNone/>
            </a:pPr>
            <a:r>
              <a:rPr lang="cs-CZ" dirty="0"/>
              <a:t>	- schopnost práce ve skupině</a:t>
            </a:r>
          </a:p>
          <a:p>
            <a:pPr>
              <a:buNone/>
            </a:pPr>
            <a:r>
              <a:rPr lang="cs-CZ" dirty="0"/>
              <a:t>	- schopnost podřídit se cizí autoritě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836712"/>
            <a:ext cx="3250704" cy="5400599"/>
          </a:xfrm>
        </p:spPr>
        <p:txBody>
          <a:bodyPr/>
          <a:lstStyle/>
          <a:p>
            <a:r>
              <a:rPr lang="cs-CZ" dirty="0"/>
              <a:t>S nástupem do školy není třeba spěchat, pokud si nejsme jisti, že předškolák splňuje všechna výše uvedená kritéria =&gt; vznik méněcennosti a </a:t>
            </a:r>
            <a:r>
              <a:rPr lang="cs-CZ" dirty="0" err="1"/>
              <a:t>nedostačivosti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5666" y="559846"/>
            <a:ext cx="3748434" cy="531028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path" presetSubtype="0" accel="59000" decel="41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.216 L -0.125 0.216 L 0 0 Z" pathEditMode="relative" ptsTypes="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Kontrolní otázky a cvičení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435280" cy="5805264"/>
          </a:xfrm>
        </p:spPr>
        <p:txBody>
          <a:bodyPr>
            <a:normAutofit fontScale="70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4000" dirty="0" smtClean="0"/>
              <a:t>Věkově rozděl předškolní období.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4000" dirty="0" smtClean="0"/>
              <a:t>Jaký je tělesný vývoj?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4000" dirty="0" smtClean="0"/>
              <a:t>Jak probíhá vývoj řeči?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4000" dirty="0" smtClean="0"/>
              <a:t>Co je charakteristickým rysem v myšlení?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4000" dirty="0" smtClean="0"/>
              <a:t>Význam MŠ pro rozvoj dítěte, co znamená školní zralost?</a:t>
            </a:r>
          </a:p>
          <a:p>
            <a:pPr lvl="0">
              <a:buNone/>
            </a:pPr>
            <a:endParaRPr lang="cs-CZ" sz="4000" dirty="0" smtClean="0"/>
          </a:p>
          <a:p>
            <a:pPr>
              <a:buFont typeface="Wingdings" pitchFamily="2" charset="2"/>
              <a:buChar char="Ø"/>
            </a:pPr>
            <a:r>
              <a:rPr lang="cs-CZ" sz="4000" b="1" dirty="0" smtClean="0"/>
              <a:t>Úkol</a:t>
            </a:r>
            <a:endParaRPr lang="cs-CZ" sz="4000" dirty="0" smtClean="0"/>
          </a:p>
          <a:p>
            <a:r>
              <a:rPr lang="cs-CZ" sz="4000" dirty="0" smtClean="0"/>
              <a:t>Vyhledejte druhy her pro předškoláka, co rozvíjejí u dítěte.</a:t>
            </a:r>
          </a:p>
          <a:p>
            <a:r>
              <a:rPr lang="cs-CZ" sz="4000" dirty="0" smtClean="0"/>
              <a:t>Vyhledejte co má vše zajišťovat mateřská škola, jak je stavebně uspořádána a jaký je režim mateřských škol.</a:t>
            </a:r>
          </a:p>
          <a:p>
            <a:pPr>
              <a:buNone/>
            </a:pPr>
            <a:endParaRPr lang="cs-CZ" sz="4000" dirty="0" smtClean="0"/>
          </a:p>
          <a:p>
            <a:pPr lvl="0">
              <a:buFont typeface="Wingdings" pitchFamily="2" charset="2"/>
              <a:buChar char="Ø"/>
            </a:pPr>
            <a:r>
              <a:rPr lang="cs-CZ" sz="4000" b="1" dirty="0" smtClean="0"/>
              <a:t>Pracujte s internetovými zdroji.</a:t>
            </a:r>
            <a:r>
              <a:rPr lang="cs-CZ" sz="4000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00"/>
                            </p:stCondLst>
                            <p:childTnLst>
                              <p:par>
                                <p:cTn id="1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200"/>
                            </p:stCondLst>
                            <p:childTnLst>
                              <p:par>
                                <p:cTn id="3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200"/>
                            </p:stCondLst>
                            <p:childTnLst>
                              <p:par>
                                <p:cTn id="3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200"/>
                            </p:stCondLst>
                            <p:childTnLst>
                              <p:par>
                                <p:cTn id="4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200"/>
                            </p:stCondLst>
                            <p:childTnLst>
                              <p:par>
                                <p:cTn id="4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200"/>
                            </p:stCondLst>
                            <p:childTnLst>
                              <p:par>
                                <p:cTn id="5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>
                <a:latin typeface="+mn-lt"/>
              </a:rPr>
              <a:t>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Kapitoly z psychologie pro zdravotnické pracovníky</a:t>
            </a:r>
          </a:p>
          <a:p>
            <a:r>
              <a:rPr lang="cs-CZ" sz="2400" dirty="0" smtClean="0"/>
              <a:t>Mgr. Ivanka Bartošíková , Mgr. Vladimír </a:t>
            </a:r>
            <a:r>
              <a:rPr lang="cs-CZ" sz="2400" dirty="0" err="1" smtClean="0"/>
              <a:t>Jičinský</a:t>
            </a:r>
            <a:r>
              <a:rPr lang="cs-CZ" sz="2400" dirty="0" smtClean="0"/>
              <a:t>, </a:t>
            </a:r>
          </a:p>
          <a:p>
            <a:pPr>
              <a:buNone/>
            </a:pPr>
            <a:r>
              <a:rPr lang="cs-CZ" sz="2400" dirty="0" smtClean="0"/>
              <a:t>     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Marta </a:t>
            </a:r>
            <a:r>
              <a:rPr lang="cs-CZ" sz="2400" dirty="0" err="1" smtClean="0"/>
              <a:t>Jobánková</a:t>
            </a:r>
            <a:r>
              <a:rPr lang="cs-CZ" sz="2400" dirty="0" smtClean="0"/>
              <a:t>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Jarmila Kvapilová </a:t>
            </a:r>
          </a:p>
          <a:p>
            <a:r>
              <a:rPr lang="cs-CZ" sz="2400" dirty="0" smtClean="0"/>
              <a:t>ISBN 80-7013-288-4, Vydal- IDV PZ 2000 Brno 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Psychologie a Pedagogika II pro SZŠ</a:t>
            </a:r>
          </a:p>
          <a:p>
            <a:r>
              <a:rPr lang="cs-CZ" sz="2400" dirty="0" err="1" smtClean="0"/>
              <a:t>Ph.Dr</a:t>
            </a:r>
            <a:r>
              <a:rPr lang="cs-CZ" sz="2400" dirty="0" smtClean="0"/>
              <a:t>. Věra Čechová , </a:t>
            </a:r>
            <a:r>
              <a:rPr lang="cs-CZ" sz="2400" dirty="0" err="1" smtClean="0"/>
              <a:t>Ph.Dr</a:t>
            </a:r>
            <a:r>
              <a:rPr lang="cs-CZ" sz="2400" dirty="0" smtClean="0"/>
              <a:t>. Alena </a:t>
            </a:r>
            <a:r>
              <a:rPr lang="cs-CZ" sz="2400" dirty="0" err="1" smtClean="0"/>
              <a:t>Mellanova</a:t>
            </a:r>
            <a:r>
              <a:rPr lang="cs-CZ" sz="2400" dirty="0" smtClean="0"/>
              <a:t>,</a:t>
            </a:r>
            <a:r>
              <a:rPr lang="cs-CZ" sz="2400" dirty="0" err="1" smtClean="0"/>
              <a:t>Csc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  Mgr. Hana Kučerová </a:t>
            </a:r>
          </a:p>
          <a:p>
            <a:r>
              <a:rPr lang="cs-CZ" sz="2400" dirty="0" smtClean="0"/>
              <a:t>ISBN 80-7333-028-8, </a:t>
            </a:r>
            <a:r>
              <a:rPr lang="cs-CZ" sz="2400" dirty="0" err="1" smtClean="0"/>
              <a:t>Informatorium</a:t>
            </a:r>
            <a:r>
              <a:rPr lang="cs-CZ" sz="2400" dirty="0" smtClean="0"/>
              <a:t> Praha 2004</a:t>
            </a:r>
          </a:p>
          <a:p>
            <a:endParaRPr lang="cs-CZ" sz="2400" dirty="0" smtClean="0"/>
          </a:p>
          <a:p>
            <a:r>
              <a:rPr lang="cs-CZ" sz="2400" dirty="0" smtClean="0"/>
              <a:t>Fotografie: Fotoarchiv autorky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311</Words>
  <Application>Microsoft Office PowerPoint</Application>
  <PresentationFormat>Předvádění na obrazovce (4:3)</PresentationFormat>
  <Paragraphs>88</Paragraphs>
  <Slides>13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Anotace </vt:lpstr>
      <vt:lpstr>Předškolní období    - 3 až(6 – 7) let </vt:lpstr>
      <vt:lpstr>Prezentace aplikace PowerPoint</vt:lpstr>
      <vt:lpstr>Řečový projev </vt:lpstr>
      <vt:lpstr>Myšlení</vt:lpstr>
      <vt:lpstr>Sociální vývoj  </vt:lpstr>
      <vt:lpstr>Hra </vt:lpstr>
      <vt:lpstr>Prezentace aplikace PowerPoint</vt:lpstr>
      <vt:lpstr>Školní zralost  </vt:lpstr>
      <vt:lpstr>Prezentace aplikace PowerPoint</vt:lpstr>
      <vt:lpstr>Kontrolní otázky a cvičení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Předškolní období    - 3 až(6 – 7) let</dc:title>
  <dc:creator>Admin</dc:creator>
  <cp:lastModifiedBy>Andrea Ječmenová</cp:lastModifiedBy>
  <cp:revision>14</cp:revision>
  <dcterms:created xsi:type="dcterms:W3CDTF">2013-04-06T21:10:05Z</dcterms:created>
  <dcterms:modified xsi:type="dcterms:W3CDTF">2013-06-19T16:30:33Z</dcterms:modified>
</cp:coreProperties>
</file>