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5" r:id="rId2"/>
    <p:sldId id="262" r:id="rId3"/>
    <p:sldId id="256" r:id="rId4"/>
    <p:sldId id="257" r:id="rId5"/>
    <p:sldId id="258" r:id="rId6"/>
    <p:sldId id="259" r:id="rId7"/>
    <p:sldId id="260" r:id="rId8"/>
    <p:sldId id="261" r:id="rId9"/>
    <p:sldId id="263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405" autoAdjust="0"/>
    <p:restoredTop sz="94671" autoAdjust="0"/>
  </p:normalViewPr>
  <p:slideViewPr>
    <p:cSldViewPr>
      <p:cViewPr varScale="1">
        <p:scale>
          <a:sx n="103" d="100"/>
          <a:sy n="103" d="100"/>
        </p:scale>
        <p:origin x="-174" y="-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905A49-0AC5-44EE-A412-22EE483B077F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E8CFBE-9D74-4E72-B95A-19394BE6FCD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573171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VY_32_INOVACE_1/20A-ICT/PE/ON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826224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25EEC-84BF-4862-AD86-33264DDCA7D9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9063B7-7C73-4E61-92CD-7F8AC85585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25EEC-84BF-4862-AD86-33264DDCA7D9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9063B7-7C73-4E61-92CD-7F8AC85585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25EEC-84BF-4862-AD86-33264DDCA7D9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9063B7-7C73-4E61-92CD-7F8AC85585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25EEC-84BF-4862-AD86-33264DDCA7D9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9063B7-7C73-4E61-92CD-7F8AC85585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25EEC-84BF-4862-AD86-33264DDCA7D9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9063B7-7C73-4E61-92CD-7F8AC85585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25EEC-84BF-4862-AD86-33264DDCA7D9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9063B7-7C73-4E61-92CD-7F8AC85585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25EEC-84BF-4862-AD86-33264DDCA7D9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9063B7-7C73-4E61-92CD-7F8AC85585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25EEC-84BF-4862-AD86-33264DDCA7D9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9063B7-7C73-4E61-92CD-7F8AC85585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25EEC-84BF-4862-AD86-33264DDCA7D9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9063B7-7C73-4E61-92CD-7F8AC85585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25EEC-84BF-4862-AD86-33264DDCA7D9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9063B7-7C73-4E61-92CD-7F8AC85585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25EEC-84BF-4862-AD86-33264DDCA7D9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9063B7-7C73-4E61-92CD-7F8AC85585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225EEC-84BF-4862-AD86-33264DDCA7D9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9063B7-7C73-4E61-92CD-7F8AC855851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4860032" y="40466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17495104"/>
              </p:ext>
            </p:extLst>
          </p:nvPr>
        </p:nvGraphicFramePr>
        <p:xfrm>
          <a:off x="395536" y="2060849"/>
          <a:ext cx="8352927" cy="4608509"/>
        </p:xfrm>
        <a:graphic>
          <a:graphicData uri="http://schemas.openxmlformats.org/drawingml/2006/table">
            <a:tbl>
              <a:tblPr firstRow="1" firstCol="1">
                <a:tableStyleId>{2D5ABB26-0587-4C30-8999-92F81FD0307C}</a:tableStyleId>
              </a:tblPr>
              <a:tblGrid>
                <a:gridCol w="1917492"/>
                <a:gridCol w="6435435"/>
              </a:tblGrid>
              <a:tr h="367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38175" algn="l"/>
                        </a:tabLst>
                      </a:pPr>
                      <a:r>
                        <a:rPr lang="cs-CZ" sz="2000" dirty="0" smtClean="0">
                          <a:effectLst/>
                        </a:rPr>
                        <a:t>CZ.1.07</a:t>
                      </a:r>
                      <a:r>
                        <a:rPr lang="cs-CZ" sz="2000" dirty="0">
                          <a:effectLst/>
                        </a:rPr>
                        <a:t>/ 1.5.00/34.0673	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67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SOU a ZŠ Planá, Kostelní 129, Planá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4763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12775" algn="l"/>
                        </a:tabLst>
                        <a:defRPr/>
                      </a:pPr>
                      <a:r>
                        <a:rPr lang="cs-CZ" sz="2000" dirty="0" smtClean="0">
                          <a:effectLst/>
                        </a:rPr>
                        <a:t>Vzdělávací oblast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Sociální vztahy a dovednosti </a:t>
                      </a:r>
                    </a:p>
                  </a:txBody>
                  <a:tcPr marL="68580" marR="68580" marT="0" marB="0" anchor="ctr"/>
                </a:tc>
              </a:tr>
              <a:tr h="367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2775" algn="l"/>
                        </a:tabLst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Předmět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Zdravotnická psychologie</a:t>
                      </a:r>
                    </a:p>
                  </a:txBody>
                  <a:tcPr marL="68580" marR="68580" marT="0" marB="0" anchor="ctr"/>
                </a:tc>
              </a:tr>
              <a:tr h="6476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Tematický okruh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Ontogeneze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63157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Název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Mladší školní období 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6740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Číslo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VY_32_INOVACE_6.B_ZPSY_04(20)</a:t>
                      </a:r>
                    </a:p>
                  </a:txBody>
                  <a:tcPr marL="68580" marR="68580" marT="0" marB="0" anchor="ctr"/>
                </a:tc>
              </a:tr>
              <a:tr h="36740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Autor	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Andrea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Ječmenová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67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Datum tvorby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01.09.2012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45636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Všechna neocitovaná díla jsou dílem autora.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1998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155770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cs-CZ" dirty="0" smtClean="0"/>
              <a:t>Prezentace Microsoft PowerPoint studentům přibližuje rozdělení lidského věku a vývoj člověka v jednotlivých etapách.</a:t>
            </a:r>
          </a:p>
          <a:p>
            <a:pPr lvl="0"/>
            <a:r>
              <a:rPr lang="cs-CZ" dirty="0" smtClean="0"/>
              <a:t>Prezentace je určena jako podpůrný materiál k výkladu učitele, lze použít i k opakování učiva.</a:t>
            </a:r>
          </a:p>
          <a:p>
            <a:pPr lvl="0"/>
            <a:r>
              <a:rPr lang="cs-CZ" dirty="0" smtClean="0"/>
              <a:t>Cílem prezentace je studentům vštípit, co je ontogeneze a její důležitost při poznávání osobnosti.   </a:t>
            </a:r>
          </a:p>
          <a:p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 fontScale="90000"/>
          </a:bodyPr>
          <a:lstStyle/>
          <a:p>
            <a:r>
              <a:rPr lang="cs-CZ" sz="4900" b="1" u="sng" dirty="0"/>
              <a:t>Mladší školní období</a:t>
            </a:r>
            <a:r>
              <a:rPr lang="cs-CZ" sz="4900" b="1" dirty="0"/>
              <a:t> </a:t>
            </a: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sz="2400" dirty="0" smtClean="0"/>
              <a:t>(6 –7) let  do 11-(12) let</a:t>
            </a:r>
            <a:r>
              <a:rPr lang="cs-CZ" sz="1200" dirty="0"/>
              <a:t> </a:t>
            </a:r>
            <a:br>
              <a:rPr lang="cs-CZ" sz="1200" dirty="0"/>
            </a:br>
            <a:r>
              <a:rPr lang="cs-CZ" sz="2700" dirty="0"/>
              <a:t>Zdánlivé uklidnění vývoje – zpomalení růstu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pic>
        <p:nvPicPr>
          <p:cNvPr id="2" name="Zástupný symbol pro obsah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1714129" y="670247"/>
            <a:ext cx="4866053" cy="7071192"/>
          </a:xfrm>
        </p:spPr>
      </p:pic>
      <p:sp>
        <p:nvSpPr>
          <p:cNvPr id="3" name="TextovéPole 2"/>
          <p:cNvSpPr txBox="1"/>
          <p:nvPr/>
        </p:nvSpPr>
        <p:spPr>
          <a:xfrm>
            <a:off x="7668344" y="5229200"/>
            <a:ext cx="13681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Andrea Ječmenová 2012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r>
              <a:rPr lang="cs-CZ" dirty="0"/>
              <a:t>Přesto probíhá vývoj trvale </a:t>
            </a:r>
            <a:r>
              <a:rPr lang="cs-CZ" dirty="0" smtClean="0"/>
              <a:t>kupředu </a:t>
            </a:r>
            <a:r>
              <a:rPr lang="cs-CZ" dirty="0"/>
              <a:t>ve všech ohledech. Nepřetržitý kvalitativní vývoj a zdokonalování všech dovedností a poznatků o světě i o sobě samotném, upevňuje se hierarchie hodnost, postoje, charakter, roste osobnost dítěte.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Tělesný růst 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/>
              <a:t>rovnoměrný, </a:t>
            </a:r>
            <a:r>
              <a:rPr lang="cs-CZ" dirty="0" smtClean="0"/>
              <a:t>plynulý</a:t>
            </a:r>
          </a:p>
          <a:p>
            <a:pPr lvl="0">
              <a:buNone/>
            </a:pPr>
            <a:endParaRPr lang="cs-CZ" dirty="0"/>
          </a:p>
          <a:p>
            <a:pPr lvl="0"/>
            <a:r>
              <a:rPr lang="cs-CZ" dirty="0"/>
              <a:t>neustálý rozvoj hrubé i jemné motoriky =&gt; roste svalová síla, zlepšuje se pohybová koordinace celého těla, nutný rozvoj vývojových předpokladů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Smyslové vnímání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0"/>
            <a:r>
              <a:rPr lang="cs-CZ" dirty="0"/>
              <a:t>zlepšuje se kvalita i přesnost, koordinace mezi zrakem a jemnou </a:t>
            </a:r>
            <a:r>
              <a:rPr lang="cs-CZ" dirty="0" err="1"/>
              <a:t>motorikou</a:t>
            </a:r>
            <a:r>
              <a:rPr lang="cs-CZ" dirty="0"/>
              <a:t> =&gt; cílevědomé pozorování, rozvoj představivosti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3890923" y="1842252"/>
            <a:ext cx="5610625" cy="396044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32656"/>
            <a:ext cx="4040188" cy="1080119"/>
          </a:xfrm>
        </p:spPr>
        <p:txBody>
          <a:bodyPr/>
          <a:lstStyle/>
          <a:p>
            <a:pPr algn="ctr"/>
            <a:r>
              <a:rPr lang="cs-CZ" sz="3200" u="sng" dirty="0"/>
              <a:t>Řečový projev</a:t>
            </a:r>
            <a:endParaRPr lang="cs-CZ" sz="3200" dirty="0"/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556792"/>
            <a:ext cx="4040188" cy="4569371"/>
          </a:xfrm>
        </p:spPr>
        <p:txBody>
          <a:bodyPr/>
          <a:lstStyle/>
          <a:p>
            <a:pPr lvl="0"/>
            <a:r>
              <a:rPr lang="cs-CZ" dirty="0"/>
              <a:t>růst slovní zásoby, neustálé zdokonalování  projevu = roste délka vět, jejich složitost  i skladba, využívaní gramatických pravidel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60648"/>
            <a:ext cx="4041775" cy="1584176"/>
          </a:xfrm>
        </p:spPr>
        <p:txBody>
          <a:bodyPr>
            <a:normAutofit/>
          </a:bodyPr>
          <a:lstStyle/>
          <a:p>
            <a:pPr algn="ctr"/>
            <a:r>
              <a:rPr lang="cs-CZ" sz="3200" u="sng" dirty="0"/>
              <a:t>Vývoj paměti a myšlení</a:t>
            </a:r>
            <a:endParaRPr lang="cs-CZ" sz="3200" dirty="0"/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276872"/>
            <a:ext cx="4041775" cy="3849291"/>
          </a:xfrm>
        </p:spPr>
        <p:txBody>
          <a:bodyPr/>
          <a:lstStyle/>
          <a:p>
            <a:pPr lvl="0"/>
            <a:r>
              <a:rPr lang="cs-CZ" dirty="0"/>
              <a:t>stabilnější krátkodobá i dlouhodobá paměť = učí se </a:t>
            </a:r>
            <a:r>
              <a:rPr lang="cs-CZ" dirty="0" smtClean="0"/>
              <a:t>učit</a:t>
            </a:r>
          </a:p>
          <a:p>
            <a:pPr lvl="0">
              <a:buNone/>
            </a:pPr>
            <a:endParaRPr lang="cs-CZ" dirty="0"/>
          </a:p>
          <a:p>
            <a:pPr lvl="0"/>
            <a:r>
              <a:rPr lang="cs-CZ" dirty="0"/>
              <a:t>vznik konkrétních  logických operací.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5" grpId="0" build="p"/>
      <p:bldP spid="6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</p:spPr>
        <p:txBody>
          <a:bodyPr>
            <a:normAutofit/>
          </a:bodyPr>
          <a:lstStyle/>
          <a:p>
            <a:r>
              <a:rPr lang="cs-CZ" sz="4000" dirty="0"/>
              <a:t>Sociální vývoj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616624"/>
          </a:xfrm>
        </p:spPr>
        <p:txBody>
          <a:bodyPr>
            <a:normAutofit fontScale="77500" lnSpcReduction="20000"/>
          </a:bodyPr>
          <a:lstStyle/>
          <a:p>
            <a:pPr lvl="0"/>
            <a:r>
              <a:rPr lang="cs-CZ" dirty="0"/>
              <a:t>rodina ztrácí svojí dominantní socializační funkci vedle ní stále větší význam další autority a vrstevníci </a:t>
            </a:r>
            <a:endParaRPr lang="cs-CZ" dirty="0" smtClean="0"/>
          </a:p>
          <a:p>
            <a:pPr lvl="0"/>
            <a:endParaRPr lang="cs-CZ" dirty="0"/>
          </a:p>
          <a:p>
            <a:pPr lvl="0"/>
            <a:r>
              <a:rPr lang="cs-CZ" dirty="0"/>
              <a:t>skupina vrstevníků začíná spoluvytvářet </a:t>
            </a:r>
            <a:r>
              <a:rPr lang="cs-CZ" dirty="0" err="1"/>
              <a:t>sebepojetí</a:t>
            </a:r>
            <a:r>
              <a:rPr lang="cs-CZ" dirty="0"/>
              <a:t> a sebevědomí </a:t>
            </a:r>
            <a:r>
              <a:rPr lang="cs-CZ" dirty="0" smtClean="0"/>
              <a:t>dítěte</a:t>
            </a:r>
          </a:p>
          <a:p>
            <a:pPr lvl="0"/>
            <a:endParaRPr lang="cs-CZ" dirty="0"/>
          </a:p>
          <a:p>
            <a:pPr lvl="0"/>
            <a:r>
              <a:rPr lang="cs-CZ" dirty="0"/>
              <a:t>pozvolna se upevňuje systém hodnost, vývoj morálního vědomí a jednání </a:t>
            </a:r>
            <a:endParaRPr lang="cs-CZ" dirty="0" smtClean="0"/>
          </a:p>
          <a:p>
            <a:pPr lvl="0"/>
            <a:endParaRPr lang="cs-CZ" dirty="0"/>
          </a:p>
          <a:p>
            <a:pPr lvl="0"/>
            <a:r>
              <a:rPr lang="cs-CZ" dirty="0"/>
              <a:t>během období je velmi </a:t>
            </a:r>
            <a:r>
              <a:rPr lang="cs-CZ" dirty="0" smtClean="0"/>
              <a:t>důležitá </a:t>
            </a:r>
            <a:r>
              <a:rPr lang="cs-CZ" dirty="0"/>
              <a:t>role učitele =&gt; příklad pro dítě, vývoj sebevědomí a sebehodnocení- </a:t>
            </a:r>
            <a:r>
              <a:rPr lang="cs-CZ" dirty="0" smtClean="0"/>
              <a:t>ale </a:t>
            </a:r>
            <a:r>
              <a:rPr lang="cs-CZ" dirty="0">
                <a:solidFill>
                  <a:srgbClr val="FF0000"/>
                </a:solidFill>
              </a:rPr>
              <a:t>POUZE </a:t>
            </a:r>
            <a:r>
              <a:rPr lang="cs-CZ" dirty="0" smtClean="0">
                <a:solidFill>
                  <a:srgbClr val="FF0000"/>
                </a:solidFill>
              </a:rPr>
              <a:t>SPRÁVNÝ</a:t>
            </a:r>
          </a:p>
          <a:p>
            <a:pPr lvl="0">
              <a:buNone/>
            </a:pPr>
            <a:endParaRPr lang="cs-CZ" dirty="0"/>
          </a:p>
          <a:p>
            <a:pPr lvl="0"/>
            <a:r>
              <a:rPr lang="cs-CZ" dirty="0"/>
              <a:t>hlavní činností se stává školní práce – schopnost delší dobu vykonávat činnost, která sama o sobě není příjemná a nepřináší uspokojení okamžitých potřeb dítěte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0"/>
                            </p:stCondLst>
                            <p:childTnLst>
                              <p:par>
                                <p:cTn id="26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/>
              <a:t>Kontrolní otázky a cvičení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256584"/>
          </a:xfrm>
        </p:spPr>
        <p:txBody>
          <a:bodyPr>
            <a:normAutofit fontScale="92500" lnSpcReduction="20000"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cs-CZ" sz="3000" dirty="0" smtClean="0"/>
              <a:t>Věkově vymezte předškolní období.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sz="3000" dirty="0" smtClean="0"/>
              <a:t>Jak probíhá tělesný vývoj?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sz="3000" dirty="0" smtClean="0"/>
              <a:t>K jakým změnám dochází v psychice?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sz="3000" dirty="0" smtClean="0"/>
              <a:t>Jak probíhá sociální vývoj?</a:t>
            </a:r>
          </a:p>
          <a:p>
            <a:pPr marL="514350" lvl="0" indent="-514350">
              <a:buNone/>
            </a:pPr>
            <a:endParaRPr lang="cs-CZ" sz="3000" dirty="0" smtClean="0"/>
          </a:p>
          <a:p>
            <a:pPr>
              <a:buFont typeface="Wingdings" pitchFamily="2" charset="2"/>
              <a:buChar char="Ø"/>
            </a:pPr>
            <a:r>
              <a:rPr lang="cs-CZ" sz="3000" b="1" dirty="0" smtClean="0"/>
              <a:t>Úkol</a:t>
            </a:r>
            <a:endParaRPr lang="cs-CZ" sz="3000" dirty="0" smtClean="0"/>
          </a:p>
          <a:p>
            <a:r>
              <a:rPr lang="cs-CZ" sz="3000" dirty="0" smtClean="0"/>
              <a:t>Vyhledejte druhy základního vzdělání, jak má vypadat denní režim školáka.</a:t>
            </a:r>
          </a:p>
          <a:p>
            <a:r>
              <a:rPr lang="cs-CZ" sz="3000" dirty="0" smtClean="0"/>
              <a:t>Vyhledejte vhodné a nevhodné činnosti pro děti školního věku.</a:t>
            </a:r>
          </a:p>
          <a:p>
            <a:pPr>
              <a:buNone/>
            </a:pPr>
            <a:endParaRPr lang="cs-CZ" sz="3000" dirty="0" smtClean="0"/>
          </a:p>
          <a:p>
            <a:pPr lvl="0">
              <a:buFont typeface="Wingdings" pitchFamily="2" charset="2"/>
              <a:buChar char="Ø"/>
            </a:pPr>
            <a:r>
              <a:rPr lang="cs-CZ" sz="3000" b="1" dirty="0" smtClean="0"/>
              <a:t>Pracujte s internetovými zdroji.</a:t>
            </a:r>
            <a:r>
              <a:rPr lang="cs-CZ" sz="3000" dirty="0" smtClean="0"/>
              <a:t>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200"/>
                            </p:stCondLst>
                            <p:childTnLst>
                              <p:par>
                                <p:cTn id="11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200"/>
                            </p:stCondLst>
                            <p:childTnLst>
                              <p:par>
                                <p:cTn id="16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200"/>
                            </p:stCondLst>
                            <p:childTnLst>
                              <p:par>
                                <p:cTn id="21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200"/>
                            </p:stCondLst>
                            <p:childTnLst>
                              <p:par>
                                <p:cTn id="26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200"/>
                            </p:stCondLst>
                            <p:childTnLst>
                              <p:par>
                                <p:cTn id="31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3200"/>
                            </p:stCondLst>
                            <p:childTnLst>
                              <p:par>
                                <p:cTn id="36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200"/>
                            </p:stCondLst>
                            <p:childTnLst>
                              <p:par>
                                <p:cTn id="41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7200"/>
                            </p:stCondLst>
                            <p:childTnLst>
                              <p:par>
                                <p:cTn id="46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u="sng" dirty="0" smtClean="0">
                <a:latin typeface="+mn-lt"/>
              </a:rPr>
              <a:t>Použité zdroje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/>
          </a:bodyPr>
          <a:lstStyle/>
          <a:p>
            <a:r>
              <a:rPr lang="cs-CZ" sz="2400" dirty="0" smtClean="0"/>
              <a:t>Kapitoly z psychologie pro zdravotnické pracovníky</a:t>
            </a:r>
          </a:p>
          <a:p>
            <a:r>
              <a:rPr lang="cs-CZ" sz="2400" dirty="0" smtClean="0"/>
              <a:t>Mgr. Ivanka Bartošíková , Mgr. Vladimír </a:t>
            </a:r>
            <a:r>
              <a:rPr lang="cs-CZ" sz="2400" dirty="0" err="1" smtClean="0"/>
              <a:t>Jičinský</a:t>
            </a:r>
            <a:r>
              <a:rPr lang="cs-CZ" sz="2400" dirty="0" smtClean="0"/>
              <a:t>, </a:t>
            </a:r>
          </a:p>
          <a:p>
            <a:pPr>
              <a:buNone/>
            </a:pPr>
            <a:r>
              <a:rPr lang="cs-CZ" sz="2400" dirty="0" smtClean="0"/>
              <a:t>      </a:t>
            </a:r>
            <a:r>
              <a:rPr lang="cs-CZ" sz="2400" dirty="0" err="1" smtClean="0"/>
              <a:t>Ph.Dr</a:t>
            </a:r>
            <a:r>
              <a:rPr lang="cs-CZ" sz="2400" dirty="0" smtClean="0"/>
              <a:t>. Marta </a:t>
            </a:r>
            <a:r>
              <a:rPr lang="cs-CZ" sz="2400" dirty="0" err="1" smtClean="0"/>
              <a:t>Jobánková</a:t>
            </a:r>
            <a:r>
              <a:rPr lang="cs-CZ" sz="2400" dirty="0" smtClean="0"/>
              <a:t>, </a:t>
            </a:r>
            <a:r>
              <a:rPr lang="cs-CZ" sz="2400" dirty="0" err="1" smtClean="0"/>
              <a:t>Ph.Dr</a:t>
            </a:r>
            <a:r>
              <a:rPr lang="cs-CZ" sz="2400" dirty="0" smtClean="0"/>
              <a:t>. Jarmila Kvapilová </a:t>
            </a:r>
          </a:p>
          <a:p>
            <a:r>
              <a:rPr lang="cs-CZ" sz="2400" dirty="0" smtClean="0"/>
              <a:t>ISBN 80-7013-288-4, Vydal- IDV PZ 2000 Brno </a:t>
            </a:r>
          </a:p>
          <a:p>
            <a:pPr>
              <a:buNone/>
            </a:pPr>
            <a:endParaRPr lang="cs-CZ" sz="2400" dirty="0" smtClean="0"/>
          </a:p>
          <a:p>
            <a:r>
              <a:rPr lang="cs-CZ" sz="2400" dirty="0" smtClean="0"/>
              <a:t>Psychologie a Pedagogika II pro SZŠ</a:t>
            </a:r>
          </a:p>
          <a:p>
            <a:r>
              <a:rPr lang="cs-CZ" sz="2400" dirty="0" err="1" smtClean="0"/>
              <a:t>Ph.Dr</a:t>
            </a:r>
            <a:r>
              <a:rPr lang="cs-CZ" sz="2400" dirty="0" smtClean="0"/>
              <a:t>. Věra Čechová , </a:t>
            </a:r>
            <a:r>
              <a:rPr lang="cs-CZ" sz="2400" dirty="0" err="1" smtClean="0"/>
              <a:t>Ph.Dr</a:t>
            </a:r>
            <a:r>
              <a:rPr lang="cs-CZ" sz="2400" dirty="0" smtClean="0"/>
              <a:t>. Alena </a:t>
            </a:r>
            <a:r>
              <a:rPr lang="cs-CZ" sz="2400" dirty="0" err="1" smtClean="0"/>
              <a:t>Mellanova</a:t>
            </a:r>
            <a:r>
              <a:rPr lang="cs-CZ" sz="2400" dirty="0" smtClean="0"/>
              <a:t>,</a:t>
            </a:r>
            <a:r>
              <a:rPr lang="cs-CZ" sz="2400" dirty="0" err="1" smtClean="0"/>
              <a:t>Csc</a:t>
            </a:r>
            <a:r>
              <a:rPr lang="cs-CZ" sz="2400" dirty="0" smtClean="0"/>
              <a:t>.</a:t>
            </a:r>
          </a:p>
          <a:p>
            <a:pPr>
              <a:buNone/>
            </a:pPr>
            <a:r>
              <a:rPr lang="cs-CZ" sz="2400" dirty="0" smtClean="0"/>
              <a:t>     Mgr. Hana Kučerová </a:t>
            </a:r>
          </a:p>
          <a:p>
            <a:r>
              <a:rPr lang="cs-CZ" sz="2400" dirty="0" smtClean="0"/>
              <a:t>ISBN 80-7333-028-8, </a:t>
            </a:r>
            <a:r>
              <a:rPr lang="cs-CZ" sz="2400" dirty="0" err="1" smtClean="0"/>
              <a:t>Informatorium</a:t>
            </a:r>
            <a:r>
              <a:rPr lang="cs-CZ" sz="2400" dirty="0" smtClean="0"/>
              <a:t> Praha 2004</a:t>
            </a:r>
          </a:p>
          <a:p>
            <a:endParaRPr lang="cs-CZ" sz="2400" dirty="0" smtClean="0"/>
          </a:p>
          <a:p>
            <a:r>
              <a:rPr lang="cs-CZ" sz="2400" dirty="0" smtClean="0"/>
              <a:t>Fotografie: Fotoarchiv autorky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295</Words>
  <Application>Microsoft Office PowerPoint</Application>
  <PresentationFormat>Předvádění na obrazovce (4:3)</PresentationFormat>
  <Paragraphs>73</Paragraphs>
  <Slides>10</Slides>
  <Notes>1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Anotace </vt:lpstr>
      <vt:lpstr>Mladší školní období  (6 –7) let  do 11-(12) let  Zdánlivé uklidnění vývoje – zpomalení růstu </vt:lpstr>
      <vt:lpstr>Snímek 4</vt:lpstr>
      <vt:lpstr>Tělesný růst  </vt:lpstr>
      <vt:lpstr>Smyslové vnímání </vt:lpstr>
      <vt:lpstr>Snímek 7</vt:lpstr>
      <vt:lpstr>Sociální vývoj</vt:lpstr>
      <vt:lpstr>Kontrolní otázky a cvičení</vt:lpstr>
      <vt:lpstr>Použité zdroje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Mladší školní období  (6 –7) let  do 11-(12) let  Zdánlivé uklidnění vývoje – zpomalení růstu</dc:title>
  <dc:creator>Admin</dc:creator>
  <cp:lastModifiedBy>Dum</cp:lastModifiedBy>
  <cp:revision>13</cp:revision>
  <dcterms:created xsi:type="dcterms:W3CDTF">2013-04-06T21:30:10Z</dcterms:created>
  <dcterms:modified xsi:type="dcterms:W3CDTF">2014-02-24T11:07:53Z</dcterms:modified>
</cp:coreProperties>
</file>