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7"/>
  </p:notesMasterIdLst>
  <p:sldIdLst>
    <p:sldId id="270" r:id="rId2"/>
    <p:sldId id="267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68" r:id="rId15"/>
    <p:sldId id="269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858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30BB966-E70F-4127-AB59-D3DEAA83C773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B58C081-6D90-4ED2-95C5-8B2EE3AE6D6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4916162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hlaví 4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/>
              <a:t>VY_32_INOVACE_1/20A-ICT/PE/ON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262249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02784D-515F-4FA7-ABB3-52991066597E}" type="datetimeFigureOut">
              <a:rPr lang="cs-CZ" smtClean="0"/>
              <a:pPr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E46984-C17E-4CBD-9314-4942838BAB6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02784D-515F-4FA7-ABB3-52991066597E}" type="datetimeFigureOut">
              <a:rPr lang="cs-CZ" smtClean="0"/>
              <a:pPr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E46984-C17E-4CBD-9314-4942838BAB6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02784D-515F-4FA7-ABB3-52991066597E}" type="datetimeFigureOut">
              <a:rPr lang="cs-CZ" smtClean="0"/>
              <a:pPr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E46984-C17E-4CBD-9314-4942838BAB6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02784D-515F-4FA7-ABB3-52991066597E}" type="datetimeFigureOut">
              <a:rPr lang="cs-CZ" smtClean="0"/>
              <a:pPr/>
              <a:t>23.6.2013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E46984-C17E-4CBD-9314-4942838BAB6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02784D-515F-4FA7-ABB3-52991066597E}" type="datetimeFigureOut">
              <a:rPr lang="cs-CZ" smtClean="0"/>
              <a:pPr/>
              <a:t>23.6.2013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E46984-C17E-4CBD-9314-4942838BAB6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02784D-515F-4FA7-ABB3-52991066597E}" type="datetimeFigureOut">
              <a:rPr lang="cs-CZ" smtClean="0"/>
              <a:pPr/>
              <a:t>23.6.2013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E46984-C17E-4CBD-9314-4942838BAB6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02784D-515F-4FA7-ABB3-52991066597E}" type="datetimeFigureOut">
              <a:rPr lang="cs-CZ" smtClean="0"/>
              <a:pPr/>
              <a:t>23.6.2013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E46984-C17E-4CBD-9314-4942838BAB6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02784D-515F-4FA7-ABB3-52991066597E}" type="datetimeFigureOut">
              <a:rPr lang="cs-CZ" smtClean="0"/>
              <a:pPr/>
              <a:t>23.6.2013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E46984-C17E-4CBD-9314-4942838BAB6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02784D-515F-4FA7-ABB3-52991066597E}" type="datetimeFigureOut">
              <a:rPr lang="cs-CZ" smtClean="0"/>
              <a:pPr/>
              <a:t>23.6.2013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E46984-C17E-4CBD-9314-4942838BAB6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02784D-515F-4FA7-ABB3-52991066597E}" type="datetimeFigureOut">
              <a:rPr lang="cs-CZ" smtClean="0"/>
              <a:pPr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E46984-C17E-4CBD-9314-4942838BAB6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02784D-515F-4FA7-ABB3-52991066597E}" type="datetimeFigureOut">
              <a:rPr lang="cs-CZ" smtClean="0"/>
              <a:pPr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E46984-C17E-4CBD-9314-4942838BAB6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B02784D-515F-4FA7-ABB3-52991066597E}" type="datetimeFigureOut">
              <a:rPr lang="cs-CZ" smtClean="0"/>
              <a:pPr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2E46984-C17E-4CBD-9314-4942838BAB6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4860032" y="404664"/>
            <a:ext cx="23756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2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29974626"/>
              </p:ext>
            </p:extLst>
          </p:nvPr>
        </p:nvGraphicFramePr>
        <p:xfrm>
          <a:off x="395536" y="2060849"/>
          <a:ext cx="8352927" cy="4608509"/>
        </p:xfrm>
        <a:graphic>
          <a:graphicData uri="http://schemas.openxmlformats.org/drawingml/2006/table">
            <a:tbl>
              <a:tblPr firstRow="1" firstCol="1">
                <a:tableStyleId>{2D5ABB26-0587-4C30-8999-92F81FD0307C}</a:tableStyleId>
              </a:tblPr>
              <a:tblGrid>
                <a:gridCol w="1917492"/>
                <a:gridCol w="6435435"/>
              </a:tblGrid>
              <a:tr h="36740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Číslo projektu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638175" algn="l"/>
                        </a:tabLst>
                      </a:pPr>
                      <a:r>
                        <a:rPr lang="cs-CZ" sz="2000" dirty="0" smtClean="0">
                          <a:effectLst/>
                        </a:rPr>
                        <a:t>CZ.1.07</a:t>
                      </a:r>
                      <a:r>
                        <a:rPr lang="cs-CZ" sz="2000" dirty="0">
                          <a:effectLst/>
                        </a:rPr>
                        <a:t>/ 1.5.00/34.0673	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36740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Název školy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SOU a ZŠ Planá, Kostelní 129, Planá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647631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>
                          <a:tab pos="612775" algn="l"/>
                        </a:tabLst>
                        <a:defRPr/>
                      </a:pPr>
                      <a:r>
                        <a:rPr lang="cs-CZ" sz="2000" dirty="0" smtClean="0">
                          <a:effectLst/>
                        </a:rPr>
                        <a:t>Vzdělávací oblast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1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Sociální vztahy a dovednosti </a:t>
                      </a:r>
                    </a:p>
                  </a:txBody>
                  <a:tcPr marL="68580" marR="68580" marT="0" marB="0" anchor="ctr"/>
                </a:tc>
              </a:tr>
              <a:tr h="36740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612775" algn="l"/>
                        </a:tabLst>
                      </a:pPr>
                      <a:r>
                        <a:rPr lang="cs-CZ" sz="20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Předmět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1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Zdravotnická psychologie</a:t>
                      </a:r>
                    </a:p>
                  </a:txBody>
                  <a:tcPr marL="68580" marR="68580" marT="0" marB="0" anchor="ctr"/>
                </a:tc>
              </a:tr>
              <a:tr h="64763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Tematický okruh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Ontogeneze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563157">
                <a:tc>
                  <a:txBody>
                    <a:bodyPr/>
                    <a:lstStyle/>
                    <a:p>
                      <a:pPr marL="0" marR="0" lvl="1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Název materiálu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2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Období dospívání 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367409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Číslo materiálu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2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smtClean="0">
                          <a:effectLst/>
                        </a:rPr>
                        <a:t>VY_32_INOVACE_6.B_ZPSY_05(20</a:t>
                      </a:r>
                      <a:r>
                        <a:rPr lang="cs-CZ" sz="2000" dirty="0" smtClean="0">
                          <a:effectLst/>
                        </a:rPr>
                        <a:t>)</a:t>
                      </a:r>
                    </a:p>
                  </a:txBody>
                  <a:tcPr marL="68580" marR="68580" marT="0" marB="0" anchor="ctr"/>
                </a:tc>
              </a:tr>
              <a:tr h="367409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Autor	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1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Andrea</a:t>
                      </a:r>
                      <a:r>
                        <a:rPr lang="cs-CZ" sz="20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Ječmenová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36740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Datum tvorby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01.09.2012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545636"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Všechna neocitovaná díla jsou dílem autora.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27384"/>
            <a:ext cx="9144000" cy="19981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764081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 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lvl="0"/>
            <a:r>
              <a:rPr lang="cs-CZ" dirty="0" smtClean="0"/>
              <a:t>Prezentace Microsoft PowerPoint studentům přibližuje rozdělení lidského věku a vývoj člověka v jednotlivých etapách.</a:t>
            </a:r>
          </a:p>
          <a:p>
            <a:pPr lvl="0"/>
            <a:r>
              <a:rPr lang="cs-CZ" dirty="0" smtClean="0"/>
              <a:t>Prezentace je určena jako podpůrný materiál k výkladu učitele, lze použít i k opakování učiva.</a:t>
            </a:r>
          </a:p>
          <a:p>
            <a:pPr lvl="0"/>
            <a:r>
              <a:rPr lang="cs-CZ" dirty="0" smtClean="0"/>
              <a:t>Cílem prezentace je studentům vštípit, co je ontogeneze a její důležitost při poznávání osobnosti.   </a:t>
            </a:r>
          </a:p>
          <a:p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u="sng" dirty="0"/>
              <a:t>Období dospívání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pic>
        <p:nvPicPr>
          <p:cNvPr id="2" name="Zástupný symbol pro obsah 1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336380" y="1687956"/>
            <a:ext cx="5285007" cy="3870552"/>
          </a:xfrm>
        </p:spPr>
      </p:pic>
      <p:sp>
        <p:nvSpPr>
          <p:cNvPr id="3" name="TextovéPole 2"/>
          <p:cNvSpPr txBox="1"/>
          <p:nvPr/>
        </p:nvSpPr>
        <p:spPr>
          <a:xfrm>
            <a:off x="5498116" y="6263961"/>
            <a:ext cx="338437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Andrea Ječmenová 2012</a:t>
            </a: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642194"/>
          </a:xfrm>
        </p:spPr>
        <p:txBody>
          <a:bodyPr>
            <a:normAutofit fontScale="90000"/>
          </a:bodyPr>
          <a:lstStyle/>
          <a:p>
            <a:r>
              <a:rPr lang="cs-CZ" b="1" dirty="0"/>
              <a:t>Puberta 11- 15 </a:t>
            </a:r>
            <a:r>
              <a:rPr lang="cs-CZ" b="1" dirty="0" smtClean="0"/>
              <a:t>let</a:t>
            </a:r>
            <a:br>
              <a:rPr lang="cs-CZ" b="1" dirty="0" smtClean="0"/>
            </a:br>
            <a:r>
              <a:rPr lang="cs-CZ" sz="3100" dirty="0" smtClean="0"/>
              <a:t>první </a:t>
            </a:r>
            <a:r>
              <a:rPr lang="cs-CZ" sz="3100" dirty="0"/>
              <a:t>známky pohlavního zrání</a:t>
            </a:r>
            <a:br>
              <a:rPr lang="cs-CZ" sz="3100" dirty="0"/>
            </a:br>
            <a:r>
              <a:rPr lang="cs-CZ" sz="3100" dirty="0"/>
              <a:t>výrazné změny biologické, psychické a sociální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pic>
        <p:nvPicPr>
          <p:cNvPr id="3" name="Zástupný symbol pro obsah 2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7584" y="1751919"/>
            <a:ext cx="7056784" cy="4497906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3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/>
              <a:t>Tělesný růst</a:t>
            </a:r>
            <a:r>
              <a:rPr lang="cs-CZ" dirty="0"/>
              <a:t> </a:t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u="sng" dirty="0"/>
              <a:t>neprobíhá rovnoměrně</a:t>
            </a:r>
            <a:r>
              <a:rPr lang="cs-CZ" dirty="0"/>
              <a:t> – končetiny rostou rychleji =&gt; </a:t>
            </a:r>
            <a:r>
              <a:rPr lang="cs-CZ" u="sng" dirty="0"/>
              <a:t>disharmonie postavy</a:t>
            </a:r>
            <a:r>
              <a:rPr lang="cs-CZ" dirty="0"/>
              <a:t> – tělesná nevyváženost a </a:t>
            </a:r>
            <a:r>
              <a:rPr lang="cs-CZ" dirty="0" smtClean="0"/>
              <a:t>neobratnost</a:t>
            </a:r>
          </a:p>
          <a:p>
            <a:pPr lvl="0"/>
            <a:endParaRPr lang="cs-CZ" dirty="0"/>
          </a:p>
          <a:p>
            <a:pPr lvl="0"/>
            <a:r>
              <a:rPr lang="cs-CZ" u="sng" dirty="0"/>
              <a:t>výrazné rozdíly v tělesné stavbě dívek a </a:t>
            </a:r>
            <a:r>
              <a:rPr lang="cs-CZ" u="sng" dirty="0" smtClean="0"/>
              <a:t>chlapců</a:t>
            </a:r>
          </a:p>
          <a:p>
            <a:pPr lvl="0"/>
            <a:endParaRPr lang="cs-CZ" dirty="0"/>
          </a:p>
          <a:p>
            <a:pPr lvl="0"/>
            <a:r>
              <a:rPr lang="cs-CZ" dirty="0"/>
              <a:t>také rostou a zrají </a:t>
            </a:r>
            <a:r>
              <a:rPr lang="cs-CZ" u="sng" dirty="0"/>
              <a:t>vnitřní pohlavní orgány</a:t>
            </a:r>
            <a:endParaRPr lang="cs-CZ" dirty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2000"/>
                            </p:stCondLst>
                            <p:childTnLst>
                              <p:par>
                                <p:cTn id="12" presetID="19" presetClass="entr" presetSubtype="5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 fmla="#ppt_h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000"/>
                            </p:stCondLst>
                            <p:childTnLst>
                              <p:par>
                                <p:cTn id="17" presetID="19" presetClass="entr" presetSubtype="5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 fmla="#ppt_h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6000"/>
                            </p:stCondLst>
                            <p:childTnLst>
                              <p:par>
                                <p:cTn id="22" presetID="19" presetClass="entr" presetSubtype="5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 fmla="#ppt_h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96752"/>
          </a:xfrm>
        </p:spPr>
        <p:txBody>
          <a:bodyPr/>
          <a:lstStyle/>
          <a:p>
            <a:r>
              <a:rPr lang="cs-CZ" sz="4000" b="1" dirty="0"/>
              <a:t>Myšlení</a:t>
            </a:r>
            <a:r>
              <a:rPr lang="cs-CZ" dirty="0"/>
              <a:t> 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08720"/>
            <a:ext cx="8229600" cy="5217443"/>
          </a:xfrm>
        </p:spPr>
        <p:txBody>
          <a:bodyPr>
            <a:normAutofit/>
          </a:bodyPr>
          <a:lstStyle/>
          <a:p>
            <a:pPr lvl="0"/>
            <a:r>
              <a:rPr lang="cs-CZ" sz="2800" dirty="0"/>
              <a:t>dozrává ke svému vrcholu, objevuje se nová kvalita myšlenkových operací - </a:t>
            </a:r>
            <a:r>
              <a:rPr lang="cs-CZ" sz="2800" u="sng" dirty="0" err="1"/>
              <a:t>operací</a:t>
            </a:r>
            <a:r>
              <a:rPr lang="cs-CZ" sz="2800" u="sng" dirty="0"/>
              <a:t> formálních =&gt;</a:t>
            </a:r>
            <a:r>
              <a:rPr lang="cs-CZ" sz="2800" dirty="0"/>
              <a:t> myšlení nezávisí na obsahu, možnost provádět velký počet myšlenkových operací, stanovovat a prozkoumávat </a:t>
            </a:r>
            <a:r>
              <a:rPr lang="cs-CZ" sz="2800" dirty="0" smtClean="0"/>
              <a:t>hypotézy</a:t>
            </a:r>
          </a:p>
          <a:p>
            <a:pPr lvl="0">
              <a:buNone/>
            </a:pPr>
            <a:endParaRPr lang="cs-CZ" sz="2800" dirty="0"/>
          </a:p>
          <a:p>
            <a:pPr lvl="0"/>
            <a:r>
              <a:rPr lang="cs-CZ" sz="2800" dirty="0"/>
              <a:t>nový způsob myšlení v sobě však nese i stále </a:t>
            </a:r>
            <a:r>
              <a:rPr lang="cs-CZ" sz="2800" u="sng" dirty="0"/>
              <a:t>kritičtější postoj k okolnímu </a:t>
            </a:r>
            <a:r>
              <a:rPr lang="cs-CZ" sz="2800" u="sng" dirty="0" smtClean="0"/>
              <a:t>světu</a:t>
            </a:r>
          </a:p>
          <a:p>
            <a:pPr lvl="0">
              <a:buNone/>
            </a:pPr>
            <a:endParaRPr lang="cs-CZ" sz="2800" dirty="0"/>
          </a:p>
          <a:p>
            <a:pPr lvl="0"/>
            <a:r>
              <a:rPr lang="cs-CZ" sz="2800" dirty="0"/>
              <a:t>pubescent dokáže myslet </a:t>
            </a:r>
            <a:r>
              <a:rPr lang="cs-CZ" sz="2800" u="sng" dirty="0"/>
              <a:t>psychologicky</a:t>
            </a:r>
            <a:r>
              <a:rPr lang="cs-CZ" sz="2800" dirty="0"/>
              <a:t> o okolním světě, ale především hodnotit sám sebe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8" presetClass="entr" presetSubtype="0" ac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2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*0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000"/>
                            </p:stCondLst>
                            <p:childTnLst>
                              <p:par>
                                <p:cTn id="13" presetID="2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3000"/>
                            </p:stCondLst>
                            <p:childTnLst>
                              <p:par>
                                <p:cTn id="24" presetID="2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4000"/>
                            </p:stCondLst>
                            <p:childTnLst>
                              <p:par>
                                <p:cTn id="35" presetID="2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/>
              <a:t>Emoční vývoj</a:t>
            </a:r>
            <a:r>
              <a:rPr lang="cs-CZ" sz="4000" dirty="0"/>
              <a:t> 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Nápadné </a:t>
            </a:r>
            <a:r>
              <a:rPr lang="cs-CZ" dirty="0"/>
              <a:t>výkyvy nálad poruchy koncentrace, emocionální labilita, střídání fází a celkové ochablosti s fázemi vystupňování aktivity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4898454" y="1557214"/>
            <a:ext cx="3268196" cy="4795859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1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4000"/>
                            </p:stCondLst>
                            <p:childTnLst>
                              <p:par>
                                <p:cTn id="14" presetID="21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6" dur="3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>
            <a:normAutofit fontScale="90000"/>
          </a:bodyPr>
          <a:lstStyle/>
          <a:p>
            <a:r>
              <a:rPr lang="cs-CZ" b="1" dirty="0"/>
              <a:t>Sociální vývoj</a:t>
            </a:r>
            <a:r>
              <a:rPr lang="cs-CZ" dirty="0"/>
              <a:t> </a:t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08720"/>
            <a:ext cx="8229600" cy="5760640"/>
          </a:xfrm>
        </p:spPr>
        <p:txBody>
          <a:bodyPr>
            <a:normAutofit fontScale="70000" lnSpcReduction="20000"/>
          </a:bodyPr>
          <a:lstStyle/>
          <a:p>
            <a:pPr lvl="0"/>
            <a:r>
              <a:rPr lang="cs-CZ" u="sng" dirty="0"/>
              <a:t>proces emancipace od rodiny</a:t>
            </a:r>
            <a:r>
              <a:rPr lang="cs-CZ" dirty="0"/>
              <a:t>  - postupné osamostatňování je nezbytným vývojovým krokem na cestě k dosažení osobní autonomie a zralosti, ale i odpovědnosti =&gt; proces často bolestivý, plný konfliktů a </a:t>
            </a:r>
            <a:r>
              <a:rPr lang="cs-CZ" dirty="0" smtClean="0"/>
              <a:t>nedorozumění</a:t>
            </a:r>
          </a:p>
          <a:p>
            <a:pPr lvl="0">
              <a:buNone/>
            </a:pPr>
            <a:endParaRPr lang="cs-CZ" dirty="0"/>
          </a:p>
          <a:p>
            <a:pPr lvl="0"/>
            <a:r>
              <a:rPr lang="cs-CZ" u="sng" dirty="0"/>
              <a:t>navazování nových, hlubokých vztahů k vrstevníkům =&gt;</a:t>
            </a:r>
            <a:r>
              <a:rPr lang="cs-CZ" dirty="0"/>
              <a:t> dodávají pubescentovi jistotu a připravují ho na budoucí hluboké </a:t>
            </a:r>
            <a:r>
              <a:rPr lang="cs-CZ" dirty="0" smtClean="0"/>
              <a:t>emoční </a:t>
            </a:r>
            <a:r>
              <a:rPr lang="cs-CZ" dirty="0"/>
              <a:t>vztahy v </a:t>
            </a:r>
            <a:r>
              <a:rPr lang="cs-CZ" dirty="0" smtClean="0"/>
              <a:t>dospělosti</a:t>
            </a:r>
          </a:p>
          <a:p>
            <a:pPr lvl="0"/>
            <a:endParaRPr lang="cs-CZ" dirty="0"/>
          </a:p>
          <a:p>
            <a:pPr lvl="0"/>
            <a:r>
              <a:rPr lang="cs-CZ" dirty="0"/>
              <a:t>objevuje se potřeba h</a:t>
            </a:r>
            <a:r>
              <a:rPr lang="cs-CZ" u="sng" dirty="0"/>
              <a:t>lubokého intimního přátelství </a:t>
            </a:r>
            <a:r>
              <a:rPr lang="cs-CZ" dirty="0"/>
              <a:t>→ vznik blízkých emočních vztahů mezi </a:t>
            </a:r>
            <a:r>
              <a:rPr lang="cs-CZ" dirty="0" smtClean="0"/>
              <a:t>dvojicemi</a:t>
            </a:r>
          </a:p>
          <a:p>
            <a:pPr lvl="0"/>
            <a:endParaRPr lang="cs-CZ" dirty="0"/>
          </a:p>
          <a:p>
            <a:pPr lvl="0"/>
            <a:r>
              <a:rPr lang="cs-CZ" dirty="0"/>
              <a:t>pomocí skupiny vrstevníků se dospívající snaží </a:t>
            </a:r>
            <a:r>
              <a:rPr lang="cs-CZ" u="sng" dirty="0"/>
              <a:t>nabízet sám sebe, svou cenu a </a:t>
            </a:r>
            <a:r>
              <a:rPr lang="cs-CZ" u="sng" dirty="0" smtClean="0"/>
              <a:t>hodnotu</a:t>
            </a:r>
          </a:p>
          <a:p>
            <a:pPr lvl="0"/>
            <a:endParaRPr lang="cs-CZ" dirty="0"/>
          </a:p>
          <a:p>
            <a:pPr lvl="0"/>
            <a:r>
              <a:rPr lang="cs-CZ" dirty="0"/>
              <a:t>bouřlivý nástup sexuálního pudu → vznik platonických vztahů, prvních lásek doprovázených prvními intimními doteky → přípravná fáze budoucího sexuálního života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2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2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2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8000"/>
                            </p:stCondLst>
                            <p:childTnLst>
                              <p:par>
                                <p:cTn id="21" presetID="2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0000"/>
                            </p:stCondLst>
                            <p:childTnLst>
                              <p:par>
                                <p:cTn id="25" presetID="2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786210"/>
          </a:xfrm>
        </p:spPr>
        <p:txBody>
          <a:bodyPr>
            <a:normAutofit fontScale="90000"/>
          </a:bodyPr>
          <a:lstStyle/>
          <a:p>
            <a:r>
              <a:rPr lang="cs-CZ" b="1" dirty="0"/>
              <a:t>Celé období je doba plná zvratů, rozporů, změn a hledání osobní identity</a:t>
            </a:r>
            <a:r>
              <a:rPr lang="cs-CZ" b="1" u="sng" dirty="0"/>
              <a:t/>
            </a:r>
            <a:br>
              <a:rPr lang="cs-CZ" b="1" u="sng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16832"/>
            <a:ext cx="8229600" cy="4752528"/>
          </a:xfrm>
        </p:spPr>
        <p:txBody>
          <a:bodyPr>
            <a:normAutofit fontScale="92500" lnSpcReduction="20000"/>
          </a:bodyPr>
          <a:lstStyle/>
          <a:p>
            <a:pPr lvl="0"/>
            <a:r>
              <a:rPr lang="cs-CZ" sz="3000" dirty="0"/>
              <a:t>rozpor mezi fyzickou a sociální </a:t>
            </a:r>
            <a:r>
              <a:rPr lang="cs-CZ" sz="3000" dirty="0" smtClean="0"/>
              <a:t>zralostí</a:t>
            </a:r>
          </a:p>
          <a:p>
            <a:pPr lvl="0">
              <a:buNone/>
            </a:pPr>
            <a:endParaRPr lang="cs-CZ" sz="3000" dirty="0"/>
          </a:p>
          <a:p>
            <a:pPr lvl="0"/>
            <a:r>
              <a:rPr lang="cs-CZ" sz="3000" dirty="0"/>
              <a:t>rozpor mezi rolí a </a:t>
            </a:r>
            <a:r>
              <a:rPr lang="cs-CZ" sz="3000" dirty="0" smtClean="0"/>
              <a:t>statusem</a:t>
            </a:r>
          </a:p>
          <a:p>
            <a:pPr lvl="0"/>
            <a:endParaRPr lang="cs-CZ" sz="3000" dirty="0"/>
          </a:p>
          <a:p>
            <a:pPr lvl="0"/>
            <a:r>
              <a:rPr lang="cs-CZ" sz="3000" dirty="0"/>
              <a:t>rozpor mezi hodnotami mladé a starší </a:t>
            </a:r>
            <a:r>
              <a:rPr lang="cs-CZ" sz="3000" dirty="0" smtClean="0"/>
              <a:t>generace</a:t>
            </a:r>
          </a:p>
          <a:p>
            <a:pPr lvl="0"/>
            <a:endParaRPr lang="cs-CZ" sz="3000" dirty="0"/>
          </a:p>
          <a:p>
            <a:pPr lvl="0"/>
            <a:r>
              <a:rPr lang="cs-CZ" sz="3000" dirty="0"/>
              <a:t>rozpor mezi hodnotami rodiny a vnější </a:t>
            </a:r>
            <a:r>
              <a:rPr lang="cs-CZ" sz="3000" dirty="0" smtClean="0"/>
              <a:t>společnosti</a:t>
            </a:r>
          </a:p>
          <a:p>
            <a:pPr lvl="0">
              <a:buNone/>
            </a:pPr>
            <a:endParaRPr lang="cs-CZ" sz="3000" dirty="0" smtClean="0"/>
          </a:p>
          <a:p>
            <a:pPr lvl="0"/>
            <a:r>
              <a:rPr lang="cs-CZ" sz="2800" b="1" dirty="0">
                <a:solidFill>
                  <a:srgbClr val="FF0000"/>
                </a:solidFill>
              </a:rPr>
              <a:t>Celé období puberty je snad nejkomplikovanějším a nejdramatičtěji probíhajícím obdobím lidské ontogeneze</a:t>
            </a:r>
            <a:r>
              <a:rPr lang="cs-CZ" sz="2800" dirty="0">
                <a:solidFill>
                  <a:srgbClr val="FF0000"/>
                </a:solidFill>
              </a:rPr>
              <a:t>.</a:t>
            </a:r>
            <a:endParaRPr lang="cs-CZ" sz="3000" dirty="0">
              <a:solidFill>
                <a:srgbClr val="FF0000"/>
              </a:solidFill>
            </a:endParaRP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2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3000"/>
                            </p:stCondLst>
                            <p:childTnLst>
                              <p:par>
                                <p:cTn id="15" presetID="2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4000"/>
                            </p:stCondLst>
                            <p:childTnLst>
                              <p:par>
                                <p:cTn id="21" presetID="2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5000"/>
                            </p:stCondLst>
                            <p:childTnLst>
                              <p:par>
                                <p:cTn id="27" presetID="2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6000"/>
                            </p:stCondLst>
                            <p:childTnLst>
                              <p:par>
                                <p:cTn id="33" presetID="2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37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858218"/>
          </a:xfrm>
        </p:spPr>
        <p:txBody>
          <a:bodyPr>
            <a:normAutofit fontScale="90000"/>
          </a:bodyPr>
          <a:lstStyle/>
          <a:p>
            <a:r>
              <a:rPr lang="cs-CZ" b="1" u="sng" dirty="0"/>
              <a:t>Adolescence </a:t>
            </a:r>
            <a:r>
              <a:rPr lang="cs-CZ" sz="4900" b="1" u="sng" dirty="0" smtClean="0"/>
              <a:t>15-20 let</a:t>
            </a:r>
            <a:r>
              <a:rPr lang="cs-CZ" sz="3100" dirty="0"/>
              <a:t/>
            </a:r>
            <a:br>
              <a:rPr lang="cs-CZ" sz="3100" dirty="0"/>
            </a:br>
            <a:r>
              <a:rPr lang="cs-CZ" sz="3100" dirty="0"/>
              <a:t>Plynulé </a:t>
            </a:r>
            <a:r>
              <a:rPr lang="cs-CZ" sz="3100" dirty="0" smtClean="0"/>
              <a:t>pokračování </a:t>
            </a:r>
            <a:r>
              <a:rPr lang="cs-CZ" sz="3100" dirty="0"/>
              <a:t>puberty až do konečného procesu dospívání.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8" y="1772816"/>
            <a:ext cx="7299528" cy="4734829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6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1" dur="3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/>
              <a:t>Tělesný vývoj </a:t>
            </a:r>
            <a:r>
              <a:rPr lang="cs-CZ" b="1" u="sng" dirty="0"/>
              <a:t/>
            </a:r>
            <a:br>
              <a:rPr lang="cs-CZ" b="1" u="sng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/>
            <a:r>
              <a:rPr lang="cs-CZ" sz="2800" dirty="0"/>
              <a:t>dokončuje se růst, postava se stává symetrickou, pohyby </a:t>
            </a:r>
            <a:r>
              <a:rPr lang="cs-CZ" sz="2800" dirty="0" smtClean="0"/>
              <a:t>plynulejší</a:t>
            </a:r>
          </a:p>
          <a:p>
            <a:pPr lvl="0">
              <a:buNone/>
            </a:pPr>
            <a:endParaRPr lang="cs-CZ" sz="2800" dirty="0"/>
          </a:p>
          <a:p>
            <a:pPr lvl="0"/>
            <a:r>
              <a:rPr lang="cs-CZ" sz="2800" dirty="0"/>
              <a:t>definitivní tvar mužské a ženské </a:t>
            </a:r>
            <a:r>
              <a:rPr lang="cs-CZ" sz="2800" dirty="0" smtClean="0"/>
              <a:t>postavy</a:t>
            </a:r>
          </a:p>
          <a:p>
            <a:pPr lvl="0"/>
            <a:endParaRPr lang="cs-CZ" sz="2800" dirty="0"/>
          </a:p>
          <a:p>
            <a:r>
              <a:rPr lang="cs-CZ" sz="2800" dirty="0"/>
              <a:t>rozvoj sexuálního chování → intimní párové vztahy, první pohlavní styk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58" presetClass="entr" presetSubtype="0" ac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2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*0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58" presetClass="entr" presetSubtype="0" ac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2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*0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5000"/>
                            </p:stCondLst>
                            <p:childTnLst>
                              <p:par>
                                <p:cTn id="25" presetID="58" presetClass="entr" presetSubtype="0" ac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2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*0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/>
              <a:t>Psychický vývoj </a:t>
            </a:r>
            <a:r>
              <a:rPr lang="cs-CZ" b="1" u="sng" dirty="0"/>
              <a:t/>
            </a:r>
            <a:br>
              <a:rPr lang="cs-CZ" b="1" u="sng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lvl="0"/>
            <a:r>
              <a:rPr lang="cs-CZ" sz="3000" dirty="0" smtClean="0"/>
              <a:t>pokračuje </a:t>
            </a:r>
            <a:r>
              <a:rPr lang="cs-CZ" sz="3000" dirty="0"/>
              <a:t>proces hledání a utváření vlastní identity → pokračující separace z </a:t>
            </a:r>
            <a:r>
              <a:rPr lang="cs-CZ" sz="3000" dirty="0" smtClean="0"/>
              <a:t>rodiny</a:t>
            </a:r>
          </a:p>
          <a:p>
            <a:pPr lvl="0">
              <a:buNone/>
            </a:pPr>
            <a:endParaRPr lang="cs-CZ" sz="3000" dirty="0"/>
          </a:p>
          <a:p>
            <a:pPr lvl="0"/>
            <a:r>
              <a:rPr lang="cs-CZ" sz="3000" dirty="0"/>
              <a:t>vytváření dlouhodobých </a:t>
            </a:r>
            <a:r>
              <a:rPr lang="cs-CZ" sz="3000" dirty="0" smtClean="0"/>
              <a:t>cílů</a:t>
            </a:r>
          </a:p>
          <a:p>
            <a:pPr lvl="0"/>
            <a:endParaRPr lang="cs-CZ" sz="3000" dirty="0"/>
          </a:p>
          <a:p>
            <a:pPr lvl="0"/>
            <a:r>
              <a:rPr lang="cs-CZ" sz="3000" dirty="0"/>
              <a:t>podpora zájmů → volba povolání a příprava na </a:t>
            </a:r>
            <a:r>
              <a:rPr lang="cs-CZ" sz="3000" dirty="0" smtClean="0"/>
              <a:t>něj</a:t>
            </a:r>
          </a:p>
          <a:p>
            <a:pPr lvl="0"/>
            <a:endParaRPr lang="cs-CZ" sz="3000" dirty="0"/>
          </a:p>
          <a:p>
            <a:pPr lvl="0"/>
            <a:r>
              <a:rPr lang="cs-CZ" sz="3000" dirty="0"/>
              <a:t>upevňuje se  hodnotový žebříček → samostatné uvažování, podložené životní názory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5" presetClass="entr" presetSubtype="5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down)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5" presetClass="entr" presetSubtype="5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down)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5" presetClass="entr" presetSubtype="5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down)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8000"/>
                            </p:stCondLst>
                            <p:childTnLst>
                              <p:par>
                                <p:cTn id="21" presetID="5" presetClass="entr" presetSubtype="5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down)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91264" cy="778098"/>
          </a:xfrm>
        </p:spPr>
        <p:txBody>
          <a:bodyPr>
            <a:normAutofit fontScale="90000"/>
          </a:bodyPr>
          <a:lstStyle/>
          <a:p>
            <a:r>
              <a:rPr lang="cs-CZ" b="1" dirty="0"/>
              <a:t>Sociální vývoj</a:t>
            </a:r>
            <a:r>
              <a:rPr lang="cs-CZ" b="1" u="sng" dirty="0"/>
              <a:t/>
            </a:r>
            <a:br>
              <a:rPr lang="cs-CZ" b="1" u="sng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36712"/>
            <a:ext cx="8229600" cy="5760640"/>
          </a:xfrm>
        </p:spPr>
        <p:txBody>
          <a:bodyPr>
            <a:noAutofit/>
          </a:bodyPr>
          <a:lstStyle/>
          <a:p>
            <a:pPr lvl="0"/>
            <a:r>
              <a:rPr lang="cs-CZ" sz="2600" dirty="0"/>
              <a:t>konflikt a postupná psychická a fyzická separace od rodiny je nevyhnutelná, pro navázaní hlubších přátelských i milostných vztahů ve svém okolí → </a:t>
            </a:r>
            <a:r>
              <a:rPr lang="cs-CZ" sz="2600" b="1" dirty="0">
                <a:solidFill>
                  <a:srgbClr val="FF0000"/>
                </a:solidFill>
              </a:rPr>
              <a:t>stát se </a:t>
            </a:r>
            <a:r>
              <a:rPr lang="cs-CZ" sz="2600" b="1" dirty="0" smtClean="0">
                <a:solidFill>
                  <a:srgbClr val="FF0000"/>
                </a:solidFill>
              </a:rPr>
              <a:t>dospělým</a:t>
            </a:r>
          </a:p>
          <a:p>
            <a:pPr lvl="0">
              <a:buNone/>
            </a:pPr>
            <a:endParaRPr lang="cs-CZ" sz="2600" dirty="0"/>
          </a:p>
          <a:p>
            <a:pPr lvl="0"/>
            <a:r>
              <a:rPr lang="cs-CZ" sz="2600" dirty="0"/>
              <a:t>většinou konflikty s rodiči skončí kolem 20. roku a znovu zavládne </a:t>
            </a:r>
            <a:r>
              <a:rPr lang="cs-CZ" sz="2600" b="1" dirty="0">
                <a:solidFill>
                  <a:srgbClr val="FF0000"/>
                </a:solidFill>
              </a:rPr>
              <a:t>pozitivní </a:t>
            </a:r>
            <a:r>
              <a:rPr lang="cs-CZ" sz="2600" b="1" dirty="0" smtClean="0">
                <a:solidFill>
                  <a:srgbClr val="FF0000"/>
                </a:solidFill>
              </a:rPr>
              <a:t>vztah</a:t>
            </a:r>
          </a:p>
          <a:p>
            <a:pPr lvl="0"/>
            <a:endParaRPr lang="cs-CZ" sz="2600" dirty="0"/>
          </a:p>
          <a:p>
            <a:pPr lvl="0"/>
            <a:r>
              <a:rPr lang="cs-CZ" sz="2600" dirty="0"/>
              <a:t>proces hledání vlastní identity je velmi složitý → plný experimentů, pokusů, omylů, hledání, nacházení i ztrát</a:t>
            </a:r>
          </a:p>
          <a:p>
            <a:pPr>
              <a:buNone/>
            </a:pPr>
            <a:endParaRPr lang="cs-CZ" sz="2600" dirty="0"/>
          </a:p>
          <a:p>
            <a:r>
              <a:rPr lang="cs-CZ" sz="2600" dirty="0"/>
              <a:t>Adolescence je obdobím hledání nových jistot, svého místa v životě a ve společnosti.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2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accel="50000" fill="hold">
                                          <p:stCondLst>
                                            <p:cond delay="10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accel="50000" fill="hold">
                                          <p:stCondLst>
                                            <p:cond delay="10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2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4000"/>
                            </p:stCondLst>
                            <p:childTnLst>
                              <p:par>
                                <p:cTn id="20" presetID="2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accel="50000" fill="hold">
                                          <p:stCondLst>
                                            <p:cond delay="10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accel="50000" fill="hold">
                                          <p:stCondLst>
                                            <p:cond delay="10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2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6000"/>
                            </p:stCondLst>
                            <p:childTnLst>
                              <p:par>
                                <p:cTn id="31" presetID="2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accel="50000" fill="hold">
                                          <p:stCondLst>
                                            <p:cond delay="10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accel="50000" fill="hold">
                                          <p:stCondLst>
                                            <p:cond delay="10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2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8000"/>
                            </p:stCondLst>
                            <p:childTnLst>
                              <p:par>
                                <p:cTn id="42" presetID="2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accel="50000" fill="hold">
                                          <p:stCondLst>
                                            <p:cond delay="10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accel="50000" fill="hold">
                                          <p:stCondLst>
                                            <p:cond delay="10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2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/>
              <a:t>Kontrolní otázky a cvičení</a:t>
            </a:r>
            <a:endParaRPr lang="cs-CZ" sz="40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23528" y="1412776"/>
            <a:ext cx="4464496" cy="4968552"/>
          </a:xfrm>
        </p:spPr>
        <p:txBody>
          <a:bodyPr>
            <a:normAutofit fontScale="70000" lnSpcReduction="20000"/>
          </a:bodyPr>
          <a:lstStyle/>
          <a:p>
            <a:pPr marL="514350" lvl="0" indent="-514350">
              <a:buFont typeface="+mj-lt"/>
              <a:buAutoNum type="arabicPeriod"/>
            </a:pPr>
            <a:r>
              <a:rPr lang="cs-CZ" sz="3600" dirty="0" smtClean="0"/>
              <a:t>Věkově vymezte období puberty.</a:t>
            </a:r>
          </a:p>
          <a:p>
            <a:pPr marL="514350" lvl="0" indent="-514350">
              <a:buFont typeface="+mj-lt"/>
              <a:buAutoNum type="arabicPeriod"/>
            </a:pPr>
            <a:r>
              <a:rPr lang="cs-CZ" sz="3600" dirty="0" smtClean="0"/>
              <a:t>K jakým změnám dochází v tělesném vývoji?</a:t>
            </a:r>
          </a:p>
          <a:p>
            <a:pPr marL="514350" lvl="0" indent="-514350">
              <a:buFont typeface="+mj-lt"/>
              <a:buAutoNum type="arabicPeriod"/>
            </a:pPr>
            <a:r>
              <a:rPr lang="cs-CZ" sz="3600" dirty="0" smtClean="0"/>
              <a:t>Jaké změny provází psychický vývoj?</a:t>
            </a:r>
          </a:p>
          <a:p>
            <a:pPr marL="514350" lvl="0" indent="-514350">
              <a:buFont typeface="+mj-lt"/>
              <a:buAutoNum type="arabicPeriod"/>
            </a:pPr>
            <a:r>
              <a:rPr lang="cs-CZ" sz="3600" dirty="0" smtClean="0"/>
              <a:t>Jaké jsou nejvýraznější změny v oblasti sociální?</a:t>
            </a:r>
          </a:p>
          <a:p>
            <a:pPr marL="514350" lvl="0" indent="-514350">
              <a:buFont typeface="+mj-lt"/>
              <a:buAutoNum type="arabicPeriod"/>
            </a:pPr>
            <a:r>
              <a:rPr lang="cs-CZ" sz="3600" dirty="0" smtClean="0"/>
              <a:t>Věkově vymezte období adolescence.</a:t>
            </a:r>
          </a:p>
          <a:p>
            <a:pPr marL="514350" lvl="0" indent="-514350">
              <a:buFont typeface="+mj-lt"/>
              <a:buAutoNum type="arabicPeriod"/>
            </a:pPr>
            <a:r>
              <a:rPr lang="cs-CZ" sz="3600" dirty="0" smtClean="0"/>
              <a:t>Jak probíhá tělesný vývoj?</a:t>
            </a:r>
          </a:p>
          <a:p>
            <a:pPr marL="514350" lvl="0" indent="-514350">
              <a:buFont typeface="+mj-lt"/>
              <a:buAutoNum type="arabicPeriod"/>
            </a:pPr>
            <a:r>
              <a:rPr lang="cs-CZ" sz="3600" dirty="0" smtClean="0"/>
              <a:t>Jak se vyvíjí psychika v tomto období?</a:t>
            </a:r>
          </a:p>
          <a:p>
            <a:pPr marL="514350" lvl="0" indent="-514350">
              <a:buFont typeface="+mj-lt"/>
              <a:buAutoNum type="arabicPeriod"/>
            </a:pPr>
            <a:r>
              <a:rPr lang="cs-CZ" sz="3600" dirty="0" smtClean="0"/>
              <a:t>Jak probíhá sociální vývoj?</a:t>
            </a:r>
          </a:p>
          <a:p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172272" cy="4565104"/>
          </a:xfrm>
        </p:spPr>
        <p:txBody>
          <a:bodyPr>
            <a:normAutofit fontScale="70000" lnSpcReduction="20000"/>
          </a:bodyPr>
          <a:lstStyle/>
          <a:p>
            <a:pPr>
              <a:buFont typeface="Wingdings" pitchFamily="2" charset="2"/>
              <a:buChar char="Ø"/>
            </a:pPr>
            <a:r>
              <a:rPr lang="cs-CZ" sz="3600" b="1" dirty="0" smtClean="0"/>
              <a:t>Úkol</a:t>
            </a:r>
            <a:endParaRPr lang="cs-CZ" sz="3600" dirty="0" smtClean="0"/>
          </a:p>
          <a:p>
            <a:r>
              <a:rPr lang="cs-CZ" sz="3600" dirty="0" smtClean="0"/>
              <a:t>Vyhledejte, k jakým negativním jevům může docházet v celém období dospívání, jejich řešení a prevence.</a:t>
            </a:r>
          </a:p>
          <a:p>
            <a:pPr>
              <a:buFont typeface="Wingdings" pitchFamily="2" charset="2"/>
              <a:buChar char="Ø"/>
            </a:pPr>
            <a:endParaRPr lang="cs-CZ" sz="3600" dirty="0" smtClean="0"/>
          </a:p>
          <a:p>
            <a:pPr lvl="0">
              <a:buFont typeface="Wingdings" pitchFamily="2" charset="2"/>
              <a:buChar char="Ø"/>
            </a:pPr>
            <a:r>
              <a:rPr lang="cs-CZ" sz="3600" b="1" dirty="0" err="1" smtClean="0"/>
              <a:t>Pracujtes</a:t>
            </a:r>
            <a:r>
              <a:rPr lang="cs-CZ" sz="3600" b="1" dirty="0" smtClean="0"/>
              <a:t> internetovými zdroji.</a:t>
            </a:r>
          </a:p>
          <a:p>
            <a:pPr lvl="0">
              <a:buNone/>
            </a:pPr>
            <a:r>
              <a:rPr lang="cs-CZ" sz="3600" dirty="0" smtClean="0"/>
              <a:t> </a:t>
            </a:r>
          </a:p>
          <a:p>
            <a:pPr>
              <a:buFont typeface="Wingdings" pitchFamily="2" charset="2"/>
              <a:buChar char="Ø"/>
            </a:pPr>
            <a:r>
              <a:rPr lang="cs-CZ" sz="3600" b="1" dirty="0" smtClean="0"/>
              <a:t>Písemně zpracujte.</a:t>
            </a:r>
            <a:endParaRPr lang="cs-CZ" sz="3600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0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3200"/>
                            </p:stCondLst>
                            <p:childTnLst>
                              <p:par>
                                <p:cTn id="11" presetID="2" presetClass="entr" presetSubtype="9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5200"/>
                            </p:stCondLst>
                            <p:childTnLst>
                              <p:par>
                                <p:cTn id="16" presetID="2" presetClass="entr" presetSubtype="9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7200"/>
                            </p:stCondLst>
                            <p:childTnLst>
                              <p:par>
                                <p:cTn id="21" presetID="2" presetClass="entr" presetSubtype="9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2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9200"/>
                            </p:stCondLst>
                            <p:childTnLst>
                              <p:par>
                                <p:cTn id="26" presetID="2" presetClass="entr" presetSubtype="9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2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2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11200"/>
                            </p:stCondLst>
                            <p:childTnLst>
                              <p:par>
                                <p:cTn id="31" presetID="2" presetClass="entr" presetSubtype="9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2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2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13200"/>
                            </p:stCondLst>
                            <p:childTnLst>
                              <p:par>
                                <p:cTn id="36" presetID="2" presetClass="entr" presetSubtype="9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2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5200"/>
                            </p:stCondLst>
                            <p:childTnLst>
                              <p:par>
                                <p:cTn id="41" presetID="2" presetClass="entr" presetSubtype="9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2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2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17200"/>
                            </p:stCondLst>
                            <p:childTnLst>
                              <p:par>
                                <p:cTn id="46" presetID="2" presetClass="entr" presetSubtype="9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2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2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19200"/>
                            </p:stCondLst>
                            <p:childTnLst>
                              <p:par>
                                <p:cTn id="51" presetID="2" presetClass="entr" presetSubtype="3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21200"/>
                            </p:stCondLst>
                            <p:childTnLst>
                              <p:par>
                                <p:cTn id="56" presetID="2" presetClass="entr" presetSubtype="3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2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2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23200"/>
                            </p:stCondLst>
                            <p:childTnLst>
                              <p:par>
                                <p:cTn id="61" presetID="2" presetClass="entr" presetSubtype="3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2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2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5" fill="hold">
                            <p:stCondLst>
                              <p:cond delay="25200"/>
                            </p:stCondLst>
                            <p:childTnLst>
                              <p:par>
                                <p:cTn id="66" presetID="2" presetClass="entr" presetSubtype="3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8" dur="2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9" dur="2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27200"/>
                            </p:stCondLst>
                            <p:childTnLst>
                              <p:par>
                                <p:cTn id="71" presetID="2" presetClass="entr" presetSubtype="3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2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2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build="p"/>
      <p:bldP spid="5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u="sng" dirty="0" smtClean="0">
                <a:latin typeface="+mn-lt"/>
              </a:rPr>
              <a:t>Použité zdroje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001419"/>
          </a:xfrm>
        </p:spPr>
        <p:txBody>
          <a:bodyPr>
            <a:normAutofit/>
          </a:bodyPr>
          <a:lstStyle/>
          <a:p>
            <a:r>
              <a:rPr lang="cs-CZ" sz="2400" dirty="0" smtClean="0"/>
              <a:t>Kapitoly z psychologie pro zdravotnické pracovníky</a:t>
            </a:r>
          </a:p>
          <a:p>
            <a:r>
              <a:rPr lang="cs-CZ" sz="2400" dirty="0" smtClean="0"/>
              <a:t>Mgr. Ivanka Bartošíková , Mgr. Vladimír </a:t>
            </a:r>
            <a:r>
              <a:rPr lang="cs-CZ" sz="2400" dirty="0" err="1" smtClean="0"/>
              <a:t>Jičinský</a:t>
            </a:r>
            <a:r>
              <a:rPr lang="cs-CZ" sz="2400" dirty="0" smtClean="0"/>
              <a:t>, </a:t>
            </a:r>
          </a:p>
          <a:p>
            <a:pPr>
              <a:buNone/>
            </a:pPr>
            <a:r>
              <a:rPr lang="cs-CZ" sz="2400" dirty="0" smtClean="0"/>
              <a:t>      </a:t>
            </a:r>
            <a:r>
              <a:rPr lang="cs-CZ" sz="2400" dirty="0" err="1" smtClean="0"/>
              <a:t>Ph.Dr</a:t>
            </a:r>
            <a:r>
              <a:rPr lang="cs-CZ" sz="2400" dirty="0" smtClean="0"/>
              <a:t>. Marta </a:t>
            </a:r>
            <a:r>
              <a:rPr lang="cs-CZ" sz="2400" dirty="0" err="1" smtClean="0"/>
              <a:t>Jobánková</a:t>
            </a:r>
            <a:r>
              <a:rPr lang="cs-CZ" sz="2400" dirty="0" smtClean="0"/>
              <a:t>, </a:t>
            </a:r>
            <a:r>
              <a:rPr lang="cs-CZ" sz="2400" dirty="0" err="1" smtClean="0"/>
              <a:t>Ph.Dr</a:t>
            </a:r>
            <a:r>
              <a:rPr lang="cs-CZ" sz="2400" dirty="0" smtClean="0"/>
              <a:t>. Jarmila Kvapilová </a:t>
            </a:r>
          </a:p>
          <a:p>
            <a:r>
              <a:rPr lang="cs-CZ" sz="2400" dirty="0" smtClean="0"/>
              <a:t>ISBN 80-7013-288-4, Vydal- IDV PZ 2000 Brno </a:t>
            </a:r>
          </a:p>
          <a:p>
            <a:pPr>
              <a:buNone/>
            </a:pPr>
            <a:endParaRPr lang="cs-CZ" sz="2400" dirty="0" smtClean="0"/>
          </a:p>
          <a:p>
            <a:r>
              <a:rPr lang="cs-CZ" sz="2400" dirty="0" smtClean="0"/>
              <a:t>Psychologie a Pedagogika II pro SZŠ</a:t>
            </a:r>
          </a:p>
          <a:p>
            <a:r>
              <a:rPr lang="cs-CZ" sz="2400" dirty="0" err="1" smtClean="0"/>
              <a:t>Ph.Dr</a:t>
            </a:r>
            <a:r>
              <a:rPr lang="cs-CZ" sz="2400" dirty="0" smtClean="0"/>
              <a:t>. Věra Čechová , </a:t>
            </a:r>
            <a:r>
              <a:rPr lang="cs-CZ" sz="2400" dirty="0" err="1" smtClean="0"/>
              <a:t>Ph.Dr</a:t>
            </a:r>
            <a:r>
              <a:rPr lang="cs-CZ" sz="2400" dirty="0" smtClean="0"/>
              <a:t>. Alena </a:t>
            </a:r>
            <a:r>
              <a:rPr lang="cs-CZ" sz="2400" dirty="0" err="1" smtClean="0"/>
              <a:t>Mellanova</a:t>
            </a:r>
            <a:r>
              <a:rPr lang="cs-CZ" sz="2400" dirty="0" smtClean="0"/>
              <a:t>,</a:t>
            </a:r>
            <a:r>
              <a:rPr lang="cs-CZ" sz="2400" dirty="0" err="1" smtClean="0"/>
              <a:t>Csc</a:t>
            </a:r>
            <a:r>
              <a:rPr lang="cs-CZ" sz="2400" dirty="0" smtClean="0"/>
              <a:t>.</a:t>
            </a:r>
          </a:p>
          <a:p>
            <a:pPr>
              <a:buNone/>
            </a:pPr>
            <a:r>
              <a:rPr lang="cs-CZ" sz="2400" dirty="0" smtClean="0"/>
              <a:t>     Mgr. Hana Kučerová </a:t>
            </a:r>
          </a:p>
          <a:p>
            <a:r>
              <a:rPr lang="cs-CZ" sz="2400" dirty="0" smtClean="0"/>
              <a:t>ISBN 80-7333-028-8, </a:t>
            </a:r>
            <a:r>
              <a:rPr lang="cs-CZ" sz="2400" dirty="0" err="1" smtClean="0"/>
              <a:t>Informatorium</a:t>
            </a:r>
            <a:r>
              <a:rPr lang="cs-CZ" sz="2400" dirty="0" smtClean="0"/>
              <a:t> Praha 2004</a:t>
            </a:r>
          </a:p>
          <a:p>
            <a:endParaRPr lang="cs-CZ" sz="2400" dirty="0" smtClean="0"/>
          </a:p>
          <a:p>
            <a:r>
              <a:rPr lang="cs-CZ" sz="2400" dirty="0" smtClean="0"/>
              <a:t>Fotografie: Fotoarchiv autorky 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97</TotalTime>
  <Words>503</Words>
  <Application>Microsoft Office PowerPoint</Application>
  <PresentationFormat>Předvádění na obrazovce (4:3)</PresentationFormat>
  <Paragraphs>112</Paragraphs>
  <Slides>15</Slides>
  <Notes>1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sady Office</vt:lpstr>
      <vt:lpstr>Prezentace aplikace PowerPoint</vt:lpstr>
      <vt:lpstr>Anotace </vt:lpstr>
      <vt:lpstr>Období dospívání </vt:lpstr>
      <vt:lpstr>Puberta 11- 15 let první známky pohlavního zrání výrazné změny biologické, psychické a sociální </vt:lpstr>
      <vt:lpstr>Tělesný růst  </vt:lpstr>
      <vt:lpstr>Myšlení </vt:lpstr>
      <vt:lpstr>Emoční vývoj </vt:lpstr>
      <vt:lpstr>Sociální vývoj  </vt:lpstr>
      <vt:lpstr>Celé období je doba plná zvratů, rozporů, změn a hledání osobní identity </vt:lpstr>
      <vt:lpstr>Adolescence 15-20 let Plynulé pokračování puberty až do konečného procesu dospívání. </vt:lpstr>
      <vt:lpstr>Tělesný vývoj  </vt:lpstr>
      <vt:lpstr>Psychický vývoj  </vt:lpstr>
      <vt:lpstr>Sociální vývoj </vt:lpstr>
      <vt:lpstr>Kontrolní otázky a cvičení</vt:lpstr>
      <vt:lpstr>Použité zdroje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Období dospívání</dc:title>
  <dc:creator>Admin</dc:creator>
  <cp:lastModifiedBy>Andrea Ječmenová</cp:lastModifiedBy>
  <cp:revision>14</cp:revision>
  <dcterms:created xsi:type="dcterms:W3CDTF">2013-04-08T15:45:14Z</dcterms:created>
  <dcterms:modified xsi:type="dcterms:W3CDTF">2013-06-23T13:03:44Z</dcterms:modified>
</cp:coreProperties>
</file>