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2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EC877-0AE6-40C7-BB76-F20EA805644F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FE2CB3-DBD7-4DE0-96AD-FB63A88E64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8675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577D-D246-421E-B504-EF8BECC5CD0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ECD19-E136-4C7E-BA19-6BBC76F7F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577D-D246-421E-B504-EF8BECC5CD0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ECD19-E136-4C7E-BA19-6BBC76F7F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577D-D246-421E-B504-EF8BECC5CD0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ECD19-E136-4C7E-BA19-6BBC76F7F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577D-D246-421E-B504-EF8BECC5CD0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ECD19-E136-4C7E-BA19-6BBC76F7F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577D-D246-421E-B504-EF8BECC5CD0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ECD19-E136-4C7E-BA19-6BBC76F7F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577D-D246-421E-B504-EF8BECC5CD0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ECD19-E136-4C7E-BA19-6BBC76F7F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577D-D246-421E-B504-EF8BECC5CD0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ECD19-E136-4C7E-BA19-6BBC76F7F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577D-D246-421E-B504-EF8BECC5CD0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ECD19-E136-4C7E-BA19-6BBC76F7F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577D-D246-421E-B504-EF8BECC5CD0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ECD19-E136-4C7E-BA19-6BBC76F7F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577D-D246-421E-B504-EF8BECC5CD0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ECD19-E136-4C7E-BA19-6BBC76F7F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D577D-D246-421E-B504-EF8BECC5CD0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ECD19-E136-4C7E-BA19-6BBC76F7F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9D577D-D246-421E-B504-EF8BECC5CD04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0ECD19-E136-4C7E-BA19-6BBC76F7F5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86164547"/>
              </p:ext>
            </p:extLst>
          </p:nvPr>
        </p:nvGraphicFramePr>
        <p:xfrm>
          <a:off x="395536" y="2060849"/>
          <a:ext cx="8352927" cy="4608509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17492"/>
                <a:gridCol w="6435435"/>
              </a:tblGrid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Sociální vztahy a dovednosti 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Zdravotnická psychologie</a:t>
                      </a: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Ontogeneze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63157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Dospělost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VY_32_INOVACE_6.B_ZPSY_06(20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Datum tvorby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4563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860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Prezentace Microsoft PowerPoint studentům přibližuje rozdělení lidského věku a vývoj člověka v jednotlivých etapách.</a:t>
            </a:r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 lvl="0"/>
            <a:r>
              <a:rPr lang="cs-CZ" dirty="0" smtClean="0"/>
              <a:t>Cílem prezentace je studentům vštípit, co je ontogeneze a její důležitost při poznávání osobnosti.   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8298"/>
          </a:xfrm>
        </p:spPr>
        <p:txBody>
          <a:bodyPr>
            <a:normAutofit fontScale="90000"/>
          </a:bodyPr>
          <a:lstStyle/>
          <a:p>
            <a:r>
              <a:rPr lang="cs-CZ" sz="4900" b="1" u="sng" dirty="0" smtClean="0"/>
              <a:t>Dospělost</a:t>
            </a:r>
            <a:br>
              <a:rPr lang="cs-CZ" sz="4900" b="1" u="sng" dirty="0" smtClean="0"/>
            </a:br>
            <a:r>
              <a:rPr lang="cs-CZ" sz="2700" dirty="0"/>
              <a:t>Nejproduktivnější období naše života, je rozděleno do několika etap, přičemž je nutné si uvědomit, že jednotlivé fáze nastupují u jednotlivých lidí odlišně.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1900382"/>
            <a:ext cx="6408712" cy="4479208"/>
          </a:xfrm>
        </p:spPr>
      </p:pic>
      <p:sp>
        <p:nvSpPr>
          <p:cNvPr id="3" name="TextovéPole 2"/>
          <p:cNvSpPr txBox="1"/>
          <p:nvPr/>
        </p:nvSpPr>
        <p:spPr>
          <a:xfrm>
            <a:off x="7740352" y="5661248"/>
            <a:ext cx="14036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Andrea Ječmenová 2012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2800" dirty="0"/>
              <a:t>Základní kritérium dospělosti je dosažení </a:t>
            </a:r>
            <a:r>
              <a:rPr lang="cs-CZ" sz="2800" u="sng" dirty="0"/>
              <a:t>osobní zralosti </a:t>
            </a:r>
            <a:r>
              <a:rPr lang="cs-CZ" sz="2800" dirty="0"/>
              <a:t>→ člověk je plně osobně i společensky zodpovědný, začíná být ekonomicky nezávislý, je schopen samostatně pracovat a spolupracovat, adaptovat se na nové prostředí, přizpůsobit se společenským normám a požadavkům, plně rozvíjí své zájmy a navazuje trvalejší vztahy.</a:t>
            </a:r>
          </a:p>
          <a:p>
            <a:pPr>
              <a:buNone/>
            </a:pPr>
            <a:endParaRPr lang="cs-CZ" dirty="0"/>
          </a:p>
          <a:p>
            <a:r>
              <a:rPr lang="cs-CZ" sz="2800" b="1" dirty="0">
                <a:solidFill>
                  <a:srgbClr val="FF0000"/>
                </a:solidFill>
              </a:rPr>
              <a:t>Je připraven přijmout výchovné úkoly spojené s výchovou potomků.</a:t>
            </a:r>
            <a:endParaRPr lang="cs-CZ" sz="28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Mladá dospělost – zhruba 20-30let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1260440"/>
            <a:ext cx="7776864" cy="520548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/>
              <a:t>Tělesná zdatnost </a:t>
            </a:r>
            <a:r>
              <a:rPr lang="cs-CZ" b="1" u="sng" dirty="0"/>
              <a:t/>
            </a:r>
            <a:br>
              <a:rPr lang="cs-CZ" b="1" u="sng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období největší tělesné síly, vitality, </a:t>
            </a:r>
            <a:r>
              <a:rPr lang="cs-CZ" dirty="0" smtClean="0"/>
              <a:t>energie</a:t>
            </a:r>
          </a:p>
          <a:p>
            <a:pPr lvl="0">
              <a:buNone/>
            </a:pPr>
            <a:endParaRPr lang="cs-CZ" dirty="0"/>
          </a:p>
          <a:p>
            <a:pPr lvl="0"/>
            <a:r>
              <a:rPr lang="cs-CZ" dirty="0"/>
              <a:t>vážnější zdravotní problémy nebývají, ale více se objevují </a:t>
            </a:r>
            <a:r>
              <a:rPr lang="cs-CZ" dirty="0" smtClean="0"/>
              <a:t>úrazy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již se objevují nepatrné známky </a:t>
            </a:r>
            <a:r>
              <a:rPr lang="cs-CZ" u="sng" dirty="0"/>
              <a:t>involuce</a:t>
            </a:r>
            <a:r>
              <a:rPr lang="cs-CZ" dirty="0"/>
              <a:t> (stárnutí)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/>
              <a:t>Psychika</a:t>
            </a:r>
            <a:r>
              <a:rPr lang="cs-CZ" b="1" u="sng" dirty="0"/>
              <a:t/>
            </a:r>
            <a:br>
              <a:rPr lang="cs-CZ" b="1" u="sng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800" dirty="0"/>
              <a:t>myšlení dozrává ke svému definitivnímu </a:t>
            </a:r>
            <a:r>
              <a:rPr lang="cs-CZ" sz="2800" dirty="0" smtClean="0"/>
              <a:t>vrcholu</a:t>
            </a:r>
          </a:p>
          <a:p>
            <a:pPr lvl="0">
              <a:buNone/>
            </a:pPr>
            <a:endParaRPr lang="cs-CZ" sz="2800" dirty="0"/>
          </a:p>
          <a:p>
            <a:pPr lvl="0"/>
            <a:r>
              <a:rPr lang="cs-CZ" sz="2800" dirty="0"/>
              <a:t>rozvoj </a:t>
            </a:r>
            <a:r>
              <a:rPr lang="cs-CZ" sz="2800" dirty="0" smtClean="0"/>
              <a:t>pracovní </a:t>
            </a:r>
            <a:r>
              <a:rPr lang="cs-CZ" sz="2800" dirty="0"/>
              <a:t>činnosti → hledání svého zařazení, sbírání zkušeností → </a:t>
            </a:r>
            <a:r>
              <a:rPr lang="cs-CZ" sz="2800" b="1" dirty="0">
                <a:solidFill>
                  <a:srgbClr val="FF0000"/>
                </a:solidFill>
              </a:rPr>
              <a:t>dosažení vnitřní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sebejistoty</a:t>
            </a:r>
          </a:p>
          <a:p>
            <a:pPr lvl="0">
              <a:buNone/>
            </a:pPr>
            <a:endParaRPr lang="cs-CZ" sz="2800" dirty="0"/>
          </a:p>
          <a:p>
            <a:pPr lvl="0"/>
            <a:r>
              <a:rPr lang="cs-CZ" sz="2800" dirty="0"/>
              <a:t>správné trávení volného času → růst osobnosti,</a:t>
            </a:r>
            <a:r>
              <a:rPr lang="cs-CZ" sz="2800" u="sng" dirty="0"/>
              <a:t> relaxace </a:t>
            </a:r>
            <a:r>
              <a:rPr lang="cs-CZ" sz="2800" dirty="0"/>
              <a:t> =&gt; znovunabytí energie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9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19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19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/>
              <a:t>Sociální sféra </a:t>
            </a:r>
            <a:r>
              <a:rPr lang="cs-CZ" b="1" u="sng" dirty="0"/>
              <a:t/>
            </a:r>
            <a:br>
              <a:rPr lang="cs-CZ" b="1" u="sng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potřeba intimního a emočního soužití → uzavření manželství a touha mít děti → </a:t>
            </a:r>
            <a:r>
              <a:rPr lang="cs-CZ" sz="2800" b="1" dirty="0">
                <a:solidFill>
                  <a:srgbClr val="FF0000"/>
                </a:solidFill>
              </a:rPr>
              <a:t>test osobní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zralosti</a:t>
            </a:r>
          </a:p>
          <a:p>
            <a:pPr lvl="0">
              <a:buNone/>
            </a:pPr>
            <a:endParaRPr lang="cs-CZ" dirty="0"/>
          </a:p>
          <a:p>
            <a:r>
              <a:rPr lang="cs-CZ" dirty="0" smtClean="0"/>
              <a:t>vznik rodiny → nové životní úkoly a role, lidská potřeba o někoho pečovat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Střední dospělost – zhruba 30-45 let</a:t>
            </a:r>
            <a:r>
              <a:rPr lang="cs-CZ" b="1" u="sng" dirty="0"/>
              <a:t/>
            </a:r>
            <a:br>
              <a:rPr lang="cs-CZ" b="1" u="sng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Období psychické a fyzické stability, vysoké duševní i pracovní výkonnosti, dobrého zdraví.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Začínají </a:t>
            </a:r>
            <a:r>
              <a:rPr lang="cs-CZ" dirty="0"/>
              <a:t>se pozvolna, nenápadně projevovat první známky involuce.</a:t>
            </a:r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83968" y="2060848"/>
            <a:ext cx="4718641" cy="327648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4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4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4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4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00" accel="1000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00" accel="1000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611560" y="404664"/>
            <a:ext cx="4040188" cy="1152128"/>
          </a:xfrm>
        </p:spPr>
        <p:txBody>
          <a:bodyPr/>
          <a:lstStyle/>
          <a:p>
            <a:pPr algn="ctr"/>
            <a:r>
              <a:rPr lang="cs-CZ" sz="3600" dirty="0"/>
              <a:t>Pracovní činnosti 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57200" y="1700808"/>
            <a:ext cx="4040188" cy="4425355"/>
          </a:xfrm>
        </p:spPr>
        <p:txBody>
          <a:bodyPr/>
          <a:lstStyle/>
          <a:p>
            <a:pPr lvl="0"/>
            <a:r>
              <a:rPr lang="cs-CZ" sz="2600" dirty="0"/>
              <a:t>dosažení profesního vrcholu → vzrůstající odbornost a zkušenosti → perspektiva dobré kariéry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572000" y="0"/>
            <a:ext cx="4041775" cy="980728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 </a:t>
            </a:r>
          </a:p>
          <a:p>
            <a:pPr algn="ctr"/>
            <a:r>
              <a:rPr lang="cs-CZ" sz="3900" dirty="0"/>
              <a:t>Rodina</a:t>
            </a:r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645025" y="764704"/>
            <a:ext cx="4041775" cy="5688632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sz="2800" dirty="0"/>
              <a:t>pro většinu ústředním motivem života → u žen poslední možnost porodit dítě a tím uspokojit svoji potřebu </a:t>
            </a:r>
            <a:r>
              <a:rPr lang="cs-CZ" sz="2800" dirty="0" smtClean="0"/>
              <a:t>mateřství</a:t>
            </a:r>
          </a:p>
          <a:p>
            <a:pPr lvl="0"/>
            <a:endParaRPr lang="cs-CZ" sz="2800" dirty="0"/>
          </a:p>
          <a:p>
            <a:pPr lvl="0"/>
            <a:r>
              <a:rPr lang="cs-CZ" sz="2800" dirty="0"/>
              <a:t>uzavírání druhých </a:t>
            </a:r>
            <a:r>
              <a:rPr lang="cs-CZ" sz="2800" dirty="0" smtClean="0"/>
              <a:t>manželství</a:t>
            </a:r>
          </a:p>
          <a:p>
            <a:pPr lvl="0"/>
            <a:endParaRPr lang="cs-CZ" sz="2800" dirty="0"/>
          </a:p>
          <a:p>
            <a:pPr lvl="0"/>
            <a:r>
              <a:rPr lang="cs-CZ" sz="2800" dirty="0"/>
              <a:t>většině právě děti poskytují pocit smysluplnosti života a práce, pocit radosti, bezpečí a domova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8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0"/>
                            </p:stCondLst>
                            <p:childTnLst>
                              <p:par>
                                <p:cTn id="3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uiExpand="1" build="p"/>
      <p:bldP spid="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/>
              <a:t>Psychika</a:t>
            </a:r>
            <a:r>
              <a:rPr lang="cs-CZ" b="1" u="sng" dirty="0"/>
              <a:t/>
            </a:r>
            <a:br>
              <a:rPr lang="cs-CZ" b="1" u="sng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cs-CZ" sz="3300" dirty="0"/>
              <a:t>kritické hodnocení svého dosavadního života, jeho </a:t>
            </a:r>
            <a:r>
              <a:rPr lang="cs-CZ" sz="3300" dirty="0" smtClean="0"/>
              <a:t>náplně</a:t>
            </a:r>
          </a:p>
          <a:p>
            <a:pPr lvl="0">
              <a:buNone/>
            </a:pPr>
            <a:endParaRPr lang="cs-CZ" sz="3300" dirty="0"/>
          </a:p>
          <a:p>
            <a:pPr lvl="0"/>
            <a:r>
              <a:rPr lang="cs-CZ" sz="3300" dirty="0"/>
              <a:t>srovnání dosažených a nedosažených </a:t>
            </a:r>
            <a:r>
              <a:rPr lang="cs-CZ" sz="3300" dirty="0" smtClean="0"/>
              <a:t>cílů</a:t>
            </a:r>
          </a:p>
          <a:p>
            <a:pPr lvl="0"/>
            <a:endParaRPr lang="cs-CZ" sz="3300" dirty="0"/>
          </a:p>
          <a:p>
            <a:pPr lvl="0"/>
            <a:r>
              <a:rPr lang="cs-CZ" sz="3300" dirty="0"/>
              <a:t>znova se objevují existencionální otázky =&gt; především ohledně výchovy dětí a jejich budoucnosti </a:t>
            </a:r>
            <a:endParaRPr lang="cs-CZ" sz="3300" dirty="0" smtClean="0"/>
          </a:p>
          <a:p>
            <a:pPr lvl="0"/>
            <a:endParaRPr lang="cs-CZ" sz="3300" dirty="0"/>
          </a:p>
          <a:p>
            <a:pPr lvl="0"/>
            <a:r>
              <a:rPr lang="cs-CZ" sz="3300" dirty="0"/>
              <a:t>dochází k vyhraňování a nové integritě osobnosti, k větší osobní zralosti, k mobilizaci vnitřních životních sil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>
            <a:normAutofit fontScale="90000"/>
          </a:bodyPr>
          <a:lstStyle/>
          <a:p>
            <a:pPr lvl="0"/>
            <a:r>
              <a:rPr lang="cs-CZ" b="1" dirty="0"/>
              <a:t>Pozdní dospělost </a:t>
            </a:r>
            <a:r>
              <a:rPr lang="cs-CZ" b="1" dirty="0" smtClean="0"/>
              <a:t>– zhruba 45-60 </a:t>
            </a:r>
            <a:r>
              <a:rPr lang="cs-CZ" b="1" dirty="0" smtClean="0"/>
              <a:t>let</a:t>
            </a:r>
            <a:br>
              <a:rPr lang="cs-CZ" b="1" dirty="0" smtClean="0"/>
            </a:br>
            <a:r>
              <a:rPr lang="cs-CZ" sz="3100" dirty="0" smtClean="0"/>
              <a:t>období</a:t>
            </a:r>
            <a:r>
              <a:rPr lang="cs-CZ" sz="3100" dirty="0"/>
              <a:t>, kdy involuce získává nad evolucí definitivní převahu</a:t>
            </a:r>
            <a:r>
              <a:rPr lang="cs-CZ" dirty="0"/>
              <a:t/>
            </a:r>
            <a:br>
              <a:rPr lang="cs-CZ" dirty="0"/>
            </a:br>
            <a:r>
              <a:rPr lang="cs-CZ" b="1" u="sng" dirty="0"/>
              <a:t/>
            </a:r>
            <a:br>
              <a:rPr lang="cs-CZ" b="1" u="sng" dirty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1625692"/>
            <a:ext cx="6984776" cy="493264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/>
              <a:t>Tělesné změny</a:t>
            </a:r>
            <a:r>
              <a:rPr lang="cs-CZ" b="1" u="sng" dirty="0"/>
              <a:t/>
            </a:r>
            <a:br>
              <a:rPr lang="cs-CZ" b="1" u="sng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19256" cy="5760640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cs-CZ" sz="3400" dirty="0"/>
              <a:t>změny funkcí jednotlivých </a:t>
            </a:r>
            <a:r>
              <a:rPr lang="cs-CZ" sz="3400" dirty="0" smtClean="0"/>
              <a:t>orgánů</a:t>
            </a:r>
          </a:p>
          <a:p>
            <a:pPr lvl="0"/>
            <a:endParaRPr lang="cs-CZ" sz="3400" dirty="0"/>
          </a:p>
          <a:p>
            <a:pPr lvl="0"/>
            <a:r>
              <a:rPr lang="cs-CZ" sz="3400" dirty="0"/>
              <a:t>pokles výkonnosti =&gt; vznik chronických </a:t>
            </a:r>
            <a:r>
              <a:rPr lang="cs-CZ" sz="3400" dirty="0" smtClean="0"/>
              <a:t>onemocnění</a:t>
            </a:r>
          </a:p>
          <a:p>
            <a:pPr lvl="0"/>
            <a:endParaRPr lang="cs-CZ" sz="3400" dirty="0"/>
          </a:p>
          <a:p>
            <a:pPr lvl="0"/>
            <a:r>
              <a:rPr lang="cs-CZ" sz="3400" dirty="0"/>
              <a:t>zpomaluje se </a:t>
            </a:r>
            <a:r>
              <a:rPr lang="cs-CZ" sz="3400" dirty="0" smtClean="0"/>
              <a:t>metabolismus</a:t>
            </a:r>
          </a:p>
          <a:p>
            <a:pPr lvl="0"/>
            <a:endParaRPr lang="cs-CZ" sz="3400" dirty="0"/>
          </a:p>
          <a:p>
            <a:pPr lvl="0"/>
            <a:r>
              <a:rPr lang="cs-CZ" sz="3400" dirty="0"/>
              <a:t>zhoršení smyslového vnímání =&gt; klesá citlivost pro vysoké tóny, zhoršuje se zraková </a:t>
            </a:r>
            <a:r>
              <a:rPr lang="cs-CZ" sz="3400" dirty="0" smtClean="0"/>
              <a:t>ostrost</a:t>
            </a:r>
          </a:p>
          <a:p>
            <a:pPr lvl="0"/>
            <a:endParaRPr lang="cs-CZ" sz="3400" dirty="0"/>
          </a:p>
          <a:p>
            <a:pPr lvl="0"/>
            <a:r>
              <a:rPr lang="cs-CZ" sz="3400" dirty="0"/>
              <a:t>ženy – dostavuje se ukončení reprodukčního období ženy – </a:t>
            </a:r>
            <a:r>
              <a:rPr lang="cs-CZ" sz="3400" u="sng" dirty="0" smtClean="0"/>
              <a:t>menopauza</a:t>
            </a:r>
          </a:p>
          <a:p>
            <a:pPr lvl="0"/>
            <a:endParaRPr lang="cs-CZ" sz="3400" dirty="0"/>
          </a:p>
          <a:p>
            <a:pPr lvl="0"/>
            <a:r>
              <a:rPr lang="cs-CZ" sz="3400" dirty="0"/>
              <a:t>muži – často dochází k </a:t>
            </a:r>
            <a:r>
              <a:rPr lang="cs-CZ" sz="3400" dirty="0" smtClean="0"/>
              <a:t>potížím - </a:t>
            </a:r>
            <a:r>
              <a:rPr lang="cs-CZ" sz="3400" dirty="0"/>
              <a:t>vyvolání a udržení </a:t>
            </a:r>
            <a:r>
              <a:rPr lang="cs-CZ" sz="3400" u="sng" dirty="0" smtClean="0"/>
              <a:t>erekce</a:t>
            </a:r>
          </a:p>
          <a:p>
            <a:pPr lvl="0"/>
            <a:endParaRPr lang="cs-CZ" sz="3400" dirty="0"/>
          </a:p>
          <a:p>
            <a:pPr lvl="0"/>
            <a:r>
              <a:rPr lang="cs-CZ" sz="3400" dirty="0"/>
              <a:t>klimakterické příznaky bývají u obou pohlaví mnohdy spojovány s pocity beznaděje, ztráty osobní hodnoty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200"/>
                            </p:stCondLst>
                            <p:childTnLst>
                              <p:par>
                                <p:cTn id="13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100"/>
                            </p:stCondLst>
                            <p:childTnLst>
                              <p:par>
                                <p:cTn id="19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750"/>
                            </p:stCondLst>
                            <p:childTnLst>
                              <p:par>
                                <p:cTn id="2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350"/>
                            </p:stCondLst>
                            <p:childTnLst>
                              <p:par>
                                <p:cTn id="31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750"/>
                            </p:stCondLst>
                            <p:childTnLst>
                              <p:par>
                                <p:cTn id="37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8050"/>
                            </p:stCondLst>
                            <p:childTnLst>
                              <p:par>
                                <p:cTn id="43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900"/>
                            </p:stCondLst>
                            <p:childTnLst>
                              <p:par>
                                <p:cTn id="49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/>
              <a:t>Psychika</a:t>
            </a:r>
            <a:r>
              <a:rPr lang="cs-CZ" b="1" u="sng" dirty="0"/>
              <a:t/>
            </a:r>
            <a:br>
              <a:rPr lang="cs-CZ" b="1" u="sng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sz="3300" dirty="0"/>
              <a:t>úbytek paměťových schopností, především vštípivosti </a:t>
            </a:r>
            <a:endParaRPr lang="cs-CZ" sz="3300" dirty="0" smtClean="0"/>
          </a:p>
          <a:p>
            <a:pPr lvl="0"/>
            <a:endParaRPr lang="cs-CZ" sz="3300" dirty="0"/>
          </a:p>
          <a:p>
            <a:pPr lvl="0"/>
            <a:r>
              <a:rPr lang="cs-CZ" sz="3300" dirty="0"/>
              <a:t>zhoršuje se postřeh, cit pro </a:t>
            </a:r>
            <a:r>
              <a:rPr lang="cs-CZ" sz="3300" dirty="0" smtClean="0"/>
              <a:t>detaily</a:t>
            </a:r>
          </a:p>
          <a:p>
            <a:pPr lvl="0"/>
            <a:endParaRPr lang="cs-CZ" sz="3300" dirty="0"/>
          </a:p>
          <a:p>
            <a:pPr lvl="0"/>
            <a:r>
              <a:rPr lang="cs-CZ" sz="3300" dirty="0"/>
              <a:t>u některých citová labilita = &gt; nízká frustrační </a:t>
            </a:r>
            <a:r>
              <a:rPr lang="cs-CZ" sz="3300" dirty="0" smtClean="0"/>
              <a:t>tolerance</a:t>
            </a:r>
          </a:p>
          <a:p>
            <a:pPr lvl="0"/>
            <a:endParaRPr lang="cs-CZ" sz="3300" dirty="0"/>
          </a:p>
          <a:p>
            <a:pPr lvl="0"/>
            <a:r>
              <a:rPr lang="cs-CZ" sz="3300" dirty="0"/>
              <a:t>poruchy spánku =&gt; individuální </a:t>
            </a:r>
            <a:r>
              <a:rPr lang="cs-CZ" sz="3300" dirty="0" smtClean="0"/>
              <a:t>rozdíly</a:t>
            </a:r>
          </a:p>
          <a:p>
            <a:pPr lvl="0">
              <a:buNone/>
            </a:pPr>
            <a:endParaRPr lang="cs-CZ" sz="3300" dirty="0"/>
          </a:p>
          <a:p>
            <a:pPr lvl="0"/>
            <a:r>
              <a:rPr lang="cs-CZ" sz="3300" dirty="0"/>
              <a:t>většinou </a:t>
            </a:r>
            <a:r>
              <a:rPr lang="cs-CZ" sz="3300" u="sng" dirty="0"/>
              <a:t>redukce</a:t>
            </a:r>
            <a:r>
              <a:rPr lang="cs-CZ" sz="3300" dirty="0"/>
              <a:t> pracovní i zájmové </a:t>
            </a:r>
            <a:r>
              <a:rPr lang="cs-CZ" sz="3300" dirty="0" smtClean="0"/>
              <a:t>činnosti </a:t>
            </a:r>
            <a:r>
              <a:rPr lang="cs-CZ" sz="3300" dirty="0"/>
              <a:t>a hledání nových, přiměřených aktivit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700"/>
                            </p:stCondLst>
                            <p:childTnLst>
                              <p:par>
                                <p:cTn id="1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700"/>
                            </p:stCondLst>
                            <p:childTnLst>
                              <p:par>
                                <p:cTn id="16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700"/>
                            </p:stCondLst>
                            <p:childTnLst>
                              <p:par>
                                <p:cTn id="20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700"/>
                            </p:stCondLst>
                            <p:childTnLst>
                              <p:par>
                                <p:cTn id="2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700"/>
                            </p:stCondLst>
                            <p:childTnLst>
                              <p:par>
                                <p:cTn id="28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/>
              <a:t>Sociální sféra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cs-CZ" sz="3800" u="sng" dirty="0"/>
              <a:t>manželství</a:t>
            </a:r>
            <a:r>
              <a:rPr lang="cs-CZ" sz="3800" dirty="0"/>
              <a:t> prochází zatěžkávací zkouškou, zvláště po odchodu dětí z domova =&gt; pocit prázdného místa způsobuje vzájemnou závislost </a:t>
            </a:r>
            <a:r>
              <a:rPr lang="cs-CZ" sz="3800" dirty="0" smtClean="0"/>
              <a:t>partnerů</a:t>
            </a:r>
          </a:p>
          <a:p>
            <a:pPr lvl="0"/>
            <a:endParaRPr lang="cs-CZ" sz="3800" dirty="0"/>
          </a:p>
          <a:p>
            <a:pPr lvl="0"/>
            <a:r>
              <a:rPr lang="cs-CZ" sz="3800" dirty="0"/>
              <a:t>někdy problémy =&gt; náhlý vzdor proti blížícímu se stáří =&gt; snaha zastavit čas =&gt; vyhledávání vztahů s mladšími </a:t>
            </a:r>
            <a:r>
              <a:rPr lang="cs-CZ" sz="3800" dirty="0" smtClean="0"/>
              <a:t>osobami</a:t>
            </a:r>
          </a:p>
          <a:p>
            <a:pPr lvl="0"/>
            <a:endParaRPr lang="cs-CZ" sz="3800" dirty="0"/>
          </a:p>
          <a:p>
            <a:pPr lvl="0"/>
            <a:r>
              <a:rPr lang="cs-CZ" sz="3800" dirty="0"/>
              <a:t>jakmile vyvstalé problémy společně partneři překonají, bývá jejich vzájemný vztah ještě </a:t>
            </a:r>
            <a:r>
              <a:rPr lang="cs-CZ" sz="3800" dirty="0" smtClean="0"/>
              <a:t>silnější</a:t>
            </a:r>
          </a:p>
          <a:p>
            <a:pPr lvl="0"/>
            <a:endParaRPr lang="cs-CZ" sz="3800" dirty="0"/>
          </a:p>
          <a:p>
            <a:pPr lvl="0"/>
            <a:r>
              <a:rPr lang="cs-CZ" sz="3800" u="sng" dirty="0"/>
              <a:t>sexualita</a:t>
            </a:r>
            <a:r>
              <a:rPr lang="cs-CZ" sz="3800" dirty="0"/>
              <a:t> =&gt; její kvalita je závislá na celkové a emoční spokojenosti v manželství, na psychickém naladění </a:t>
            </a:r>
            <a:endParaRPr lang="cs-CZ" sz="3800" dirty="0" smtClean="0"/>
          </a:p>
          <a:p>
            <a:pPr lvl="0">
              <a:buNone/>
            </a:pPr>
            <a:endParaRPr lang="cs-CZ" sz="3800" dirty="0"/>
          </a:p>
          <a:p>
            <a:pPr lvl="0"/>
            <a:r>
              <a:rPr lang="cs-CZ" sz="3800" u="sng" dirty="0"/>
              <a:t>rodina a děti</a:t>
            </a:r>
            <a:r>
              <a:rPr lang="cs-CZ" sz="3800" dirty="0"/>
              <a:t> =&gt; většina lidi se stává </a:t>
            </a:r>
            <a:r>
              <a:rPr lang="cs-CZ" sz="3800" u="sng" dirty="0"/>
              <a:t>prarodiči </a:t>
            </a:r>
            <a:r>
              <a:rPr lang="cs-CZ" sz="3800" dirty="0"/>
              <a:t>=&gt; nová role, významný vliv na socializaci vnoučete =&gt; sloužit dítěti jako správný model, respektovat výchovu rodičů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Kontrolní otázky a cvičení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09120"/>
          </a:xfrm>
        </p:spPr>
        <p:txBody>
          <a:bodyPr>
            <a:normAutofit fontScale="775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3100" dirty="0" smtClean="0"/>
              <a:t>Co je základním kritériem dospělosti?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100" dirty="0" smtClean="0"/>
              <a:t>Věkově vymezte mladou dospělost, jak v tomto období probíhá tělesný, psychický a sociální vývoj?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100" dirty="0" smtClean="0"/>
              <a:t>Věkově vymezte střední dospělost, jak v tomto období probíhá tělesný, psychický a sociální vývoj?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100" dirty="0" smtClean="0"/>
              <a:t>Věkově vymezte pozdní dospělost, jak v tomto období probíhá tělesný, psychický a sociální vývoj?</a:t>
            </a:r>
          </a:p>
          <a:p>
            <a:pPr marL="514350" indent="-51435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3100" b="1" dirty="0" smtClean="0"/>
              <a:t>Úkol</a:t>
            </a:r>
            <a:endParaRPr lang="cs-CZ" sz="3100" dirty="0" smtClean="0"/>
          </a:p>
          <a:p>
            <a:r>
              <a:rPr lang="cs-CZ" sz="3100" dirty="0" smtClean="0"/>
              <a:t>Vyhledejte význam a funkce rodiny, význam manželství.</a:t>
            </a:r>
          </a:p>
          <a:p>
            <a:r>
              <a:rPr lang="cs-CZ" sz="3100" dirty="0" smtClean="0"/>
              <a:t>Vyhledejte druhy konfliktů v manželství, jejich řešení.</a:t>
            </a:r>
          </a:p>
          <a:p>
            <a:r>
              <a:rPr lang="cs-CZ" sz="3100" dirty="0" smtClean="0"/>
              <a:t>Vyhledejte příčiny rozpadu manželství, dopad rozvodu na děti.</a:t>
            </a:r>
          </a:p>
          <a:p>
            <a:endParaRPr lang="cs-CZ" sz="3100" dirty="0" smtClean="0"/>
          </a:p>
          <a:p>
            <a:pPr lvl="0">
              <a:buFont typeface="Wingdings" pitchFamily="2" charset="2"/>
              <a:buChar char="Ø"/>
            </a:pPr>
            <a:r>
              <a:rPr lang="cs-CZ" sz="3100" b="1" dirty="0" smtClean="0"/>
              <a:t>Pracujte s internetovými zdroji.</a:t>
            </a:r>
            <a:r>
              <a:rPr lang="cs-CZ" sz="3100" dirty="0" smtClean="0"/>
              <a:t> </a:t>
            </a:r>
          </a:p>
          <a:p>
            <a:pPr lvl="0">
              <a:buFont typeface="Wingdings" pitchFamily="2" charset="2"/>
              <a:buChar char="Ø"/>
            </a:pPr>
            <a:endParaRPr lang="cs-CZ" sz="3100" dirty="0" smtClean="0"/>
          </a:p>
          <a:p>
            <a:pPr>
              <a:buFont typeface="Wingdings" pitchFamily="2" charset="2"/>
              <a:buChar char="Ø"/>
            </a:pPr>
            <a:r>
              <a:rPr lang="cs-CZ" sz="3100" b="1" dirty="0" smtClean="0"/>
              <a:t>Písemně zpracujte.</a:t>
            </a:r>
            <a:endParaRPr lang="cs-CZ" sz="31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200"/>
                            </p:stCondLst>
                            <p:childTnLst>
                              <p:par>
                                <p:cTn id="11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200"/>
                            </p:stCondLst>
                            <p:childTnLst>
                              <p:par>
                                <p:cTn id="16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200"/>
                            </p:stCondLst>
                            <p:childTnLst>
                              <p:par>
                                <p:cTn id="21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200"/>
                            </p:stCondLst>
                            <p:childTnLst>
                              <p:par>
                                <p:cTn id="26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200"/>
                            </p:stCondLst>
                            <p:childTnLst>
                              <p:par>
                                <p:cTn id="31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3200"/>
                            </p:stCondLst>
                            <p:childTnLst>
                              <p:par>
                                <p:cTn id="36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200"/>
                            </p:stCondLst>
                            <p:childTnLst>
                              <p:par>
                                <p:cTn id="41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200"/>
                            </p:stCondLst>
                            <p:childTnLst>
                              <p:par>
                                <p:cTn id="46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9200"/>
                            </p:stCondLst>
                            <p:childTnLst>
                              <p:par>
                                <p:cTn id="51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1200"/>
                            </p:stCondLst>
                            <p:childTnLst>
                              <p:par>
                                <p:cTn id="56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latin typeface="+mn-lt"/>
              </a:rPr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Kapitoly z psychologie pro zdravotnické pracovníky</a:t>
            </a:r>
          </a:p>
          <a:p>
            <a:r>
              <a:rPr lang="cs-CZ" sz="2400" dirty="0" smtClean="0"/>
              <a:t>Mgr. Ivanka Bartošíková , Mgr. Vladimír </a:t>
            </a:r>
            <a:r>
              <a:rPr lang="cs-CZ" sz="2400" dirty="0" err="1" smtClean="0"/>
              <a:t>Jičinský</a:t>
            </a:r>
            <a:r>
              <a:rPr lang="cs-CZ" sz="2400" dirty="0" smtClean="0"/>
              <a:t>, </a:t>
            </a:r>
          </a:p>
          <a:p>
            <a:pPr>
              <a:buNone/>
            </a:pPr>
            <a:r>
              <a:rPr lang="cs-CZ" sz="2400" dirty="0" smtClean="0"/>
              <a:t>     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Marta </a:t>
            </a:r>
            <a:r>
              <a:rPr lang="cs-CZ" sz="2400" dirty="0" err="1" smtClean="0"/>
              <a:t>Jobánková</a:t>
            </a:r>
            <a:r>
              <a:rPr lang="cs-CZ" sz="2400" dirty="0" smtClean="0"/>
              <a:t>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Jarmila Kvapilová </a:t>
            </a:r>
          </a:p>
          <a:p>
            <a:r>
              <a:rPr lang="cs-CZ" sz="2400" dirty="0" smtClean="0"/>
              <a:t>ISBN 80-7013-288-4, Vydal- IDV PZ 2000 Brno 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Psychologie a Pedagogika II pro SZŠ</a:t>
            </a:r>
          </a:p>
          <a:p>
            <a:r>
              <a:rPr lang="cs-CZ" sz="2400" dirty="0" err="1" smtClean="0"/>
              <a:t>Ph.Dr</a:t>
            </a:r>
            <a:r>
              <a:rPr lang="cs-CZ" sz="2400" dirty="0" smtClean="0"/>
              <a:t>. Věra Čechová 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Alena </a:t>
            </a:r>
            <a:r>
              <a:rPr lang="cs-CZ" sz="2400" dirty="0" err="1" smtClean="0"/>
              <a:t>Mellanova</a:t>
            </a:r>
            <a:r>
              <a:rPr lang="cs-CZ" sz="2400" dirty="0" smtClean="0"/>
              <a:t>,</a:t>
            </a:r>
            <a:r>
              <a:rPr lang="cs-CZ" sz="2400" dirty="0" err="1" smtClean="0"/>
              <a:t>Csc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 Mgr. Hana Kučerová </a:t>
            </a:r>
          </a:p>
          <a:p>
            <a:r>
              <a:rPr lang="cs-CZ" sz="2400" dirty="0" smtClean="0"/>
              <a:t>ISBN 80-7333-028-8, </a:t>
            </a:r>
            <a:r>
              <a:rPr lang="cs-CZ" sz="2400" dirty="0" err="1" smtClean="0"/>
              <a:t>Informatorium</a:t>
            </a:r>
            <a:r>
              <a:rPr lang="cs-CZ" sz="2400" dirty="0" smtClean="0"/>
              <a:t> Praha 2004</a:t>
            </a:r>
          </a:p>
          <a:p>
            <a:endParaRPr lang="cs-CZ" sz="2400" dirty="0" smtClean="0"/>
          </a:p>
          <a:p>
            <a:r>
              <a:rPr lang="cs-CZ" sz="2400" dirty="0" smtClean="0"/>
              <a:t>Fotografie: Fotoarchiv autorky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597</Words>
  <Application>Microsoft Office PowerPoint</Application>
  <PresentationFormat>Předvádění na obrazovce (4:3)</PresentationFormat>
  <Paragraphs>128</Paragraphs>
  <Slides>17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 </vt:lpstr>
      <vt:lpstr>Dospělost Nejproduktivnější období naše života, je rozděleno do několika etap, přičemž je nutné si uvědomit, že jednotlivé fáze nastupují u jednotlivých lidí odlišně.  </vt:lpstr>
      <vt:lpstr>Snímek 4</vt:lpstr>
      <vt:lpstr>Mladá dospělost – zhruba 20-30let </vt:lpstr>
      <vt:lpstr>Tělesná zdatnost  </vt:lpstr>
      <vt:lpstr>Psychika </vt:lpstr>
      <vt:lpstr>Sociální sféra  </vt:lpstr>
      <vt:lpstr>Střední dospělost – zhruba 30-45 let </vt:lpstr>
      <vt:lpstr>Snímek 10</vt:lpstr>
      <vt:lpstr>Psychika </vt:lpstr>
      <vt:lpstr>Pozdní dospělost – zhruba 45-60 let období, kdy involuce získává nad evolucí definitivní převahu  </vt:lpstr>
      <vt:lpstr>Tělesné změny </vt:lpstr>
      <vt:lpstr>Psychika </vt:lpstr>
      <vt:lpstr>Sociální sféra  </vt:lpstr>
      <vt:lpstr>Kontrolní otázky a cvičení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Dospělost Nejproduktivnější období naše života, je rozděleno do několika etap, přičemž je nutné si uvědomit, že jednotlivé fáze nastupují u jednotlivých lidí odlišně.</dc:title>
  <dc:creator>Admin</dc:creator>
  <cp:lastModifiedBy>Dum</cp:lastModifiedBy>
  <cp:revision>14</cp:revision>
  <dcterms:created xsi:type="dcterms:W3CDTF">2013-04-09T15:26:26Z</dcterms:created>
  <dcterms:modified xsi:type="dcterms:W3CDTF">2014-02-24T11:06:47Z</dcterms:modified>
</cp:coreProperties>
</file>