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5" r:id="rId2"/>
    <p:sldId id="262" r:id="rId3"/>
    <p:sldId id="257" r:id="rId4"/>
    <p:sldId id="258" r:id="rId5"/>
    <p:sldId id="259" r:id="rId6"/>
    <p:sldId id="260" r:id="rId7"/>
    <p:sldId id="261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4AF650-30F4-4DB3-B63D-151DBFE62B1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0472DB-4A22-4B03-9D47-06FA376011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68625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8D669-BF32-4BDD-863A-51C84D31BCE7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A5A43-6CB7-4891-A504-BAB94F0494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8D669-BF32-4BDD-863A-51C84D31BCE7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A5A43-6CB7-4891-A504-BAB94F0494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8D669-BF32-4BDD-863A-51C84D31BCE7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A5A43-6CB7-4891-A504-BAB94F0494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8D669-BF32-4BDD-863A-51C84D31BCE7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A5A43-6CB7-4891-A504-BAB94F0494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8D669-BF32-4BDD-863A-51C84D31BCE7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A5A43-6CB7-4891-A504-BAB94F0494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8D669-BF32-4BDD-863A-51C84D31BCE7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A5A43-6CB7-4891-A504-BAB94F0494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8D669-BF32-4BDD-863A-51C84D31BCE7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A5A43-6CB7-4891-A504-BAB94F0494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8D669-BF32-4BDD-863A-51C84D31BCE7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A5A43-6CB7-4891-A504-BAB94F0494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8D669-BF32-4BDD-863A-51C84D31BCE7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A5A43-6CB7-4891-A504-BAB94F0494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8D669-BF32-4BDD-863A-51C84D31BCE7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A5A43-6CB7-4891-A504-BAB94F0494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8D669-BF32-4BDD-863A-51C84D31BCE7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A5A43-6CB7-4891-A504-BAB94F0494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8D669-BF32-4BDD-863A-51C84D31BCE7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BA5A43-6CB7-4891-A504-BAB94F04948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7424246"/>
              </p:ext>
            </p:extLst>
          </p:nvPr>
        </p:nvGraphicFramePr>
        <p:xfrm>
          <a:off x="395536" y="2060849"/>
          <a:ext cx="8352927" cy="4608509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17492"/>
                <a:gridCol w="6435435"/>
              </a:tblGrid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4763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Sociální vztahy a dovednosti </a:t>
                      </a: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Zdravotnická psychologie</a:t>
                      </a:r>
                    </a:p>
                  </a:txBody>
                  <a:tcPr marL="68580" marR="68580" marT="0" marB="0" anchor="ctr"/>
                </a:tc>
              </a:tr>
              <a:tr h="6476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Ontogeneze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63157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Stáří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VY_32_INOVACE_6.B_ZPSY_07(20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Andrea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Ječmenová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Datum tvorby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45636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0609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dirty="0" smtClean="0"/>
              <a:t>Prezentace Microsoft PowerPoint studentům přibližuje rozdělení lidského věku a vývoj člověka v jednotlivých etapách.</a:t>
            </a:r>
          </a:p>
          <a:p>
            <a:pPr lvl="0"/>
            <a:r>
              <a:rPr lang="cs-CZ" dirty="0" smtClean="0"/>
              <a:t>Prezentace je určena jako podpůrný materiál k výkladu učitele, lze použít i k opakování učiva.</a:t>
            </a:r>
          </a:p>
          <a:p>
            <a:pPr lvl="0"/>
            <a:r>
              <a:rPr lang="cs-CZ" dirty="0" smtClean="0"/>
              <a:t>Cílem prezentace je studentům vštípit, co je ontogeneze a její důležitost při poznávání osobnosti.   </a:t>
            </a:r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b="1" u="sng" dirty="0"/>
              <a:t>Stáří – 60 let až do </a:t>
            </a:r>
            <a:r>
              <a:rPr lang="cs-CZ" b="1" u="sng" dirty="0" smtClean="0"/>
              <a:t>smrti</a:t>
            </a:r>
            <a:br>
              <a:rPr lang="cs-CZ" b="1" u="sng" dirty="0" smtClean="0"/>
            </a:br>
            <a:r>
              <a:rPr lang="cs-CZ" sz="2700" dirty="0"/>
              <a:t>neznamená automaticky, že každý šedesátník je starý člověk, protože zde hrají roli </a:t>
            </a:r>
            <a:r>
              <a:rPr lang="cs-CZ" sz="2700" dirty="0" err="1"/>
              <a:t>interindividuální</a:t>
            </a:r>
            <a:r>
              <a:rPr lang="cs-CZ" sz="2700" dirty="0"/>
              <a:t> rozdíly mezi jedinci </a:t>
            </a:r>
            <a:br>
              <a:rPr lang="cs-CZ" sz="2700" dirty="0"/>
            </a:br>
            <a:endParaRPr lang="cs-CZ" sz="2700" u="sng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663173"/>
            <a:ext cx="6984776" cy="4850018"/>
          </a:xfrm>
        </p:spPr>
      </p:pic>
      <p:sp>
        <p:nvSpPr>
          <p:cNvPr id="5" name="TextovéPole 4"/>
          <p:cNvSpPr txBox="1"/>
          <p:nvPr/>
        </p:nvSpPr>
        <p:spPr>
          <a:xfrm>
            <a:off x="7812360" y="4869160"/>
            <a:ext cx="13316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Andrea Ječmenová 2012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Tělesná schránka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800" dirty="0"/>
              <a:t>pozvolna chátrá, projevují se následky předešlých nemocí, náročného stylu fyzické práce a špatného životního stylu =&gt; vznik </a:t>
            </a:r>
            <a:r>
              <a:rPr lang="cs-CZ" sz="2800" u="sng" dirty="0"/>
              <a:t>civilizačních chorob </a:t>
            </a:r>
            <a:endParaRPr lang="cs-CZ" sz="2800" u="sng" dirty="0" smtClean="0"/>
          </a:p>
          <a:p>
            <a:pPr lvl="0"/>
            <a:endParaRPr lang="cs-CZ" sz="2800" dirty="0"/>
          </a:p>
          <a:p>
            <a:pPr lvl="0"/>
            <a:r>
              <a:rPr lang="cs-CZ" sz="2800" dirty="0" err="1"/>
              <a:t>polymorbidita</a:t>
            </a:r>
            <a:r>
              <a:rPr lang="cs-CZ" sz="2800" dirty="0"/>
              <a:t> </a:t>
            </a:r>
            <a:endParaRPr lang="cs-CZ" sz="2800" dirty="0" smtClean="0"/>
          </a:p>
          <a:p>
            <a:pPr lvl="0">
              <a:buNone/>
            </a:pPr>
            <a:endParaRPr lang="cs-CZ" sz="2800" dirty="0"/>
          </a:p>
          <a:p>
            <a:pPr lvl="0"/>
            <a:r>
              <a:rPr lang="cs-CZ" sz="2800" dirty="0"/>
              <a:t>markantní je zhoršení </a:t>
            </a:r>
            <a:r>
              <a:rPr lang="cs-CZ" sz="2800" u="sng" dirty="0"/>
              <a:t>smyslového vnímání </a:t>
            </a:r>
            <a:r>
              <a:rPr lang="cs-CZ" sz="2800" dirty="0"/>
              <a:t>=&gt; především zraku a sluchu =&gt; omezení pracovní a zájmové činnosti, snížení schopnosti komunikace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Psychické změny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363272" cy="6165304"/>
          </a:xfrm>
        </p:spPr>
        <p:txBody>
          <a:bodyPr>
            <a:normAutofit fontScale="47500" lnSpcReduction="20000"/>
          </a:bodyPr>
          <a:lstStyle/>
          <a:p>
            <a:pPr lvl="0"/>
            <a:r>
              <a:rPr lang="cs-CZ" sz="5100" dirty="0"/>
              <a:t>krátkodobá paměť vykazuje značné </a:t>
            </a:r>
            <a:r>
              <a:rPr lang="cs-CZ" sz="5100" dirty="0" smtClean="0"/>
              <a:t>zhoršení</a:t>
            </a:r>
          </a:p>
          <a:p>
            <a:pPr lvl="0"/>
            <a:endParaRPr lang="cs-CZ" sz="5100" dirty="0" smtClean="0"/>
          </a:p>
          <a:p>
            <a:pPr lvl="0"/>
            <a:r>
              <a:rPr lang="cs-CZ" sz="5100" dirty="0" smtClean="0"/>
              <a:t>člověk </a:t>
            </a:r>
            <a:r>
              <a:rPr lang="cs-CZ" sz="5100" dirty="0"/>
              <a:t>se stále více stahuje do sebe, do svého vnitřního světa =&gt; ztráta zájmu o osudy lidí ve svém </a:t>
            </a:r>
            <a:r>
              <a:rPr lang="cs-CZ" sz="5100" dirty="0" smtClean="0"/>
              <a:t>okolí</a:t>
            </a:r>
          </a:p>
          <a:p>
            <a:pPr lvl="0"/>
            <a:endParaRPr lang="cs-CZ" sz="5100" dirty="0"/>
          </a:p>
          <a:p>
            <a:pPr lvl="0"/>
            <a:r>
              <a:rPr lang="cs-CZ" sz="5100" dirty="0"/>
              <a:t>velmi </a:t>
            </a:r>
            <a:r>
              <a:rPr lang="cs-CZ" sz="5100" dirty="0" err="1"/>
              <a:t>intezivní</a:t>
            </a:r>
            <a:r>
              <a:rPr lang="cs-CZ" sz="5100" dirty="0"/>
              <a:t> negativní reakce je na </a:t>
            </a:r>
            <a:r>
              <a:rPr lang="cs-CZ" sz="5100" u="sng" dirty="0"/>
              <a:t>ovdovění</a:t>
            </a:r>
            <a:r>
              <a:rPr lang="cs-CZ" sz="5100" dirty="0"/>
              <a:t> =&gt; vznik sociální </a:t>
            </a:r>
            <a:r>
              <a:rPr lang="cs-CZ" sz="5100" dirty="0" smtClean="0"/>
              <a:t>izolace, osamělosti</a:t>
            </a:r>
          </a:p>
          <a:p>
            <a:pPr lvl="0"/>
            <a:endParaRPr lang="cs-CZ" sz="5100" dirty="0"/>
          </a:p>
          <a:p>
            <a:pPr lvl="0"/>
            <a:r>
              <a:rPr lang="cs-CZ" sz="5100" dirty="0"/>
              <a:t>přibývá </a:t>
            </a:r>
            <a:r>
              <a:rPr lang="cs-CZ" sz="5100" u="sng" dirty="0"/>
              <a:t>neuróz</a:t>
            </a:r>
            <a:r>
              <a:rPr lang="cs-CZ" sz="5100" dirty="0"/>
              <a:t> =&gt; následek </a:t>
            </a:r>
            <a:r>
              <a:rPr lang="cs-CZ" sz="5100" dirty="0" smtClean="0"/>
              <a:t>zvýšené </a:t>
            </a:r>
            <a:r>
              <a:rPr lang="cs-CZ" sz="5100" dirty="0"/>
              <a:t>citlivosti, zranitelnosti, stresů a </a:t>
            </a:r>
            <a:r>
              <a:rPr lang="cs-CZ" sz="5100" dirty="0" smtClean="0"/>
              <a:t>ztrát</a:t>
            </a:r>
          </a:p>
          <a:p>
            <a:pPr lvl="0"/>
            <a:endParaRPr lang="cs-CZ" sz="5100" dirty="0"/>
          </a:p>
          <a:p>
            <a:pPr lvl="0"/>
            <a:r>
              <a:rPr lang="cs-CZ" sz="5100" dirty="0"/>
              <a:t>špatná </a:t>
            </a:r>
            <a:r>
              <a:rPr lang="cs-CZ" sz="5100" u="sng" dirty="0"/>
              <a:t>adaptace</a:t>
            </a:r>
            <a:r>
              <a:rPr lang="cs-CZ" sz="5100" dirty="0"/>
              <a:t> na </a:t>
            </a:r>
            <a:r>
              <a:rPr lang="cs-CZ" sz="5100" dirty="0" smtClean="0"/>
              <a:t>jakékoliv </a:t>
            </a:r>
            <a:r>
              <a:rPr lang="cs-CZ" sz="5100" dirty="0"/>
              <a:t>změny </a:t>
            </a:r>
            <a:endParaRPr lang="cs-CZ" sz="5100" dirty="0" smtClean="0"/>
          </a:p>
          <a:p>
            <a:pPr lvl="0"/>
            <a:endParaRPr lang="cs-CZ" sz="5100" dirty="0"/>
          </a:p>
          <a:p>
            <a:pPr lvl="0"/>
            <a:r>
              <a:rPr lang="cs-CZ" sz="5100" dirty="0"/>
              <a:t>zřetelně klesá </a:t>
            </a:r>
            <a:r>
              <a:rPr lang="cs-CZ" sz="5100" u="sng" dirty="0"/>
              <a:t>inteligence</a:t>
            </a:r>
            <a:r>
              <a:rPr lang="cs-CZ" sz="5100" dirty="0"/>
              <a:t> =&gt; někdy poruchou pozdního stáří bývá </a:t>
            </a:r>
            <a:r>
              <a:rPr lang="cs-CZ" sz="5100" u="sng" dirty="0" smtClean="0"/>
              <a:t>demence</a:t>
            </a:r>
          </a:p>
          <a:p>
            <a:pPr lvl="0"/>
            <a:endParaRPr lang="cs-CZ" sz="5100" dirty="0"/>
          </a:p>
          <a:p>
            <a:pPr lvl="0"/>
            <a:r>
              <a:rPr lang="cs-CZ" sz="5100" u="sng" dirty="0"/>
              <a:t>důležitá je schopnost vyrovnat se se stářím</a:t>
            </a:r>
            <a:endParaRPr lang="cs-CZ" sz="5100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0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2000"/>
                            </p:stCondLst>
                            <p:childTnLst>
                              <p:par>
                                <p:cTn id="4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4000"/>
                            </p:stCondLst>
                            <p:childTnLst>
                              <p:par>
                                <p:cTn id="4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Rodinný život</a:t>
            </a:r>
            <a:br>
              <a:rPr lang="cs-CZ" b="1" dirty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363272" cy="5256584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cs-CZ" sz="3300" dirty="0"/>
              <a:t>závisí na tom, jak se rodinný život utvářel během předcházejících období  </a:t>
            </a:r>
            <a:endParaRPr lang="cs-CZ" sz="3300" dirty="0" smtClean="0"/>
          </a:p>
          <a:p>
            <a:pPr lvl="0">
              <a:buNone/>
            </a:pPr>
            <a:endParaRPr lang="cs-CZ" sz="3300" dirty="0"/>
          </a:p>
          <a:p>
            <a:pPr lvl="0"/>
            <a:r>
              <a:rPr lang="cs-CZ" sz="3300" dirty="0"/>
              <a:t>někdy nesnáze při </a:t>
            </a:r>
            <a:r>
              <a:rPr lang="cs-CZ" sz="3300" u="sng" dirty="0" err="1" smtClean="0"/>
              <a:t>vícegeneračním</a:t>
            </a:r>
            <a:r>
              <a:rPr lang="cs-CZ" sz="3300" u="sng" dirty="0" smtClean="0"/>
              <a:t> </a:t>
            </a:r>
            <a:r>
              <a:rPr lang="cs-CZ" sz="3300" u="sng" dirty="0"/>
              <a:t>soužitím</a:t>
            </a:r>
            <a:r>
              <a:rPr lang="cs-CZ" sz="3300" dirty="0"/>
              <a:t> =&gt; problémy </a:t>
            </a:r>
            <a:r>
              <a:rPr lang="cs-CZ" sz="3300"/>
              <a:t>vyplývající </a:t>
            </a:r>
            <a:r>
              <a:rPr lang="cs-CZ" sz="3300" smtClean="0"/>
              <a:t>z </a:t>
            </a:r>
            <a:r>
              <a:rPr lang="cs-CZ" sz="3300" dirty="0"/>
              <a:t>odlišných názoru na životní hodnoty a styl, na výchovu </a:t>
            </a:r>
            <a:r>
              <a:rPr lang="cs-CZ" sz="3300" dirty="0" smtClean="0"/>
              <a:t>dětí</a:t>
            </a:r>
          </a:p>
          <a:p>
            <a:pPr lvl="0"/>
            <a:endParaRPr lang="cs-CZ" sz="3300" dirty="0"/>
          </a:p>
          <a:p>
            <a:pPr lvl="0"/>
            <a:r>
              <a:rPr lang="cs-CZ" sz="3300" dirty="0"/>
              <a:t>na druhé straně, když vztahy fungují si obě strany navzájem vypomáhají, respektují a vzájemně se </a:t>
            </a:r>
            <a:r>
              <a:rPr lang="cs-CZ" sz="3300" dirty="0" smtClean="0"/>
              <a:t>potřebují</a:t>
            </a:r>
          </a:p>
          <a:p>
            <a:pPr lvl="0"/>
            <a:endParaRPr lang="cs-CZ" sz="3300" dirty="0"/>
          </a:p>
          <a:p>
            <a:pPr lvl="0"/>
            <a:r>
              <a:rPr lang="cs-CZ" sz="3300" dirty="0"/>
              <a:t>s postupující involucí stále více vzrůstá závislost stárnoucích lidí na jejich dětech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5244182"/>
          </a:xfrm>
        </p:spPr>
        <p:txBody>
          <a:bodyPr>
            <a:normAutofit/>
          </a:bodyPr>
          <a:lstStyle/>
          <a:p>
            <a:pPr lvl="0">
              <a:buFont typeface="Arial" pitchFamily="34" charset="0"/>
              <a:buChar char="•"/>
            </a:pPr>
            <a:r>
              <a:rPr lang="cs-CZ" sz="2800" b="0" dirty="0" smtClean="0"/>
              <a:t> V posledních </a:t>
            </a:r>
            <a:r>
              <a:rPr lang="cs-CZ" sz="2800" b="0" dirty="0"/>
              <a:t>fázích ontogeneze se již často jedná o plnou fyzickou a psychickou závislost starých lidí na jejich nejbližším okolí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71825" y="-43233"/>
            <a:ext cx="3703640" cy="531951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Kontrolní otázky a cvičení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91264" cy="5328592"/>
          </a:xfrm>
        </p:spPr>
        <p:txBody>
          <a:bodyPr>
            <a:normAutofit fontScale="70000" lnSpcReduction="2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sz="3400" dirty="0" smtClean="0"/>
              <a:t>Věkově vymezte stáří.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3400" dirty="0" smtClean="0"/>
              <a:t>K jakým tělesným změnám dochází ve stáří?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3400" dirty="0" smtClean="0"/>
              <a:t>Jaké změny provází psychiku?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3400" dirty="0" smtClean="0"/>
              <a:t>Vyjmenujte nejvýraznější změny v sociální oblasti.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3400" dirty="0" smtClean="0"/>
              <a:t>Jaký je rodinný život ve stáří?</a:t>
            </a:r>
          </a:p>
          <a:p>
            <a:pPr lvl="0"/>
            <a:endParaRPr lang="cs-CZ" sz="3400" dirty="0" smtClean="0"/>
          </a:p>
          <a:p>
            <a:pPr>
              <a:buFont typeface="Wingdings" pitchFamily="2" charset="2"/>
              <a:buChar char="Ø"/>
            </a:pPr>
            <a:r>
              <a:rPr lang="cs-CZ" sz="3400" b="1" dirty="0" smtClean="0"/>
              <a:t>Úkol</a:t>
            </a:r>
            <a:endParaRPr lang="cs-CZ" sz="3400" dirty="0" smtClean="0"/>
          </a:p>
          <a:p>
            <a:r>
              <a:rPr lang="cs-CZ" sz="3400" dirty="0" smtClean="0"/>
              <a:t>Vyhledejte, jak má probíhat správná adaptace na stáří, životní možnosti seniorů, správný životní styl ve stáří.</a:t>
            </a:r>
          </a:p>
          <a:p>
            <a:r>
              <a:rPr lang="cs-CZ" sz="3400" dirty="0" smtClean="0"/>
              <a:t>Vyhledejte sociální zařízení pro seniory, co seniorům nabízejí.</a:t>
            </a:r>
          </a:p>
          <a:p>
            <a:pPr>
              <a:buNone/>
            </a:pPr>
            <a:endParaRPr lang="cs-CZ" sz="3400" dirty="0" smtClean="0"/>
          </a:p>
          <a:p>
            <a:pPr lvl="0">
              <a:buFont typeface="Wingdings" pitchFamily="2" charset="2"/>
              <a:buChar char="Ø"/>
            </a:pPr>
            <a:r>
              <a:rPr lang="cs-CZ" sz="3400" b="1" dirty="0" smtClean="0"/>
              <a:t>Pracujte s internetovými zdroji.</a:t>
            </a:r>
            <a:r>
              <a:rPr lang="cs-CZ" sz="3400" dirty="0" smtClean="0"/>
              <a:t> </a:t>
            </a:r>
          </a:p>
          <a:p>
            <a:pPr lvl="0">
              <a:buFont typeface="Wingdings" pitchFamily="2" charset="2"/>
              <a:buChar char="Ø"/>
            </a:pPr>
            <a:endParaRPr lang="cs-CZ" sz="3400" dirty="0" smtClean="0"/>
          </a:p>
          <a:p>
            <a:pPr>
              <a:buFont typeface="Wingdings" pitchFamily="2" charset="2"/>
              <a:buChar char="Ø"/>
            </a:pPr>
            <a:r>
              <a:rPr lang="cs-CZ" sz="3400" b="1" dirty="0" smtClean="0"/>
              <a:t>Písemně zpracujte.</a:t>
            </a:r>
            <a:endParaRPr lang="cs-CZ" sz="3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200"/>
                            </p:stCondLst>
                            <p:childTnLst>
                              <p:par>
                                <p:cTn id="11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200"/>
                            </p:stCondLst>
                            <p:childTnLst>
                              <p:par>
                                <p:cTn id="16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200"/>
                            </p:stCondLst>
                            <p:childTnLst>
                              <p:par>
                                <p:cTn id="21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9200"/>
                            </p:stCondLst>
                            <p:childTnLst>
                              <p:par>
                                <p:cTn id="26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1200"/>
                            </p:stCondLst>
                            <p:childTnLst>
                              <p:par>
                                <p:cTn id="31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3200"/>
                            </p:stCondLst>
                            <p:childTnLst>
                              <p:par>
                                <p:cTn id="36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5200"/>
                            </p:stCondLst>
                            <p:childTnLst>
                              <p:par>
                                <p:cTn id="41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7200"/>
                            </p:stCondLst>
                            <p:childTnLst>
                              <p:par>
                                <p:cTn id="46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9200"/>
                            </p:stCondLst>
                            <p:childTnLst>
                              <p:par>
                                <p:cTn id="51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1200"/>
                            </p:stCondLst>
                            <p:childTnLst>
                              <p:par>
                                <p:cTn id="56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latin typeface="+mn-lt"/>
              </a:rPr>
              <a:t>Použité zdroje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Kapitoly z psychologie pro zdravotnické pracovníky</a:t>
            </a:r>
          </a:p>
          <a:p>
            <a:r>
              <a:rPr lang="cs-CZ" sz="2400" dirty="0" smtClean="0"/>
              <a:t>Mgr. Ivanka Bartošíková , Mgr. Vladimír </a:t>
            </a:r>
            <a:r>
              <a:rPr lang="cs-CZ" sz="2400" dirty="0" err="1" smtClean="0"/>
              <a:t>Jičinský</a:t>
            </a:r>
            <a:r>
              <a:rPr lang="cs-CZ" sz="2400" dirty="0" smtClean="0"/>
              <a:t>, </a:t>
            </a:r>
          </a:p>
          <a:p>
            <a:pPr>
              <a:buNone/>
            </a:pPr>
            <a:r>
              <a:rPr lang="cs-CZ" sz="2400" dirty="0" smtClean="0"/>
              <a:t>      </a:t>
            </a:r>
            <a:r>
              <a:rPr lang="cs-CZ" sz="2400" dirty="0" err="1" smtClean="0"/>
              <a:t>Ph.Dr</a:t>
            </a:r>
            <a:r>
              <a:rPr lang="cs-CZ" sz="2400" dirty="0" smtClean="0"/>
              <a:t>. Marta </a:t>
            </a:r>
            <a:r>
              <a:rPr lang="cs-CZ" sz="2400" dirty="0" err="1" smtClean="0"/>
              <a:t>Jobánková</a:t>
            </a:r>
            <a:r>
              <a:rPr lang="cs-CZ" sz="2400" dirty="0" smtClean="0"/>
              <a:t>, </a:t>
            </a:r>
            <a:r>
              <a:rPr lang="cs-CZ" sz="2400" dirty="0" err="1" smtClean="0"/>
              <a:t>Ph.Dr</a:t>
            </a:r>
            <a:r>
              <a:rPr lang="cs-CZ" sz="2400" dirty="0" smtClean="0"/>
              <a:t>. Jarmila Kvapilová </a:t>
            </a:r>
          </a:p>
          <a:p>
            <a:r>
              <a:rPr lang="cs-CZ" sz="2400" dirty="0" smtClean="0"/>
              <a:t>ISBN 80-7013-288-4, Vydal- IDV PZ 2000 Brno </a:t>
            </a:r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smtClean="0"/>
              <a:t>Psychologie a Pedagogika II pro SZŠ</a:t>
            </a:r>
          </a:p>
          <a:p>
            <a:r>
              <a:rPr lang="cs-CZ" sz="2400" dirty="0" err="1" smtClean="0"/>
              <a:t>Ph.Dr</a:t>
            </a:r>
            <a:r>
              <a:rPr lang="cs-CZ" sz="2400" dirty="0" smtClean="0"/>
              <a:t>. Věra Čechová , </a:t>
            </a:r>
            <a:r>
              <a:rPr lang="cs-CZ" sz="2400" dirty="0" err="1" smtClean="0"/>
              <a:t>Ph.Dr</a:t>
            </a:r>
            <a:r>
              <a:rPr lang="cs-CZ" sz="2400" dirty="0" smtClean="0"/>
              <a:t>. Alena </a:t>
            </a:r>
            <a:r>
              <a:rPr lang="cs-CZ" sz="2400" dirty="0" err="1" smtClean="0"/>
              <a:t>Mellanova</a:t>
            </a:r>
            <a:r>
              <a:rPr lang="cs-CZ" sz="2400" dirty="0" smtClean="0"/>
              <a:t>,</a:t>
            </a:r>
            <a:r>
              <a:rPr lang="cs-CZ" sz="2400" dirty="0" err="1" smtClean="0"/>
              <a:t>Csc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     Mgr. Hana Kučerová </a:t>
            </a:r>
          </a:p>
          <a:p>
            <a:r>
              <a:rPr lang="cs-CZ" sz="2400" dirty="0" smtClean="0"/>
              <a:t>ISBN 80-7333-028-8, </a:t>
            </a:r>
            <a:r>
              <a:rPr lang="cs-CZ" sz="2400" dirty="0" err="1" smtClean="0"/>
              <a:t>Informatorium</a:t>
            </a:r>
            <a:r>
              <a:rPr lang="cs-CZ" sz="2400" dirty="0" smtClean="0"/>
              <a:t> Praha 2004</a:t>
            </a:r>
          </a:p>
          <a:p>
            <a:endParaRPr lang="cs-CZ" sz="2400" dirty="0" smtClean="0"/>
          </a:p>
          <a:p>
            <a:r>
              <a:rPr lang="cs-CZ" sz="2400" dirty="0" smtClean="0"/>
              <a:t>Fotografie: Fotoarchiv autorky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290</Words>
  <Application>Microsoft Office PowerPoint</Application>
  <PresentationFormat>Předvádění na obrazovce (4:3)</PresentationFormat>
  <Paragraphs>82</Paragraphs>
  <Slides>9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 </vt:lpstr>
      <vt:lpstr>Stáří – 60 let až do smrti neznamená automaticky, že každý šedesátník je starý člověk, protože zde hrají roli interindividuální rozdíly mezi jedinci  </vt:lpstr>
      <vt:lpstr>Tělesná schránka </vt:lpstr>
      <vt:lpstr>Psychické změny </vt:lpstr>
      <vt:lpstr>Rodinný život </vt:lpstr>
      <vt:lpstr> V posledních fázích ontogeneze se již často jedná o plnou fyzickou a psychickou závislost starých lidí na jejich nejbližším okolí  </vt:lpstr>
      <vt:lpstr>Kontrolní otázky a cvičení</vt:lpstr>
      <vt:lpstr>Použité 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Stáří – 60 let až do smrti neznamená automaticky, že každý šedesátník je starý člověk, protože zde hrají roli interindividuální rozdíly mezi jedinci</dc:title>
  <dc:creator>Admin</dc:creator>
  <cp:lastModifiedBy>Andrea Ječmenová</cp:lastModifiedBy>
  <cp:revision>13</cp:revision>
  <dcterms:created xsi:type="dcterms:W3CDTF">2013-04-09T15:55:43Z</dcterms:created>
  <dcterms:modified xsi:type="dcterms:W3CDTF">2013-06-23T13:12:34Z</dcterms:modified>
</cp:coreProperties>
</file>