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5" r:id="rId2"/>
    <p:sldId id="262" r:id="rId3"/>
    <p:sldId id="256" r:id="rId4"/>
    <p:sldId id="257" r:id="rId5"/>
    <p:sldId id="258" r:id="rId6"/>
    <p:sldId id="259" r:id="rId7"/>
    <p:sldId id="260" r:id="rId8"/>
    <p:sldId id="261" r:id="rId9"/>
    <p:sldId id="263" r:id="rId10"/>
    <p:sldId id="264" r:id="rId1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CFD014-D6F2-4DD7-A5A1-BAD3D999973E}" type="datetimeFigureOut">
              <a:rPr lang="cs-CZ" smtClean="0"/>
              <a:pPr/>
              <a:t>24.2.2014</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2567BF7-E279-485F-9626-78EB5951AD89}" type="slidenum">
              <a:rPr lang="cs-CZ" smtClean="0"/>
              <a:pPr/>
              <a:t>‹#›</a:t>
            </a:fld>
            <a:endParaRPr lang="cs-CZ"/>
          </a:p>
        </p:txBody>
      </p:sp>
    </p:spTree>
    <p:extLst>
      <p:ext uri="{BB962C8B-B14F-4D97-AF65-F5344CB8AC3E}">
        <p14:creationId xmlns:p14="http://schemas.microsoft.com/office/powerpoint/2010/main" xmlns="" val="12734310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5" name="Zástupný symbol pro záhlaví 4"/>
          <p:cNvSpPr>
            <a:spLocks noGrp="1"/>
          </p:cNvSpPr>
          <p:nvPr>
            <p:ph type="hdr" sz="quarter" idx="10"/>
          </p:nvPr>
        </p:nvSpPr>
        <p:spPr/>
        <p:txBody>
          <a:bodyPr/>
          <a:lstStyle/>
          <a:p>
            <a:r>
              <a:rPr lang="cs-CZ" smtClean="0"/>
              <a:t>VY_32_INOVACE_1/20A-ICT/PE/ON</a:t>
            </a:r>
            <a:endParaRPr lang="cs-CZ"/>
          </a:p>
        </p:txBody>
      </p:sp>
    </p:spTree>
    <p:extLst>
      <p:ext uri="{BB962C8B-B14F-4D97-AF65-F5344CB8AC3E}">
        <p14:creationId xmlns:p14="http://schemas.microsoft.com/office/powerpoint/2010/main" xmlns="" val="2082622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35564744-B82F-4F5A-A9CE-482F1AAE86A7}" type="datetimeFigureOut">
              <a:rPr lang="cs-CZ" smtClean="0"/>
              <a:pPr/>
              <a:t>24.2.2014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570B8BE-1234-46C4-82AC-4777BD37679B}"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5564744-B82F-4F5A-A9CE-482F1AAE86A7}" type="datetimeFigureOut">
              <a:rPr lang="cs-CZ" smtClean="0"/>
              <a:pPr/>
              <a:t>24.2.2014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570B8BE-1234-46C4-82AC-4777BD37679B}"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35564744-B82F-4F5A-A9CE-482F1AAE86A7}" type="datetimeFigureOut">
              <a:rPr lang="cs-CZ" smtClean="0"/>
              <a:pPr/>
              <a:t>24.2.2014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570B8BE-1234-46C4-82AC-4777BD37679B}"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35564744-B82F-4F5A-A9CE-482F1AAE86A7}" type="datetimeFigureOut">
              <a:rPr lang="cs-CZ" smtClean="0"/>
              <a:pPr/>
              <a:t>24.2.2014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570B8BE-1234-46C4-82AC-4777BD37679B}"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35564744-B82F-4F5A-A9CE-482F1AAE86A7}" type="datetimeFigureOut">
              <a:rPr lang="cs-CZ" smtClean="0"/>
              <a:pPr/>
              <a:t>24.2.2014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570B8BE-1234-46C4-82AC-4777BD37679B}"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35564744-B82F-4F5A-A9CE-482F1AAE86A7}" type="datetimeFigureOut">
              <a:rPr lang="cs-CZ" smtClean="0"/>
              <a:pPr/>
              <a:t>24.2.2014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570B8BE-1234-46C4-82AC-4777BD37679B}"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35564744-B82F-4F5A-A9CE-482F1AAE86A7}" type="datetimeFigureOut">
              <a:rPr lang="cs-CZ" smtClean="0"/>
              <a:pPr/>
              <a:t>24.2.2014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570B8BE-1234-46C4-82AC-4777BD37679B}"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35564744-B82F-4F5A-A9CE-482F1AAE86A7}" type="datetimeFigureOut">
              <a:rPr lang="cs-CZ" smtClean="0"/>
              <a:pPr/>
              <a:t>24.2.2014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570B8BE-1234-46C4-82AC-4777BD37679B}"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35564744-B82F-4F5A-A9CE-482F1AAE86A7}" type="datetimeFigureOut">
              <a:rPr lang="cs-CZ" smtClean="0"/>
              <a:pPr/>
              <a:t>24.2.2014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570B8BE-1234-46C4-82AC-4777BD37679B}"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5564744-B82F-4F5A-A9CE-482F1AAE86A7}" type="datetimeFigureOut">
              <a:rPr lang="cs-CZ" smtClean="0"/>
              <a:pPr/>
              <a:t>24.2.2014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570B8BE-1234-46C4-82AC-4777BD37679B}"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5564744-B82F-4F5A-A9CE-482F1AAE86A7}" type="datetimeFigureOut">
              <a:rPr lang="cs-CZ" smtClean="0"/>
              <a:pPr/>
              <a:t>24.2.2014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570B8BE-1234-46C4-82AC-4777BD37679B}"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564744-B82F-4F5A-A9CE-482F1AAE86A7}" type="datetimeFigureOut">
              <a:rPr lang="cs-CZ" smtClean="0"/>
              <a:pPr/>
              <a:t>24.2.2014</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70B8BE-1234-46C4-82AC-4777BD37679B}"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Obdélník 5"/>
          <p:cNvSpPr/>
          <p:nvPr/>
        </p:nvSpPr>
        <p:spPr>
          <a:xfrm>
            <a:off x="4860032" y="404664"/>
            <a:ext cx="237566" cy="369332"/>
          </a:xfrm>
          <a:prstGeom prst="rect">
            <a:avLst/>
          </a:prstGeom>
        </p:spPr>
        <p:txBody>
          <a:bodyPr wrap="none">
            <a:spAutoFit/>
          </a:bodyPr>
          <a:lstStyle/>
          <a:p>
            <a:r>
              <a:rPr lang="cs-CZ" dirty="0" smtClean="0"/>
              <a:t> </a:t>
            </a:r>
            <a:endParaRPr lang="cs-CZ" dirty="0"/>
          </a:p>
        </p:txBody>
      </p:sp>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graphicFrame>
        <p:nvGraphicFramePr>
          <p:cNvPr id="4" name="Tabulka 3"/>
          <p:cNvGraphicFramePr>
            <a:graphicFrameLocks noGrp="1"/>
          </p:cNvGraphicFramePr>
          <p:nvPr>
            <p:extLst>
              <p:ext uri="{D42A27DB-BD31-4B8C-83A1-F6EECF244321}">
                <p14:modId xmlns:p14="http://schemas.microsoft.com/office/powerpoint/2010/main" xmlns="" val="2562017806"/>
              </p:ext>
            </p:extLst>
          </p:nvPr>
        </p:nvGraphicFramePr>
        <p:xfrm>
          <a:off x="395536" y="2060849"/>
          <a:ext cx="8352927" cy="4608509"/>
        </p:xfrm>
        <a:graphic>
          <a:graphicData uri="http://schemas.openxmlformats.org/drawingml/2006/table">
            <a:tbl>
              <a:tblPr firstRow="1" firstCol="1">
                <a:tableStyleId>{2D5ABB26-0587-4C30-8999-92F81FD0307C}</a:tableStyleId>
              </a:tblPr>
              <a:tblGrid>
                <a:gridCol w="1917492"/>
                <a:gridCol w="6435435"/>
              </a:tblGrid>
              <a:tr h="367409">
                <a:tc>
                  <a:txBody>
                    <a:bodyPr/>
                    <a:lstStyle/>
                    <a:p>
                      <a:pPr>
                        <a:lnSpc>
                          <a:spcPct val="115000"/>
                        </a:lnSpc>
                        <a:spcAft>
                          <a:spcPts val="0"/>
                        </a:spcAft>
                      </a:pPr>
                      <a:r>
                        <a:rPr lang="cs-CZ" sz="2000" dirty="0">
                          <a:effectLst/>
                        </a:rPr>
                        <a:t>Číslo projektu</a:t>
                      </a:r>
                      <a:endParaRPr lang="cs-CZ" sz="2000" dirty="0">
                        <a:effectLst/>
                        <a:latin typeface="Calibri"/>
                        <a:ea typeface="Calibri"/>
                        <a:cs typeface="Times New Roman"/>
                      </a:endParaRPr>
                    </a:p>
                  </a:txBody>
                  <a:tcPr marL="68580" marR="68580" marT="0" marB="0" anchor="ctr"/>
                </a:tc>
                <a:tc>
                  <a:txBody>
                    <a:bodyPr/>
                    <a:lstStyle/>
                    <a:p>
                      <a:pPr lvl="1">
                        <a:lnSpc>
                          <a:spcPct val="115000"/>
                        </a:lnSpc>
                        <a:spcAft>
                          <a:spcPts val="0"/>
                        </a:spcAft>
                        <a:tabLst>
                          <a:tab pos="638175" algn="l"/>
                        </a:tabLst>
                      </a:pPr>
                      <a:r>
                        <a:rPr lang="cs-CZ" sz="2000" dirty="0" smtClean="0">
                          <a:effectLst/>
                        </a:rPr>
                        <a:t>CZ.1.07</a:t>
                      </a:r>
                      <a:r>
                        <a:rPr lang="cs-CZ" sz="2000" dirty="0">
                          <a:effectLst/>
                        </a:rPr>
                        <a:t>/ 1.5.00/34.0673	</a:t>
                      </a:r>
                      <a:endParaRPr lang="cs-CZ" sz="2000" dirty="0">
                        <a:effectLst/>
                        <a:latin typeface="Calibri"/>
                        <a:ea typeface="Calibri"/>
                        <a:cs typeface="Times New Roman"/>
                      </a:endParaRPr>
                    </a:p>
                  </a:txBody>
                  <a:tcPr marL="68580" marR="68580" marT="0" marB="0" anchor="ctr"/>
                </a:tc>
              </a:tr>
              <a:tr h="367409">
                <a:tc>
                  <a:txBody>
                    <a:bodyPr/>
                    <a:lstStyle/>
                    <a:p>
                      <a:pPr>
                        <a:lnSpc>
                          <a:spcPct val="115000"/>
                        </a:lnSpc>
                        <a:spcAft>
                          <a:spcPts val="0"/>
                        </a:spcAft>
                      </a:pPr>
                      <a:r>
                        <a:rPr lang="cs-CZ" sz="2000" dirty="0" smtClean="0">
                          <a:effectLst/>
                        </a:rPr>
                        <a:t>Název školy</a:t>
                      </a:r>
                      <a:endParaRPr lang="cs-CZ" sz="2000" dirty="0">
                        <a:effectLst/>
                        <a:latin typeface="+mn-lt"/>
                        <a:ea typeface="Calibri"/>
                        <a:cs typeface="Times New Roman"/>
                      </a:endParaRPr>
                    </a:p>
                  </a:txBody>
                  <a:tcPr marL="68580" marR="68580" marT="0" marB="0" anchor="ctr"/>
                </a:tc>
                <a:tc>
                  <a:txBody>
                    <a:bodyPr/>
                    <a:lstStyle/>
                    <a:p>
                      <a:pPr lvl="1">
                        <a:lnSpc>
                          <a:spcPct val="115000"/>
                        </a:lnSpc>
                        <a:spcAft>
                          <a:spcPts val="0"/>
                        </a:spcAft>
                      </a:pPr>
                      <a:r>
                        <a:rPr lang="cs-CZ" sz="2000" dirty="0" smtClean="0">
                          <a:effectLst/>
                        </a:rPr>
                        <a:t>SOU a ZŠ Planá, Kostelní 129, Planá</a:t>
                      </a:r>
                      <a:endParaRPr lang="cs-CZ" sz="2000" dirty="0">
                        <a:effectLst/>
                        <a:latin typeface="+mn-lt"/>
                        <a:ea typeface="Calibri"/>
                        <a:cs typeface="Times New Roman"/>
                      </a:endParaRPr>
                    </a:p>
                  </a:txBody>
                  <a:tcPr marL="68580" marR="68580" marT="0" marB="0" anchor="ctr"/>
                </a:tc>
              </a:tr>
              <a:tr h="647631">
                <a:tc>
                  <a:txBody>
                    <a:bodyPr/>
                    <a:lstStyle/>
                    <a:p>
                      <a:pPr marL="0" marR="0" indent="0" algn="l" defTabSz="914400" rtl="0" eaLnBrk="1" fontAlgn="auto" latinLnBrk="0" hangingPunct="1">
                        <a:lnSpc>
                          <a:spcPct val="115000"/>
                        </a:lnSpc>
                        <a:spcBef>
                          <a:spcPts val="0"/>
                        </a:spcBef>
                        <a:spcAft>
                          <a:spcPts val="0"/>
                        </a:spcAft>
                        <a:buClrTx/>
                        <a:buSzTx/>
                        <a:buFontTx/>
                        <a:buNone/>
                        <a:tabLst>
                          <a:tab pos="612775" algn="l"/>
                        </a:tabLst>
                        <a:defRPr/>
                      </a:pPr>
                      <a:r>
                        <a:rPr lang="cs-CZ" sz="2000" dirty="0" smtClean="0">
                          <a:effectLst/>
                        </a:rPr>
                        <a:t>Vzdělávací oblast</a:t>
                      </a:r>
                      <a:endParaRPr lang="cs-CZ" sz="2000" dirty="0" smtClean="0">
                        <a:effectLst/>
                        <a:latin typeface="+mn-lt"/>
                        <a:ea typeface="Calibri"/>
                        <a:cs typeface="Times New Roman"/>
                      </a:endParaRPr>
                    </a:p>
                  </a:txBody>
                  <a:tcPr marL="68580" marR="68580" marT="0" marB="0" anchor="ctr"/>
                </a:tc>
                <a:tc>
                  <a:txBody>
                    <a:bodyPr/>
                    <a:lstStyle/>
                    <a:p>
                      <a:pPr marL="457200" marR="0" lvl="1" indent="0" algn="l" defTabSz="914400" rtl="0" eaLnBrk="1" fontAlgn="auto" latinLnBrk="0" hangingPunct="1">
                        <a:lnSpc>
                          <a:spcPct val="115000"/>
                        </a:lnSpc>
                        <a:spcBef>
                          <a:spcPts val="0"/>
                        </a:spcBef>
                        <a:spcAft>
                          <a:spcPts val="0"/>
                        </a:spcAft>
                        <a:buClrTx/>
                        <a:buSzTx/>
                        <a:buFontTx/>
                        <a:buNone/>
                        <a:tabLst/>
                        <a:defRPr/>
                      </a:pPr>
                      <a:r>
                        <a:rPr lang="cs-CZ" sz="1800" kern="1200" dirty="0" smtClean="0">
                          <a:solidFill>
                            <a:schemeClr val="tx1"/>
                          </a:solidFill>
                          <a:effectLst/>
                          <a:latin typeface="+mn-lt"/>
                          <a:ea typeface="+mn-ea"/>
                          <a:cs typeface="+mn-cs"/>
                        </a:rPr>
                        <a:t>Sociální vztahy a dovednosti </a:t>
                      </a:r>
                    </a:p>
                  </a:txBody>
                  <a:tcPr marL="68580" marR="68580" marT="0" marB="0" anchor="ctr"/>
                </a:tc>
              </a:tr>
              <a:tr h="367409">
                <a:tc>
                  <a:txBody>
                    <a:bodyPr/>
                    <a:lstStyle/>
                    <a:p>
                      <a:pPr>
                        <a:lnSpc>
                          <a:spcPct val="115000"/>
                        </a:lnSpc>
                        <a:spcAft>
                          <a:spcPts val="0"/>
                        </a:spcAft>
                        <a:tabLst>
                          <a:tab pos="612775" algn="l"/>
                        </a:tabLst>
                      </a:pPr>
                      <a:r>
                        <a:rPr lang="cs-CZ" sz="2000" dirty="0" smtClean="0">
                          <a:effectLst/>
                          <a:latin typeface="+mn-lt"/>
                          <a:ea typeface="Calibri"/>
                          <a:cs typeface="Times New Roman"/>
                        </a:rPr>
                        <a:t>Předmět</a:t>
                      </a:r>
                      <a:endParaRPr lang="cs-CZ" sz="2000" dirty="0">
                        <a:effectLst/>
                        <a:latin typeface="+mn-lt"/>
                        <a:ea typeface="Calibri"/>
                        <a:cs typeface="Times New Roman"/>
                      </a:endParaRPr>
                    </a:p>
                  </a:txBody>
                  <a:tcPr marL="68580" marR="68580" marT="0" marB="0" anchor="ctr"/>
                </a:tc>
                <a:tc>
                  <a:txBody>
                    <a:bodyPr/>
                    <a:lstStyle/>
                    <a:p>
                      <a:pPr marL="457200" marR="0" lvl="1" indent="0" algn="l" defTabSz="914400" rtl="0" eaLnBrk="1" fontAlgn="auto" latinLnBrk="0" hangingPunct="1">
                        <a:lnSpc>
                          <a:spcPct val="115000"/>
                        </a:lnSpc>
                        <a:spcBef>
                          <a:spcPts val="0"/>
                        </a:spcBef>
                        <a:spcAft>
                          <a:spcPts val="0"/>
                        </a:spcAft>
                        <a:buClrTx/>
                        <a:buSzTx/>
                        <a:buFontTx/>
                        <a:buNone/>
                        <a:tabLst/>
                        <a:defRPr/>
                      </a:pPr>
                      <a:r>
                        <a:rPr lang="cs-CZ" sz="1800" kern="1200" dirty="0" smtClean="0">
                          <a:solidFill>
                            <a:schemeClr val="tx1"/>
                          </a:solidFill>
                          <a:effectLst/>
                          <a:latin typeface="+mn-lt"/>
                          <a:ea typeface="+mn-ea"/>
                          <a:cs typeface="+mn-cs"/>
                        </a:rPr>
                        <a:t>Zdravotnická psychologie</a:t>
                      </a:r>
                    </a:p>
                  </a:txBody>
                  <a:tcPr marL="68580" marR="68580" marT="0" marB="0" anchor="ctr"/>
                </a:tc>
              </a:tr>
              <a:tr h="647631">
                <a:tc>
                  <a:txBody>
                    <a:bodyPr/>
                    <a:lstStyle/>
                    <a:p>
                      <a:pPr>
                        <a:lnSpc>
                          <a:spcPct val="115000"/>
                        </a:lnSpc>
                        <a:spcAft>
                          <a:spcPts val="0"/>
                        </a:spcAft>
                      </a:pPr>
                      <a:r>
                        <a:rPr lang="cs-CZ" sz="2000" dirty="0">
                          <a:effectLst/>
                        </a:rPr>
                        <a:t>Tematický okruh</a:t>
                      </a:r>
                      <a:endParaRPr lang="cs-CZ" sz="2000" dirty="0">
                        <a:effectLst/>
                        <a:latin typeface="Calibri"/>
                        <a:ea typeface="Calibri"/>
                        <a:cs typeface="Times New Roman"/>
                      </a:endParaRPr>
                    </a:p>
                  </a:txBody>
                  <a:tcPr marL="68580" marR="68580" marT="0" marB="0" anchor="ctr"/>
                </a:tc>
                <a:tc>
                  <a:txBody>
                    <a:bodyPr/>
                    <a:lstStyle/>
                    <a:p>
                      <a:pPr lvl="1" algn="l">
                        <a:lnSpc>
                          <a:spcPct val="115000"/>
                        </a:lnSpc>
                        <a:spcAft>
                          <a:spcPts val="0"/>
                        </a:spcAft>
                      </a:pPr>
                      <a:r>
                        <a:rPr lang="cs-CZ" sz="2000" dirty="0" smtClean="0">
                          <a:effectLst/>
                          <a:latin typeface="+mn-lt"/>
                          <a:ea typeface="Calibri"/>
                          <a:cs typeface="Times New Roman"/>
                        </a:rPr>
                        <a:t>Mentální</a:t>
                      </a:r>
                      <a:r>
                        <a:rPr lang="cs-CZ" sz="2000" baseline="0" dirty="0" smtClean="0">
                          <a:effectLst/>
                          <a:latin typeface="+mn-lt"/>
                          <a:ea typeface="Calibri"/>
                          <a:cs typeface="Times New Roman"/>
                        </a:rPr>
                        <a:t> hygiena</a:t>
                      </a:r>
                      <a:endParaRPr lang="cs-CZ" sz="2000" dirty="0">
                        <a:effectLst/>
                        <a:latin typeface="+mn-lt"/>
                        <a:ea typeface="Calibri"/>
                        <a:cs typeface="Times New Roman"/>
                      </a:endParaRPr>
                    </a:p>
                  </a:txBody>
                  <a:tcPr marL="68580" marR="68580" marT="0" marB="0" anchor="ctr"/>
                </a:tc>
              </a:tr>
              <a:tr h="563157">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cs-CZ" sz="2000" dirty="0" smtClean="0">
                          <a:effectLst/>
                        </a:rPr>
                        <a:t>Název materiálu</a:t>
                      </a:r>
                      <a:endParaRPr lang="cs-CZ" sz="2000" dirty="0" smtClean="0">
                        <a:effectLst/>
                        <a:latin typeface="+mn-lt"/>
                        <a:ea typeface="Calibri"/>
                        <a:cs typeface="Times New Roman"/>
                      </a:endParaRPr>
                    </a:p>
                  </a:txBody>
                  <a:tcPr marL="68580" marR="68580" marT="0" marB="0" anchor="ctr"/>
                </a:tc>
                <a:tc>
                  <a:txBody>
                    <a:bodyPr/>
                    <a:lstStyle/>
                    <a:p>
                      <a:pPr marL="457200" marR="0" lvl="2" indent="0" algn="l" defTabSz="914400" rtl="0" eaLnBrk="1" fontAlgn="auto" latinLnBrk="0" hangingPunct="1">
                        <a:lnSpc>
                          <a:spcPct val="100000"/>
                        </a:lnSpc>
                        <a:spcBef>
                          <a:spcPts val="0"/>
                        </a:spcBef>
                        <a:spcAft>
                          <a:spcPts val="0"/>
                        </a:spcAft>
                        <a:buClrTx/>
                        <a:buSzTx/>
                        <a:buFontTx/>
                        <a:buNone/>
                        <a:tabLst/>
                        <a:defRPr/>
                      </a:pPr>
                      <a:r>
                        <a:rPr lang="cs-CZ" sz="2000" dirty="0" smtClean="0">
                          <a:effectLst/>
                          <a:latin typeface="+mn-lt"/>
                          <a:ea typeface="+mn-ea"/>
                          <a:cs typeface="+mn-cs"/>
                        </a:rPr>
                        <a:t>Mentální</a:t>
                      </a:r>
                      <a:r>
                        <a:rPr lang="cs-CZ" sz="2000" baseline="0" dirty="0" smtClean="0">
                          <a:effectLst/>
                          <a:latin typeface="+mn-lt"/>
                          <a:ea typeface="+mn-ea"/>
                          <a:cs typeface="+mn-cs"/>
                        </a:rPr>
                        <a:t> hygiena</a:t>
                      </a:r>
                      <a:endParaRPr lang="cs-CZ" sz="2000" dirty="0" smtClean="0">
                        <a:effectLst/>
                        <a:latin typeface="+mn-lt"/>
                        <a:ea typeface="Calibri"/>
                        <a:cs typeface="Times New Roman"/>
                      </a:endParaRPr>
                    </a:p>
                  </a:txBody>
                  <a:tcPr marL="68580" marR="68580" marT="0" marB="0" anchor="ctr"/>
                </a:tc>
              </a:tr>
              <a:tr h="3674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effectLst/>
                        </a:rPr>
                        <a:t>Číslo materiálu</a:t>
                      </a:r>
                      <a:endParaRPr lang="cs-CZ" sz="2000" dirty="0" smtClean="0">
                        <a:effectLst/>
                        <a:latin typeface="+mn-lt"/>
                        <a:ea typeface="Calibri"/>
                        <a:cs typeface="Times New Roman"/>
                      </a:endParaRPr>
                    </a:p>
                  </a:txBody>
                  <a:tcPr marL="68580" marR="68580" marT="0" marB="0" anchor="ctr"/>
                </a:tc>
                <a:tc>
                  <a:txBody>
                    <a:bodyPr/>
                    <a:lstStyle/>
                    <a:p>
                      <a:pPr marL="457200" marR="0" lvl="2" indent="0" algn="l" defTabSz="914400" rtl="0" eaLnBrk="1" fontAlgn="auto" latinLnBrk="0" hangingPunct="1">
                        <a:lnSpc>
                          <a:spcPct val="100000"/>
                        </a:lnSpc>
                        <a:spcBef>
                          <a:spcPts val="0"/>
                        </a:spcBef>
                        <a:spcAft>
                          <a:spcPts val="0"/>
                        </a:spcAft>
                        <a:buClrTx/>
                        <a:buSzTx/>
                        <a:buFontTx/>
                        <a:buNone/>
                        <a:tabLst/>
                        <a:defRPr/>
                      </a:pPr>
                      <a:r>
                        <a:rPr lang="cs-CZ" sz="2000" smtClean="0">
                          <a:effectLst/>
                        </a:rPr>
                        <a:t>VY_32_INOVACE_6.B_ZPSY_08(20</a:t>
                      </a:r>
                      <a:r>
                        <a:rPr lang="cs-CZ" sz="2000" dirty="0" smtClean="0">
                          <a:effectLst/>
                        </a:rPr>
                        <a:t>)</a:t>
                      </a:r>
                    </a:p>
                  </a:txBody>
                  <a:tcPr marL="68580" marR="68580" marT="0" marB="0" anchor="ctr"/>
                </a:tc>
              </a:tr>
              <a:tr h="367409">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cs-CZ" sz="2000" dirty="0" smtClean="0">
                          <a:effectLst/>
                        </a:rPr>
                        <a:t>Autor	</a:t>
                      </a:r>
                      <a:endParaRPr lang="cs-CZ" sz="2000" dirty="0" smtClean="0">
                        <a:effectLst/>
                        <a:latin typeface="+mn-lt"/>
                        <a:ea typeface="Calibri"/>
                        <a:cs typeface="Times New Roman"/>
                      </a:endParaRPr>
                    </a:p>
                  </a:txBody>
                  <a:tcPr marL="68580" marR="68580" marT="0" marB="0" anchor="ctr"/>
                </a:tc>
                <a:tc>
                  <a:txBody>
                    <a:bodyPr/>
                    <a:lstStyle/>
                    <a:p>
                      <a:pPr marL="457200" marR="0" lvl="1" indent="0" algn="l" defTabSz="914400" rtl="0" eaLnBrk="1" fontAlgn="auto" latinLnBrk="0" hangingPunct="1">
                        <a:lnSpc>
                          <a:spcPct val="115000"/>
                        </a:lnSpc>
                        <a:spcBef>
                          <a:spcPts val="0"/>
                        </a:spcBef>
                        <a:spcAft>
                          <a:spcPts val="0"/>
                        </a:spcAft>
                        <a:buClrTx/>
                        <a:buSzTx/>
                        <a:buFontTx/>
                        <a:buNone/>
                        <a:tabLst/>
                        <a:defRPr/>
                      </a:pPr>
                      <a:r>
                        <a:rPr lang="cs-CZ" sz="2000" dirty="0" smtClean="0">
                          <a:effectLst/>
                          <a:latin typeface="+mn-lt"/>
                          <a:ea typeface="+mn-ea"/>
                          <a:cs typeface="+mn-cs"/>
                        </a:rPr>
                        <a:t>Andrea</a:t>
                      </a:r>
                      <a:r>
                        <a:rPr lang="cs-CZ" sz="2000" baseline="0" dirty="0" smtClean="0">
                          <a:effectLst/>
                          <a:latin typeface="+mn-lt"/>
                          <a:ea typeface="+mn-ea"/>
                          <a:cs typeface="+mn-cs"/>
                        </a:rPr>
                        <a:t> Ječmenová</a:t>
                      </a:r>
                      <a:endParaRPr lang="cs-CZ" sz="2000" dirty="0" smtClean="0">
                        <a:effectLst/>
                        <a:latin typeface="+mn-lt"/>
                        <a:ea typeface="Calibri"/>
                        <a:cs typeface="Times New Roman"/>
                      </a:endParaRPr>
                    </a:p>
                  </a:txBody>
                  <a:tcPr marL="68580" marR="68580" marT="0" marB="0" anchor="ctr"/>
                </a:tc>
              </a:tr>
              <a:tr h="367409">
                <a:tc>
                  <a:txBody>
                    <a:bodyPr/>
                    <a:lstStyle/>
                    <a:p>
                      <a:pPr>
                        <a:lnSpc>
                          <a:spcPct val="115000"/>
                        </a:lnSpc>
                        <a:spcAft>
                          <a:spcPts val="0"/>
                        </a:spcAft>
                      </a:pPr>
                      <a:r>
                        <a:rPr lang="cs-CZ" sz="2000" dirty="0">
                          <a:effectLst/>
                        </a:rPr>
                        <a:t>Datum tvorby</a:t>
                      </a:r>
                      <a:endParaRPr lang="cs-CZ" sz="2000" dirty="0">
                        <a:effectLst/>
                        <a:latin typeface="Calibri"/>
                        <a:ea typeface="Calibri"/>
                        <a:cs typeface="Times New Roman"/>
                      </a:endParaRPr>
                    </a:p>
                  </a:txBody>
                  <a:tcPr marL="68580" marR="68580" marT="0" marB="0" anchor="ctr"/>
                </a:tc>
                <a:tc>
                  <a:txBody>
                    <a:bodyPr/>
                    <a:lstStyle/>
                    <a:p>
                      <a:pPr lvl="1" algn="l">
                        <a:lnSpc>
                          <a:spcPct val="115000"/>
                        </a:lnSpc>
                        <a:spcAft>
                          <a:spcPts val="0"/>
                        </a:spcAft>
                      </a:pPr>
                      <a:r>
                        <a:rPr lang="cs-CZ" sz="2000" dirty="0" smtClean="0">
                          <a:effectLst/>
                        </a:rPr>
                        <a:t>01.09.2012</a:t>
                      </a:r>
                      <a:endParaRPr lang="cs-CZ" sz="2000" dirty="0">
                        <a:effectLst/>
                        <a:latin typeface="Calibri"/>
                        <a:ea typeface="Calibri"/>
                        <a:cs typeface="Times New Roman"/>
                      </a:endParaRPr>
                    </a:p>
                  </a:txBody>
                  <a:tcPr marL="68580" marR="68580" marT="0" marB="0" anchor="ctr"/>
                </a:tc>
              </a:tr>
              <a:tr h="545636">
                <a:tc gridSpan="2">
                  <a:txBody>
                    <a:bodyPr/>
                    <a:lstStyle/>
                    <a:p>
                      <a:pPr algn="ctr">
                        <a:lnSpc>
                          <a:spcPct val="115000"/>
                        </a:lnSpc>
                        <a:spcAft>
                          <a:spcPts val="0"/>
                        </a:spcAft>
                      </a:pPr>
                      <a:r>
                        <a:rPr lang="cs-CZ" sz="2000" dirty="0" smtClean="0">
                          <a:effectLst/>
                        </a:rPr>
                        <a:t>Všechna neocitovaná díla jsou dílem autora.</a:t>
                      </a:r>
                      <a:endParaRPr lang="cs-CZ" sz="2000" dirty="0">
                        <a:effectLst/>
                        <a:latin typeface="Calibri"/>
                        <a:ea typeface="Calibri"/>
                        <a:cs typeface="Times New Roman"/>
                      </a:endParaRPr>
                    </a:p>
                  </a:txBody>
                  <a:tcPr marL="68580" marR="68580" marT="0" marB="0" anchor="ctr"/>
                </a:tc>
                <a:tc hMerge="1">
                  <a:txBody>
                    <a:bodyPr/>
                    <a:lstStyle/>
                    <a:p>
                      <a:endParaRPr lang="cs-CZ"/>
                    </a:p>
                  </a:txBody>
                  <a:tcPr/>
                </a:tc>
              </a:tr>
            </a:tbl>
          </a:graphicData>
        </a:graphic>
      </p:graphicFrame>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27384"/>
            <a:ext cx="9144000" cy="19981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21618194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Anotace</a:t>
            </a:r>
            <a:endParaRPr lang="cs-CZ" b="1" dirty="0"/>
          </a:p>
        </p:txBody>
      </p:sp>
      <p:sp>
        <p:nvSpPr>
          <p:cNvPr id="3" name="Zástupný symbol pro obsah 2"/>
          <p:cNvSpPr>
            <a:spLocks noGrp="1"/>
          </p:cNvSpPr>
          <p:nvPr>
            <p:ph idx="1"/>
          </p:nvPr>
        </p:nvSpPr>
        <p:spPr/>
        <p:txBody>
          <a:bodyPr>
            <a:normAutofit fontScale="92500"/>
          </a:bodyPr>
          <a:lstStyle/>
          <a:p>
            <a:pPr lvl="0"/>
            <a:r>
              <a:rPr lang="cs-CZ" dirty="0" smtClean="0"/>
              <a:t>Prezentace Microsoft PowerPoint studentům přibližuje  mentální hygienu a druhy náročných životních situací.</a:t>
            </a:r>
          </a:p>
          <a:p>
            <a:pPr lvl="0"/>
            <a:r>
              <a:rPr lang="cs-CZ" dirty="0" smtClean="0"/>
              <a:t>Prezentace je určena jako podpůrný materiál k výkladu učitele, lze použít i k opakování učiva.</a:t>
            </a:r>
          </a:p>
          <a:p>
            <a:pPr lvl="0"/>
            <a:r>
              <a:rPr lang="cs-CZ" dirty="0" smtClean="0"/>
              <a:t>Cílem prezentace je studentům vštípit důležitost zachování duševního zdraví v celém životě člověka, jak řešit náročné životní situace a co patří do správného životního stylu.   </a:t>
            </a:r>
          </a:p>
          <a:p>
            <a:endParaRPr lang="cs-CZ"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b="1" u="sng" dirty="0"/>
              <a:t>Mentální hygiena</a:t>
            </a:r>
          </a:p>
        </p:txBody>
      </p:sp>
      <p:pic>
        <p:nvPicPr>
          <p:cNvPr id="2" name="Zástupný symbol pro obsah 1"/>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95536" y="1268760"/>
            <a:ext cx="7557261" cy="5253711"/>
          </a:xfrm>
        </p:spPr>
      </p:pic>
      <p:sp>
        <p:nvSpPr>
          <p:cNvPr id="3" name="TextovéPole 2"/>
          <p:cNvSpPr txBox="1"/>
          <p:nvPr/>
        </p:nvSpPr>
        <p:spPr>
          <a:xfrm>
            <a:off x="7884368" y="4437112"/>
            <a:ext cx="1259632" cy="923330"/>
          </a:xfrm>
          <a:prstGeom prst="rect">
            <a:avLst/>
          </a:prstGeom>
          <a:noFill/>
        </p:spPr>
        <p:txBody>
          <a:bodyPr wrap="square" rtlCol="0">
            <a:spAutoFit/>
          </a:bodyPr>
          <a:lstStyle/>
          <a:p>
            <a:r>
              <a:rPr lang="cs-CZ" dirty="0" smtClean="0"/>
              <a:t>Andrea Ječmenová 2012</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par>
                          <p:cTn id="8" fill="hold">
                            <p:stCondLst>
                              <p:cond delay="200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ppt_w</p:attrName>
                                        </p:attrNameLst>
                                      </p:cBhvr>
                                      <p:tavLst>
                                        <p:tav tm="0">
                                          <p:val>
                                            <p:fltVal val="0"/>
                                          </p:val>
                                        </p:tav>
                                        <p:tav tm="100000">
                                          <p:val>
                                            <p:strVal val="#ppt_w"/>
                                          </p:val>
                                        </p:tav>
                                      </p:tavLst>
                                    </p:anim>
                                    <p:anim calcmode="lin" valueType="num">
                                      <p:cBhvr>
                                        <p:cTn id="12" dur="3000" fill="hold"/>
                                        <p:tgtEl>
                                          <p:spTgt spid="2"/>
                                        </p:tgtEl>
                                        <p:attrNameLst>
                                          <p:attrName>ppt_h</p:attrName>
                                        </p:attrNameLst>
                                      </p:cBhvr>
                                      <p:tavLst>
                                        <p:tav tm="0">
                                          <p:val>
                                            <p:fltVal val="0"/>
                                          </p:val>
                                        </p:tav>
                                        <p:tav tm="100000">
                                          <p:val>
                                            <p:strVal val="#ppt_h"/>
                                          </p:val>
                                        </p:tav>
                                      </p:tavLst>
                                    </p:anim>
                                    <p:animEffect transition="in" filter="fade">
                                      <p:cBhvr>
                                        <p:cTn id="1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000" b="1" dirty="0"/>
              <a:t>Význam mentální hygieny</a:t>
            </a:r>
          </a:p>
        </p:txBody>
      </p:sp>
      <p:sp>
        <p:nvSpPr>
          <p:cNvPr id="3" name="Zástupný symbol pro obsah 2"/>
          <p:cNvSpPr>
            <a:spLocks noGrp="1"/>
          </p:cNvSpPr>
          <p:nvPr>
            <p:ph idx="1"/>
          </p:nvPr>
        </p:nvSpPr>
        <p:spPr>
          <a:xfrm>
            <a:off x="457200" y="1600200"/>
            <a:ext cx="8229600" cy="4709120"/>
          </a:xfrm>
        </p:spPr>
        <p:txBody>
          <a:bodyPr>
            <a:normAutofit/>
          </a:bodyPr>
          <a:lstStyle/>
          <a:p>
            <a:r>
              <a:rPr lang="cs-CZ" sz="2800" dirty="0"/>
              <a:t>Systém vědecky propracovaných pravidel a rad sloužících k udržení, prohloubení nebo znovuzískání duševního zdraví, duševní rovnováhy. Je zaměřena na ochranu disponovaných jedinců před onemocněním, odstraňování škodlivých faktorů, které by mohly negativně působit na zdravého jedince, upevňování duševního zdraví úpravou životních podmínek člověka. Sleduje se prevence somatických a psychických onemocnění, sociální vztahy, pracovní výkon, subjektivní spokojenost.</a:t>
            </a:r>
          </a:p>
          <a:p>
            <a:pPr>
              <a:buNone/>
            </a:pP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fmla="#ppt_w*sin(2.5*pi*$)">
                                          <p:val>
                                            <p:fltVal val="0"/>
                                          </p:val>
                                        </p:tav>
                                        <p:tav tm="100000">
                                          <p:val>
                                            <p:fltVal val="1"/>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25" presetClass="entr" presetSubtype="0"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13" dur="10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14" dur="1000" accel="50000" fill="hold">
                                          <p:stCondLst>
                                            <p:cond delay="10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5" dur="2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6" dur="10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7" dur="10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8" dur="1000" accel="50000" fill="hold">
                                          <p:stCondLst>
                                            <p:cond delay="10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9" dur="2000" decel="50000">
                                          <p:stCondLst>
                                            <p:cond delay="0"/>
                                          </p:stCondLst>
                                        </p:cTn>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dirty="0"/>
              <a:t>Metody mentální hygieny</a:t>
            </a:r>
            <a:r>
              <a:rPr lang="cs-CZ" dirty="0"/>
              <a:t/>
            </a:r>
            <a:br>
              <a:rPr lang="cs-CZ" dirty="0"/>
            </a:br>
            <a:endParaRPr lang="cs-CZ" dirty="0"/>
          </a:p>
        </p:txBody>
      </p:sp>
      <p:sp>
        <p:nvSpPr>
          <p:cNvPr id="3" name="Zástupný symbol pro obsah 2"/>
          <p:cNvSpPr>
            <a:spLocks noGrp="1"/>
          </p:cNvSpPr>
          <p:nvPr>
            <p:ph idx="1"/>
          </p:nvPr>
        </p:nvSpPr>
        <p:spPr/>
        <p:txBody>
          <a:bodyPr>
            <a:normAutofit fontScale="92500" lnSpcReduction="20000"/>
          </a:bodyPr>
          <a:lstStyle/>
          <a:p>
            <a:pPr lvl="0"/>
            <a:r>
              <a:rPr lang="cs-CZ" sz="3000" dirty="0"/>
              <a:t>pozorování chování jednotlivého </a:t>
            </a:r>
            <a:r>
              <a:rPr lang="cs-CZ" sz="3000" dirty="0" smtClean="0"/>
              <a:t>člověka</a:t>
            </a:r>
          </a:p>
          <a:p>
            <a:pPr lvl="0">
              <a:buNone/>
            </a:pPr>
            <a:endParaRPr lang="cs-CZ" sz="3000" dirty="0"/>
          </a:p>
          <a:p>
            <a:pPr lvl="0"/>
            <a:r>
              <a:rPr lang="cs-CZ" sz="3000" dirty="0"/>
              <a:t>písemný </a:t>
            </a:r>
            <a:r>
              <a:rPr lang="cs-CZ" sz="3000" dirty="0" smtClean="0"/>
              <a:t>projev</a:t>
            </a:r>
          </a:p>
          <a:p>
            <a:pPr lvl="0"/>
            <a:endParaRPr lang="cs-CZ" sz="3000" dirty="0"/>
          </a:p>
          <a:p>
            <a:pPr lvl="0"/>
            <a:r>
              <a:rPr lang="cs-CZ" sz="3000" dirty="0"/>
              <a:t>projevy chování, popisy vlastních </a:t>
            </a:r>
            <a:r>
              <a:rPr lang="cs-CZ" sz="3000" dirty="0" smtClean="0"/>
              <a:t>zážitků</a:t>
            </a:r>
          </a:p>
          <a:p>
            <a:pPr lvl="0"/>
            <a:endParaRPr lang="cs-CZ" sz="3000" dirty="0"/>
          </a:p>
          <a:p>
            <a:pPr lvl="0"/>
            <a:r>
              <a:rPr lang="cs-CZ" sz="3000" dirty="0"/>
              <a:t>psychologické testové metody, měření duševní </a:t>
            </a:r>
            <a:r>
              <a:rPr lang="cs-CZ" sz="3000" dirty="0" smtClean="0"/>
              <a:t>rovnováhy</a:t>
            </a:r>
          </a:p>
          <a:p>
            <a:pPr lvl="0"/>
            <a:endParaRPr lang="cs-CZ" sz="3000" dirty="0"/>
          </a:p>
          <a:p>
            <a:pPr lvl="0"/>
            <a:r>
              <a:rPr lang="cs-CZ" sz="3000" dirty="0"/>
              <a:t>laboratorní techniky</a:t>
            </a:r>
          </a:p>
          <a:p>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par>
                          <p:cTn id="8" fill="hold">
                            <p:stCondLst>
                              <p:cond delay="2000"/>
                            </p:stCondLst>
                            <p:childTnLst>
                              <p:par>
                                <p:cTn id="9" presetID="47"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2000"/>
                                        <p:tgtEl>
                                          <p:spTgt spid="3">
                                            <p:txEl>
                                              <p:pRg st="0" end="0"/>
                                            </p:txEl>
                                          </p:spTgt>
                                        </p:tgtEl>
                                      </p:cBhvr>
                                    </p:animEffect>
                                    <p:anim calcmode="lin" valueType="num">
                                      <p:cBhvr>
                                        <p:cTn id="12"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2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7" presetClass="entr" presetSubtype="0" fill="hold" grpId="0"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anim calcmode="lin" valueType="num">
                                      <p:cBhvr>
                                        <p:cTn id="18"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2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0" fill="hold">
                            <p:stCondLst>
                              <p:cond delay="6000"/>
                            </p:stCondLst>
                            <p:childTnLst>
                              <p:par>
                                <p:cTn id="21" presetID="47"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2000"/>
                                        <p:tgtEl>
                                          <p:spTgt spid="3">
                                            <p:txEl>
                                              <p:pRg st="4" end="4"/>
                                            </p:txEl>
                                          </p:spTgt>
                                        </p:tgtEl>
                                      </p:cBhvr>
                                    </p:animEffect>
                                    <p:anim calcmode="lin" valueType="num">
                                      <p:cBhvr>
                                        <p:cTn id="24"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5" dur="2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26" fill="hold">
                            <p:stCondLst>
                              <p:cond delay="8000"/>
                            </p:stCondLst>
                            <p:childTnLst>
                              <p:par>
                                <p:cTn id="27" presetID="47" presetClass="entr" presetSubtype="0" fill="hold" grpId="0" nodeType="after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2000"/>
                                        <p:tgtEl>
                                          <p:spTgt spid="3">
                                            <p:txEl>
                                              <p:pRg st="6" end="6"/>
                                            </p:txEl>
                                          </p:spTgt>
                                        </p:tgtEl>
                                      </p:cBhvr>
                                    </p:animEffect>
                                    <p:anim calcmode="lin" valueType="num">
                                      <p:cBhvr>
                                        <p:cTn id="30"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1" dur="2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32" fill="hold">
                            <p:stCondLst>
                              <p:cond delay="10000"/>
                            </p:stCondLst>
                            <p:childTnLst>
                              <p:par>
                                <p:cTn id="33" presetID="47" presetClass="entr" presetSubtype="0" fill="hold" grpId="0" nodeType="after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2000"/>
                                        <p:tgtEl>
                                          <p:spTgt spid="3">
                                            <p:txEl>
                                              <p:pRg st="8" end="8"/>
                                            </p:txEl>
                                          </p:spTgt>
                                        </p:tgtEl>
                                      </p:cBhvr>
                                    </p:animEffect>
                                    <p:anim calcmode="lin" valueType="num">
                                      <p:cBhvr>
                                        <p:cTn id="36" dur="2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7" dur="2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 </a:t>
            </a:r>
            <a:r>
              <a:rPr lang="cs-CZ" sz="4000" b="1" dirty="0"/>
              <a:t>Základní pojmy duševní hygieny</a:t>
            </a:r>
            <a:endParaRPr lang="cs-CZ" sz="4000" dirty="0"/>
          </a:p>
        </p:txBody>
      </p:sp>
      <p:sp>
        <p:nvSpPr>
          <p:cNvPr id="3" name="Zástupný symbol pro obsah 2"/>
          <p:cNvSpPr>
            <a:spLocks noGrp="1"/>
          </p:cNvSpPr>
          <p:nvPr>
            <p:ph idx="1"/>
          </p:nvPr>
        </p:nvSpPr>
        <p:spPr/>
        <p:txBody>
          <a:bodyPr>
            <a:normAutofit fontScale="92500" lnSpcReduction="10000"/>
          </a:bodyPr>
          <a:lstStyle/>
          <a:p>
            <a:pPr lvl="0"/>
            <a:r>
              <a:rPr lang="cs-CZ" sz="3000" dirty="0" smtClean="0"/>
              <a:t>Duševní </a:t>
            </a:r>
            <a:r>
              <a:rPr lang="cs-CZ" sz="3000" dirty="0"/>
              <a:t>zdraví, duševní </a:t>
            </a:r>
            <a:r>
              <a:rPr lang="cs-CZ" sz="3000" dirty="0" smtClean="0"/>
              <a:t>rovnováha</a:t>
            </a:r>
          </a:p>
          <a:p>
            <a:pPr lvl="0">
              <a:buNone/>
            </a:pPr>
            <a:endParaRPr lang="cs-CZ" sz="3000" dirty="0"/>
          </a:p>
          <a:p>
            <a:pPr lvl="0"/>
            <a:r>
              <a:rPr lang="cs-CZ" sz="3000" dirty="0" smtClean="0"/>
              <a:t>Adaptace</a:t>
            </a:r>
            <a:r>
              <a:rPr lang="cs-CZ" sz="3000" dirty="0"/>
              <a:t>, </a:t>
            </a:r>
            <a:r>
              <a:rPr lang="cs-CZ" sz="3000" dirty="0" smtClean="0"/>
              <a:t>maladaptace</a:t>
            </a:r>
          </a:p>
          <a:p>
            <a:pPr lvl="0"/>
            <a:endParaRPr lang="cs-CZ" sz="3000" dirty="0"/>
          </a:p>
          <a:p>
            <a:pPr lvl="0"/>
            <a:r>
              <a:rPr lang="cs-CZ" sz="3000" dirty="0" smtClean="0"/>
              <a:t>Stres</a:t>
            </a:r>
          </a:p>
          <a:p>
            <a:pPr lvl="0"/>
            <a:endParaRPr lang="cs-CZ" sz="3000" dirty="0"/>
          </a:p>
          <a:p>
            <a:pPr lvl="0"/>
            <a:r>
              <a:rPr lang="cs-CZ" sz="3000" dirty="0" smtClean="0"/>
              <a:t>Životospráva</a:t>
            </a:r>
          </a:p>
          <a:p>
            <a:pPr lvl="0"/>
            <a:endParaRPr lang="cs-CZ" sz="3000" dirty="0"/>
          </a:p>
          <a:p>
            <a:pPr lvl="0"/>
            <a:r>
              <a:rPr lang="cs-CZ" sz="3000" dirty="0" smtClean="0"/>
              <a:t>Autoregulace</a:t>
            </a:r>
            <a:r>
              <a:rPr lang="cs-CZ" sz="3000" dirty="0"/>
              <a:t>, relaxace   </a:t>
            </a:r>
          </a:p>
          <a:p>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360"/>
                                          </p:val>
                                        </p:tav>
                                        <p:tav tm="100000">
                                          <p:val>
                                            <p:fltVal val="0"/>
                                          </p:val>
                                        </p:tav>
                                      </p:tavLst>
                                    </p:anim>
                                    <p:animEffect transition="in" filter="fade">
                                      <p:cBhvr>
                                        <p:cTn id="10" dur="2000"/>
                                        <p:tgtEl>
                                          <p:spTgt spid="2"/>
                                        </p:tgtEl>
                                      </p:cBhvr>
                                    </p:animEffect>
                                  </p:childTnLst>
                                </p:cTn>
                              </p:par>
                            </p:childTnLst>
                          </p:cTn>
                        </p:par>
                        <p:par>
                          <p:cTn id="11" fill="hold">
                            <p:stCondLst>
                              <p:cond delay="2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7" fill="hold">
                            <p:stCondLst>
                              <p:cond delay="59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1000"/>
                                        <p:tgtEl>
                                          <p:spTgt spid="3">
                                            <p:txEl>
                                              <p:pRg st="2" end="2"/>
                                            </p:txEl>
                                          </p:spTgt>
                                        </p:tgtEl>
                                      </p:cBhvr>
                                    </p:animEffect>
                                    <p:anim calcmode="lin" valueType="num">
                                      <p:cBhvr>
                                        <p:cTn id="21" dur="1000" fill="hold"/>
                                        <p:tgtEl>
                                          <p:spTgt spid="3">
                                            <p:txEl>
                                              <p:pRg st="2" end="2"/>
                                            </p:txEl>
                                          </p:spTgt>
                                        </p:tgtEl>
                                        <p:attrNameLst>
                                          <p:attrName>ppt_x</p:attrName>
                                        </p:attrNameLst>
                                      </p:cBhvr>
                                      <p:tavLst>
                                        <p:tav tm="0">
                                          <p:val>
                                            <p:strVal val="#ppt_x-.1"/>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par>
                          <p:cTn id="23" fill="hold">
                            <p:stCondLst>
                              <p:cond delay="88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1000"/>
                                        <p:tgtEl>
                                          <p:spTgt spid="3">
                                            <p:txEl>
                                              <p:pRg st="4" end="4"/>
                                            </p:txEl>
                                          </p:spTgt>
                                        </p:tgtEl>
                                      </p:cBhvr>
                                    </p:animEffect>
                                    <p:anim calcmode="lin" valueType="num">
                                      <p:cBhvr>
                                        <p:cTn id="27" dur="1000" fill="hold"/>
                                        <p:tgtEl>
                                          <p:spTgt spid="3">
                                            <p:txEl>
                                              <p:pRg st="4" end="4"/>
                                            </p:txEl>
                                          </p:spTgt>
                                        </p:tgtEl>
                                        <p:attrNameLst>
                                          <p:attrName>ppt_x</p:attrName>
                                        </p:attrNameLst>
                                      </p:cBhvr>
                                      <p:tavLst>
                                        <p:tav tm="0">
                                          <p:val>
                                            <p:strVal val="#ppt_x-.1"/>
                                          </p:val>
                                        </p:tav>
                                        <p:tav tm="100000">
                                          <p:val>
                                            <p:strVal val="#ppt_x"/>
                                          </p:val>
                                        </p:tav>
                                      </p:tavLst>
                                    </p:anim>
                                    <p:anim calcmode="lin" valueType="num">
                                      <p:cBhvr>
                                        <p:cTn id="28" dur="10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par>
                          <p:cTn id="29" fill="hold">
                            <p:stCondLst>
                              <p:cond delay="102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1"/>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par>
                          <p:cTn id="35" fill="hold">
                            <p:stCondLst>
                              <p:cond delay="123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1000"/>
                                        <p:tgtEl>
                                          <p:spTgt spid="3">
                                            <p:txEl>
                                              <p:pRg st="8" end="8"/>
                                            </p:txEl>
                                          </p:spTgt>
                                        </p:tgtEl>
                                      </p:cBhvr>
                                    </p:animEffect>
                                    <p:anim calcmode="lin" valueType="num">
                                      <p:cBhvr>
                                        <p:cTn id="39" dur="1000" fill="hold"/>
                                        <p:tgtEl>
                                          <p:spTgt spid="3">
                                            <p:txEl>
                                              <p:pRg st="8" end="8"/>
                                            </p:txEl>
                                          </p:spTgt>
                                        </p:tgtEl>
                                        <p:attrNameLst>
                                          <p:attrName>ppt_x</p:attrName>
                                        </p:attrNameLst>
                                      </p:cBhvr>
                                      <p:tavLst>
                                        <p:tav tm="0">
                                          <p:val>
                                            <p:strVal val="#ppt_x-.1"/>
                                          </p:val>
                                        </p:tav>
                                        <p:tav tm="100000">
                                          <p:val>
                                            <p:strVal val="#ppt_x"/>
                                          </p:val>
                                        </p:tav>
                                      </p:tavLst>
                                    </p:anim>
                                    <p:anim calcmode="lin" valueType="num">
                                      <p:cBhvr>
                                        <p:cTn id="40" dur="1000" fill="hold"/>
                                        <p:tgtEl>
                                          <p:spTgt spid="3">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000" b="1" dirty="0"/>
              <a:t>Duševní zdraví </a:t>
            </a:r>
            <a:endParaRPr lang="cs-CZ" sz="4000" dirty="0"/>
          </a:p>
        </p:txBody>
      </p:sp>
      <p:sp>
        <p:nvSpPr>
          <p:cNvPr id="3" name="Zástupný symbol pro obsah 2"/>
          <p:cNvSpPr>
            <a:spLocks noGrp="1"/>
          </p:cNvSpPr>
          <p:nvPr>
            <p:ph idx="1"/>
          </p:nvPr>
        </p:nvSpPr>
        <p:spPr/>
        <p:txBody>
          <a:bodyPr>
            <a:normAutofit fontScale="92500" lnSpcReduction="20000"/>
          </a:bodyPr>
          <a:lstStyle/>
          <a:p>
            <a:pPr>
              <a:lnSpc>
                <a:spcPct val="110000"/>
              </a:lnSpc>
            </a:pPr>
            <a:r>
              <a:rPr lang="cs-CZ" sz="3000" dirty="0"/>
              <a:t>Stav životní pohody, optimální životní adaptace jako proces, jímž se stav duševního zdraví realizuje, správná adaptace je jeden z projevů duševního zdraví. Duševní a tělesné zdraví je neoddělitelné. Všechny duševní pochody probíhají optimálním způsobem, harmonicky, umožňují správně odrážet zevní realitu, přiměřeně a pohotově reagovat na všechny podněty a řešit běžné i nenadálé úkoly, stále se zdokonalovat a mít uspokojení ze své činnosti. To předpokládá optimální funkci centrálního nervového systému i celého organismu.</a:t>
            </a:r>
          </a:p>
          <a:p>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1000"/>
                            </p:stCondLst>
                            <p:childTnLst>
                              <p:par>
                                <p:cTn id="10" presetID="49" presetClass="entr" presetSubtype="0" decel="100000"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20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5"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 </a:t>
            </a:r>
            <a:r>
              <a:rPr lang="cs-CZ" sz="4000" b="1" dirty="0"/>
              <a:t>Člověk je duševně zdravý je-li</a:t>
            </a:r>
            <a:endParaRPr lang="cs-CZ" sz="4000" dirty="0"/>
          </a:p>
        </p:txBody>
      </p:sp>
      <p:sp>
        <p:nvSpPr>
          <p:cNvPr id="3" name="Zástupný symbol pro obsah 2"/>
          <p:cNvSpPr>
            <a:spLocks noGrp="1"/>
          </p:cNvSpPr>
          <p:nvPr>
            <p:ph idx="1"/>
          </p:nvPr>
        </p:nvSpPr>
        <p:spPr>
          <a:xfrm>
            <a:off x="457200" y="1600200"/>
            <a:ext cx="8229600" cy="5069160"/>
          </a:xfrm>
        </p:spPr>
        <p:txBody>
          <a:bodyPr>
            <a:normAutofit fontScale="85000" lnSpcReduction="20000"/>
          </a:bodyPr>
          <a:lstStyle/>
          <a:p>
            <a:pPr lvl="0"/>
            <a:r>
              <a:rPr lang="cs-CZ" sz="3300" b="1" u="sng" dirty="0"/>
              <a:t>přiměřeně spokojený sám se sebou</a:t>
            </a:r>
            <a:r>
              <a:rPr lang="cs-CZ" sz="3300" u="sng" dirty="0"/>
              <a:t> </a:t>
            </a:r>
            <a:r>
              <a:rPr lang="cs-CZ" sz="3300" dirty="0"/>
              <a:t>– má adekvátní </a:t>
            </a:r>
            <a:r>
              <a:rPr lang="cs-CZ" sz="3300" dirty="0" err="1"/>
              <a:t>sebepojetí</a:t>
            </a:r>
            <a:r>
              <a:rPr lang="cs-CZ" sz="3300" dirty="0"/>
              <a:t> a projevuje touhu po </a:t>
            </a:r>
            <a:r>
              <a:rPr lang="cs-CZ" sz="3300" dirty="0" smtClean="0"/>
              <a:t>sebezdokonalování</a:t>
            </a:r>
          </a:p>
          <a:p>
            <a:pPr lvl="0">
              <a:buNone/>
            </a:pPr>
            <a:endParaRPr lang="cs-CZ" sz="3300" u="sng" dirty="0"/>
          </a:p>
          <a:p>
            <a:pPr lvl="0"/>
            <a:r>
              <a:rPr lang="cs-CZ" sz="3300" b="1" u="sng" dirty="0"/>
              <a:t>má-li dobré vztahy s druhými</a:t>
            </a:r>
            <a:r>
              <a:rPr lang="cs-CZ" sz="3300" u="sng" dirty="0"/>
              <a:t> </a:t>
            </a:r>
            <a:r>
              <a:rPr lang="cs-CZ" sz="3300" dirty="0"/>
              <a:t>– trvalé citové vztahy, akceptace druhých, pomoc druhému bez nároku na odměnu, </a:t>
            </a:r>
            <a:r>
              <a:rPr lang="cs-CZ" sz="3300" dirty="0" smtClean="0"/>
              <a:t>přátelství</a:t>
            </a:r>
          </a:p>
          <a:p>
            <a:pPr lvl="0">
              <a:buNone/>
            </a:pPr>
            <a:endParaRPr lang="cs-CZ" sz="3300" dirty="0"/>
          </a:p>
          <a:p>
            <a:pPr lvl="0"/>
            <a:r>
              <a:rPr lang="cs-CZ" sz="3300" b="1" u="sng" dirty="0"/>
              <a:t>spolupráce</a:t>
            </a:r>
            <a:r>
              <a:rPr lang="cs-CZ" sz="3300" b="1" dirty="0"/>
              <a:t> - </a:t>
            </a:r>
            <a:r>
              <a:rPr lang="cs-CZ" sz="3300" dirty="0"/>
              <a:t> schopnost vytvářet kooperativní </a:t>
            </a:r>
            <a:r>
              <a:rPr lang="cs-CZ" sz="3300" dirty="0" smtClean="0"/>
              <a:t>vztahy</a:t>
            </a:r>
          </a:p>
          <a:p>
            <a:pPr lvl="0">
              <a:buNone/>
            </a:pPr>
            <a:r>
              <a:rPr lang="cs-CZ" sz="3300" dirty="0" smtClean="0"/>
              <a:t> </a:t>
            </a:r>
            <a:endParaRPr lang="cs-CZ" sz="3300" dirty="0"/>
          </a:p>
          <a:p>
            <a:pPr lvl="0"/>
            <a:r>
              <a:rPr lang="cs-CZ" sz="3300" b="1" u="sng" dirty="0"/>
              <a:t>je-li schopen řešit každodenní problémy, které přináší život</a:t>
            </a:r>
            <a:r>
              <a:rPr lang="cs-CZ" sz="3300" u="sng" dirty="0"/>
              <a:t> </a:t>
            </a:r>
            <a:r>
              <a:rPr lang="cs-CZ" sz="3300" dirty="0"/>
              <a:t>– schopnost čelit nesnázím, realismus, flexibilita, pocit uspokojení z práce, otevřenost vůči novému, schopnost přizpůsobovat se změnám.</a:t>
            </a:r>
          </a:p>
          <a:p>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2000"/>
                                        <p:tgtEl>
                                          <p:spTgt spid="2"/>
                                        </p:tgtEl>
                                      </p:cBhvr>
                                    </p:animEffect>
                                  </p:childTnLst>
                                </p:cTn>
                              </p:par>
                            </p:childTnLst>
                          </p:cTn>
                        </p:par>
                        <p:par>
                          <p:cTn id="8" fill="hold">
                            <p:stCondLst>
                              <p:cond delay="2000"/>
                            </p:stCondLst>
                            <p:childTnLst>
                              <p:par>
                                <p:cTn id="9" presetID="2" presetClass="entr" presetSubtype="6"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2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2"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4000"/>
                            </p:stCondLst>
                            <p:childTnLst>
                              <p:par>
                                <p:cTn id="14" presetID="2" presetClass="entr" presetSubtype="6" fill="hold" grpId="0"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20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7"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8" fill="hold">
                            <p:stCondLst>
                              <p:cond delay="6000"/>
                            </p:stCondLst>
                            <p:childTnLst>
                              <p:par>
                                <p:cTn id="19" presetID="2" presetClass="entr" presetSubtype="6" fill="hold" grpId="0" nodeType="after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20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23" fill="hold">
                            <p:stCondLst>
                              <p:cond delay="8000"/>
                            </p:stCondLst>
                            <p:childTnLst>
                              <p:par>
                                <p:cTn id="24" presetID="2" presetClass="entr" presetSubtype="6" fill="hold" grpId="0" nodeType="after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 calcmode="lin" valueType="num">
                                      <p:cBhvr additive="base">
                                        <p:cTn id="26" dur="20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27"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000" b="1" dirty="0" smtClean="0"/>
              <a:t>Kontrolní otázky a cvičení</a:t>
            </a:r>
            <a:endParaRPr lang="cs-CZ" sz="4000" dirty="0"/>
          </a:p>
        </p:txBody>
      </p:sp>
      <p:sp>
        <p:nvSpPr>
          <p:cNvPr id="3" name="Zástupný symbol pro obsah 2"/>
          <p:cNvSpPr>
            <a:spLocks noGrp="1"/>
          </p:cNvSpPr>
          <p:nvPr>
            <p:ph idx="1"/>
          </p:nvPr>
        </p:nvSpPr>
        <p:spPr/>
        <p:txBody>
          <a:bodyPr>
            <a:normAutofit fontScale="92500" lnSpcReduction="20000"/>
          </a:bodyPr>
          <a:lstStyle/>
          <a:p>
            <a:pPr marL="514350" lvl="0" indent="-514350">
              <a:buFont typeface="+mj-lt"/>
              <a:buAutoNum type="arabicPeriod"/>
            </a:pPr>
            <a:r>
              <a:rPr lang="cs-CZ" sz="3000" dirty="0" smtClean="0"/>
              <a:t>Definujte, </a:t>
            </a:r>
            <a:r>
              <a:rPr lang="cs-CZ" sz="3000" dirty="0" smtClean="0"/>
              <a:t>co je mentální hygiena a k čemu složí.</a:t>
            </a:r>
          </a:p>
          <a:p>
            <a:pPr marL="514350" lvl="0" indent="-514350">
              <a:buFont typeface="+mj-lt"/>
              <a:buAutoNum type="arabicPeriod"/>
            </a:pPr>
            <a:r>
              <a:rPr lang="cs-CZ" sz="3000" dirty="0" smtClean="0"/>
              <a:t>Definujte, </a:t>
            </a:r>
            <a:r>
              <a:rPr lang="cs-CZ" sz="3000" dirty="0" smtClean="0"/>
              <a:t>co je duševní zdraví, jak vypadá duševně </a:t>
            </a:r>
            <a:r>
              <a:rPr lang="cs-CZ" sz="3000" dirty="0" smtClean="0"/>
              <a:t>zdravý </a:t>
            </a:r>
            <a:r>
              <a:rPr lang="cs-CZ" sz="3000" dirty="0" smtClean="0"/>
              <a:t>člověk.</a:t>
            </a:r>
          </a:p>
          <a:p>
            <a:pPr marL="514350" lvl="0" indent="-514350">
              <a:buFont typeface="+mj-lt"/>
              <a:buAutoNum type="arabicPeriod"/>
            </a:pPr>
            <a:r>
              <a:rPr lang="cs-CZ" sz="3000" dirty="0" smtClean="0"/>
              <a:t>Vyjmenujte metody mentální hygieny.</a:t>
            </a:r>
          </a:p>
          <a:p>
            <a:pPr marL="514350" lvl="0" indent="-514350">
              <a:buNone/>
            </a:pPr>
            <a:endParaRPr lang="cs-CZ" sz="3000" dirty="0" smtClean="0"/>
          </a:p>
          <a:p>
            <a:pPr>
              <a:buFont typeface="Wingdings" pitchFamily="2" charset="2"/>
              <a:buChar char="Ø"/>
            </a:pPr>
            <a:r>
              <a:rPr lang="cs-CZ" sz="3000" b="1" dirty="0" smtClean="0"/>
              <a:t>Úkol</a:t>
            </a:r>
            <a:endParaRPr lang="cs-CZ" sz="3000" dirty="0" smtClean="0"/>
          </a:p>
          <a:p>
            <a:r>
              <a:rPr lang="cs-CZ" sz="3000" dirty="0" smtClean="0"/>
              <a:t>Vyhledejte a písemně zpracujte, který obor psychologie se mentální hygienou zabývá a proč.</a:t>
            </a:r>
          </a:p>
          <a:p>
            <a:pPr>
              <a:buNone/>
            </a:pPr>
            <a:endParaRPr lang="cs-CZ" sz="3000" dirty="0" smtClean="0"/>
          </a:p>
          <a:p>
            <a:pPr lvl="0">
              <a:buFont typeface="Wingdings" pitchFamily="2" charset="2"/>
              <a:buChar char="Ø"/>
            </a:pPr>
            <a:r>
              <a:rPr lang="cs-CZ" sz="3000" b="1" dirty="0" smtClean="0"/>
              <a:t>Pracujte s internetovými zdroji.</a:t>
            </a:r>
            <a:r>
              <a:rPr lang="cs-CZ" sz="3000" dirty="0" smtClean="0"/>
              <a:t> </a:t>
            </a:r>
          </a:p>
          <a:p>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1"/>
                                          </p:val>
                                        </p:tav>
                                        <p:tav tm="100000">
                                          <p:val>
                                            <p:strVal val="#ppt_x"/>
                                          </p:val>
                                        </p:tav>
                                      </p:tavLst>
                                    </p:anim>
                                    <p:anim calcmode="lin" valueType="num">
                                      <p:cBhvr>
                                        <p:cTn id="9" dur="500" fill="hold"/>
                                        <p:tgtEl>
                                          <p:spTgt spid="2"/>
                                        </p:tgtEl>
                                        <p:attrNameLst>
                                          <p:attrName>ppt_y</p:attrName>
                                        </p:attrNameLst>
                                      </p:cBhvr>
                                      <p:tavLst>
                                        <p:tav tm="0">
                                          <p:val>
                                            <p:strVal val="#ppt_y"/>
                                          </p:val>
                                        </p:tav>
                                        <p:tav tm="100000">
                                          <p:val>
                                            <p:strVal val="#ppt_y"/>
                                          </p:val>
                                        </p:tav>
                                      </p:tavLst>
                                    </p:anim>
                                  </p:childTnLst>
                                </p:cTn>
                              </p:par>
                            </p:childTnLst>
                          </p:cTn>
                        </p:par>
                        <p:par>
                          <p:cTn id="10" fill="hold">
                            <p:stCondLst>
                              <p:cond delay="1600"/>
                            </p:stCondLst>
                            <p:childTnLst>
                              <p:par>
                                <p:cTn id="11" presetID="2" presetClass="entr" presetSubtype="6"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2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4"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15" fill="hold">
                            <p:stCondLst>
                              <p:cond delay="3600"/>
                            </p:stCondLst>
                            <p:childTnLst>
                              <p:par>
                                <p:cTn id="16" presetID="2" presetClass="entr" presetSubtype="6" fill="hold" grpId="0"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20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9"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20" fill="hold">
                            <p:stCondLst>
                              <p:cond delay="5600"/>
                            </p:stCondLst>
                            <p:childTnLst>
                              <p:par>
                                <p:cTn id="21" presetID="2" presetClass="entr" presetSubtype="6"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20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4"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25" fill="hold">
                            <p:stCondLst>
                              <p:cond delay="7600"/>
                            </p:stCondLst>
                            <p:childTnLst>
                              <p:par>
                                <p:cTn id="26" presetID="2" presetClass="entr" presetSubtype="6" fill="hold" grpId="0" nodeType="after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20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9"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30" fill="hold">
                            <p:stCondLst>
                              <p:cond delay="9600"/>
                            </p:stCondLst>
                            <p:childTnLst>
                              <p:par>
                                <p:cTn id="31" presetID="2" presetClass="entr" presetSubtype="6" fill="hold" grpId="0" nodeType="after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20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4"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par>
                          <p:cTn id="35" fill="hold">
                            <p:stCondLst>
                              <p:cond delay="11600"/>
                            </p:stCondLst>
                            <p:childTnLst>
                              <p:par>
                                <p:cTn id="36" presetID="2" presetClass="entr" presetSubtype="6" fill="hold" grpId="0" nodeType="after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 calcmode="lin" valueType="num">
                                      <p:cBhvr additive="base">
                                        <p:cTn id="38" dur="20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39" dur="2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u="sng" dirty="0" smtClean="0">
                <a:latin typeface="+mn-lt"/>
              </a:rPr>
              <a:t>Použité zdroje</a:t>
            </a:r>
            <a:r>
              <a:rPr lang="cs-CZ" dirty="0" smtClean="0"/>
              <a:t/>
            </a:r>
            <a:br>
              <a:rPr lang="cs-CZ" dirty="0" smtClean="0"/>
            </a:br>
            <a:endParaRPr lang="cs-CZ" dirty="0"/>
          </a:p>
        </p:txBody>
      </p:sp>
      <p:sp>
        <p:nvSpPr>
          <p:cNvPr id="3" name="Zástupný symbol pro obsah 2"/>
          <p:cNvSpPr>
            <a:spLocks noGrp="1"/>
          </p:cNvSpPr>
          <p:nvPr>
            <p:ph idx="1"/>
          </p:nvPr>
        </p:nvSpPr>
        <p:spPr>
          <a:xfrm>
            <a:off x="457200" y="1124744"/>
            <a:ext cx="8229600" cy="5001419"/>
          </a:xfrm>
        </p:spPr>
        <p:txBody>
          <a:bodyPr>
            <a:normAutofit/>
          </a:bodyPr>
          <a:lstStyle/>
          <a:p>
            <a:r>
              <a:rPr lang="cs-CZ" sz="2400" dirty="0" smtClean="0"/>
              <a:t>Kapitoly z psychologie pro zdravotnické pracovníky</a:t>
            </a:r>
          </a:p>
          <a:p>
            <a:r>
              <a:rPr lang="cs-CZ" sz="2400" dirty="0" smtClean="0"/>
              <a:t>Mgr. Ivanka Bartošíková , Mgr. Vladimír </a:t>
            </a:r>
            <a:r>
              <a:rPr lang="cs-CZ" sz="2400" dirty="0" err="1" smtClean="0"/>
              <a:t>Jičinský</a:t>
            </a:r>
            <a:r>
              <a:rPr lang="cs-CZ" sz="2400" dirty="0" smtClean="0"/>
              <a:t>, </a:t>
            </a:r>
          </a:p>
          <a:p>
            <a:pPr>
              <a:buNone/>
            </a:pPr>
            <a:r>
              <a:rPr lang="cs-CZ" sz="2400" dirty="0" smtClean="0"/>
              <a:t>      </a:t>
            </a:r>
            <a:r>
              <a:rPr lang="cs-CZ" sz="2400" dirty="0" err="1" smtClean="0"/>
              <a:t>Ph.Dr</a:t>
            </a:r>
            <a:r>
              <a:rPr lang="cs-CZ" sz="2400" dirty="0" smtClean="0"/>
              <a:t>. Marta </a:t>
            </a:r>
            <a:r>
              <a:rPr lang="cs-CZ" sz="2400" dirty="0" err="1" smtClean="0"/>
              <a:t>Jobánková</a:t>
            </a:r>
            <a:r>
              <a:rPr lang="cs-CZ" sz="2400" dirty="0" smtClean="0"/>
              <a:t>, </a:t>
            </a:r>
            <a:r>
              <a:rPr lang="cs-CZ" sz="2400" dirty="0" err="1" smtClean="0"/>
              <a:t>Ph.Dr</a:t>
            </a:r>
            <a:r>
              <a:rPr lang="cs-CZ" sz="2400" dirty="0" smtClean="0"/>
              <a:t>. Jarmila Kvapilová </a:t>
            </a:r>
          </a:p>
          <a:p>
            <a:r>
              <a:rPr lang="cs-CZ" sz="2400" dirty="0" smtClean="0"/>
              <a:t>ISBN 80-7013-288-4, Vydal- IDV PZ 2000 Brno </a:t>
            </a:r>
          </a:p>
          <a:p>
            <a:pPr>
              <a:buNone/>
            </a:pPr>
            <a:endParaRPr lang="cs-CZ" sz="2400" dirty="0" smtClean="0"/>
          </a:p>
          <a:p>
            <a:r>
              <a:rPr lang="cs-CZ" sz="2400" dirty="0" smtClean="0"/>
              <a:t>Psychologie a Pedagogika II pro SZŠ</a:t>
            </a:r>
          </a:p>
          <a:p>
            <a:r>
              <a:rPr lang="cs-CZ" sz="2400" dirty="0" err="1" smtClean="0"/>
              <a:t>Ph.Dr</a:t>
            </a:r>
            <a:r>
              <a:rPr lang="cs-CZ" sz="2400" dirty="0" smtClean="0"/>
              <a:t>. Věra Čechová , </a:t>
            </a:r>
            <a:r>
              <a:rPr lang="cs-CZ" sz="2400" dirty="0" err="1" smtClean="0"/>
              <a:t>Ph.Dr</a:t>
            </a:r>
            <a:r>
              <a:rPr lang="cs-CZ" sz="2400" dirty="0" smtClean="0"/>
              <a:t>. Alena </a:t>
            </a:r>
            <a:r>
              <a:rPr lang="cs-CZ" sz="2400" dirty="0" err="1" smtClean="0"/>
              <a:t>Mellanova</a:t>
            </a:r>
            <a:r>
              <a:rPr lang="cs-CZ" sz="2400" dirty="0" smtClean="0"/>
              <a:t>,</a:t>
            </a:r>
            <a:r>
              <a:rPr lang="cs-CZ" sz="2400" dirty="0" err="1" smtClean="0"/>
              <a:t>Csc</a:t>
            </a:r>
            <a:r>
              <a:rPr lang="cs-CZ" sz="2400" dirty="0" smtClean="0"/>
              <a:t>.</a:t>
            </a:r>
          </a:p>
          <a:p>
            <a:pPr>
              <a:buNone/>
            </a:pPr>
            <a:r>
              <a:rPr lang="cs-CZ" sz="2400" dirty="0" smtClean="0"/>
              <a:t>     Mgr. Hana Kučerová </a:t>
            </a:r>
          </a:p>
          <a:p>
            <a:r>
              <a:rPr lang="cs-CZ" sz="2400" dirty="0" smtClean="0"/>
              <a:t>ISBN 80-7333-028-8, </a:t>
            </a:r>
            <a:r>
              <a:rPr lang="cs-CZ" sz="2400" dirty="0" err="1" smtClean="0"/>
              <a:t>Informatorium</a:t>
            </a:r>
            <a:r>
              <a:rPr lang="cs-CZ" sz="2400" dirty="0" smtClean="0"/>
              <a:t> Praha 2004</a:t>
            </a:r>
          </a:p>
          <a:p>
            <a:endParaRPr lang="cs-CZ" sz="2400" dirty="0" smtClean="0"/>
          </a:p>
          <a:p>
            <a:r>
              <a:rPr lang="cs-CZ" sz="2400" dirty="0" smtClean="0"/>
              <a:t>Fotografie: Fotoarchiv autorky </a:t>
            </a:r>
          </a:p>
          <a:p>
            <a:endParaRPr lang="cs-CZ"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TotalTime>
  <Words>195</Words>
  <Application>Microsoft Office PowerPoint</Application>
  <PresentationFormat>Předvádění na obrazovce (4:3)</PresentationFormat>
  <Paragraphs>80</Paragraphs>
  <Slides>10</Slides>
  <Notes>1</Notes>
  <HiddenSlides>2</HiddenSlides>
  <MMClips>0</MMClips>
  <ScaleCrop>false</ScaleCrop>
  <HeadingPairs>
    <vt:vector size="4" baseType="variant">
      <vt:variant>
        <vt:lpstr>Motiv</vt:lpstr>
      </vt:variant>
      <vt:variant>
        <vt:i4>1</vt:i4>
      </vt:variant>
      <vt:variant>
        <vt:lpstr>Nadpisy snímků</vt:lpstr>
      </vt:variant>
      <vt:variant>
        <vt:i4>10</vt:i4>
      </vt:variant>
    </vt:vector>
  </HeadingPairs>
  <TitlesOfParts>
    <vt:vector size="11" baseType="lpstr">
      <vt:lpstr>Motiv sady Office</vt:lpstr>
      <vt:lpstr>Snímek 1</vt:lpstr>
      <vt:lpstr>Anotace</vt:lpstr>
      <vt:lpstr>Mentální hygiena</vt:lpstr>
      <vt:lpstr>Význam mentální hygieny</vt:lpstr>
      <vt:lpstr>Metody mentální hygieny </vt:lpstr>
      <vt:lpstr> Základní pojmy duševní hygieny</vt:lpstr>
      <vt:lpstr>Duševní zdraví </vt:lpstr>
      <vt:lpstr> Člověk je duševně zdravý je-li</vt:lpstr>
      <vt:lpstr>Kontrolní otázky a cvičení</vt:lpstr>
      <vt:lpstr>Použité zdroje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Mentální hygiena</dc:title>
  <dc:creator>Admin</dc:creator>
  <cp:lastModifiedBy>Dum</cp:lastModifiedBy>
  <cp:revision>12</cp:revision>
  <dcterms:created xsi:type="dcterms:W3CDTF">2013-04-13T07:50:37Z</dcterms:created>
  <dcterms:modified xsi:type="dcterms:W3CDTF">2014-02-24T11:05:01Z</dcterms:modified>
</cp:coreProperties>
</file>