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1" r:id="rId3"/>
    <p:sldId id="256" r:id="rId4"/>
    <p:sldId id="257" r:id="rId5"/>
    <p:sldId id="258" r:id="rId6"/>
    <p:sldId id="259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58B8F-4EFF-4DCA-8891-300738BF3DA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03E141-1741-442B-BBAA-BEAD2A241E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9229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DD050-BC5C-49AB-AD7B-6936449552C6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A252-E584-4043-9739-BD8B9D5C8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061989"/>
              </p:ext>
            </p:extLst>
          </p:nvPr>
        </p:nvGraphicFramePr>
        <p:xfrm>
          <a:off x="395536" y="2060849"/>
          <a:ext cx="8352927" cy="4608509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Sociální vztahy a dovednosti 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Zdravotnická psychologie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Mentální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hygiena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Adaptace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VY_32_INOVACE_6.B_ZPSY_09(20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04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cs-CZ" dirty="0" smtClean="0"/>
              <a:t>Prezentace Microsoft PowerPoint studentům přibližuje  mentální hygienu a druhy náročných životních situací.</a:t>
            </a:r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 lvl="0"/>
            <a:r>
              <a:rPr lang="cs-CZ" dirty="0" smtClean="0"/>
              <a:t>Cílem prezentace je studentům vštípit důležitost zachování duševního zdraví v celém životě člověka, jak řešit náročné životní situace a co patří do správného životního stylu.   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b="1" dirty="0"/>
              <a:t/>
            </a:r>
            <a:br>
              <a:rPr lang="cs-CZ" b="1" dirty="0"/>
            </a:br>
            <a:r>
              <a:rPr lang="cs-CZ" sz="4900" b="1" u="sng" dirty="0"/>
              <a:t>Adaptace</a:t>
            </a:r>
            <a:endParaRPr lang="cs-CZ" sz="4900" u="sng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7332358" cy="5124767"/>
          </a:xfrm>
        </p:spPr>
      </p:pic>
      <p:sp>
        <p:nvSpPr>
          <p:cNvPr id="8" name="TextovéPole 7"/>
          <p:cNvSpPr txBox="1"/>
          <p:nvPr/>
        </p:nvSpPr>
        <p:spPr>
          <a:xfrm>
            <a:off x="7740352" y="5733256"/>
            <a:ext cx="1403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Andrea Ječmenová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dirty="0"/>
              <a:t>Proces, v němž se osobnost přizpůsobuje měnícím se podmínkám vnějšího prostředí i svého vnitřního, subjektivního světa. Správná adaptace je jedním ze základních projevů duševního zdraví, zatímco nesprávná adaptace, maladaptace, bývá příznakem neúplného duševního zdraví.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Znaky správné adaptace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sz="3000" dirty="0"/>
              <a:t>převaha aktivních způsobů adaptace, snadné přizpůsobení se </a:t>
            </a:r>
            <a:r>
              <a:rPr lang="cs-CZ" sz="3000" dirty="0" smtClean="0"/>
              <a:t>změnám</a:t>
            </a:r>
          </a:p>
          <a:p>
            <a:pPr lvl="0">
              <a:buNone/>
            </a:pPr>
            <a:endParaRPr lang="cs-CZ" sz="3000" dirty="0"/>
          </a:p>
          <a:p>
            <a:pPr lvl="0"/>
            <a:r>
              <a:rPr lang="cs-CZ" sz="3000" dirty="0"/>
              <a:t>vysoká míra sebeovládání, umět jednat </a:t>
            </a:r>
            <a:r>
              <a:rPr lang="cs-CZ" sz="3000" dirty="0" smtClean="0"/>
              <a:t>asertivně</a:t>
            </a:r>
          </a:p>
          <a:p>
            <a:pPr lvl="0"/>
            <a:endParaRPr lang="cs-CZ" sz="3000" dirty="0"/>
          </a:p>
          <a:p>
            <a:pPr lvl="0"/>
            <a:r>
              <a:rPr lang="cs-CZ" sz="3000" dirty="0"/>
              <a:t>pružnost </a:t>
            </a:r>
          </a:p>
          <a:p>
            <a:pPr lvl="0">
              <a:buNone/>
            </a:pPr>
            <a:endParaRPr lang="cs-CZ" sz="3000" dirty="0"/>
          </a:p>
          <a:p>
            <a:pPr lvl="0"/>
            <a:r>
              <a:rPr lang="cs-CZ" sz="3000" dirty="0"/>
              <a:t>realistické </a:t>
            </a:r>
            <a:r>
              <a:rPr lang="cs-CZ" sz="3000" dirty="0" smtClean="0"/>
              <a:t>uvažování</a:t>
            </a:r>
          </a:p>
          <a:p>
            <a:pPr lvl="0"/>
            <a:endParaRPr lang="cs-CZ" sz="3000" dirty="0"/>
          </a:p>
          <a:p>
            <a:pPr lvl="0"/>
            <a:r>
              <a:rPr lang="cs-CZ" sz="3000" dirty="0"/>
              <a:t>správná spolupráce s druhými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Znaky nesprávné formy adaptace – maladaptace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dirty="0"/>
              <a:t>převaha pasivních forem přizpůsobení, není vyvíjena </a:t>
            </a:r>
            <a:r>
              <a:rPr lang="cs-CZ" dirty="0" smtClean="0"/>
              <a:t>aktivita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regres – návrat k nižším vývojovým fázím v </a:t>
            </a:r>
            <a:r>
              <a:rPr lang="cs-CZ" dirty="0" smtClean="0"/>
              <a:t>chování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rigidita – </a:t>
            </a:r>
            <a:r>
              <a:rPr lang="cs-CZ" dirty="0" smtClean="0"/>
              <a:t>strnulost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nerealistické vidění světa i </a:t>
            </a:r>
            <a:r>
              <a:rPr lang="cs-CZ" dirty="0" smtClean="0"/>
              <a:t>sebe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soupeření v sociálním </a:t>
            </a:r>
            <a:r>
              <a:rPr lang="cs-CZ" dirty="0" smtClean="0"/>
              <a:t>prostředí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negativní emoce – úzkost, strach, pocity méněcennosti, egocentrismus, sebeobviňování.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 </a:t>
            </a:r>
            <a:r>
              <a:rPr lang="cs-CZ" b="1" dirty="0"/>
              <a:t>Obecné předpoklady duševní rovnováhy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800" dirty="0"/>
              <a:t>soulad životních rolí člověka s jeho osobnostním </a:t>
            </a:r>
            <a:r>
              <a:rPr lang="cs-CZ" sz="2800" dirty="0" smtClean="0"/>
              <a:t>vybavením</a:t>
            </a:r>
          </a:p>
          <a:p>
            <a:pPr lvl="0">
              <a:buNone/>
            </a:pPr>
            <a:endParaRPr lang="cs-CZ" sz="2800" dirty="0"/>
          </a:p>
          <a:p>
            <a:pPr lvl="0"/>
            <a:r>
              <a:rPr lang="cs-CZ" sz="2800" dirty="0"/>
              <a:t>bohatý rejstřík pozitivních </a:t>
            </a:r>
            <a:r>
              <a:rPr lang="cs-CZ" sz="2800" dirty="0" smtClean="0"/>
              <a:t>hodnot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převažující pocit </a:t>
            </a:r>
            <a:r>
              <a:rPr lang="cs-CZ" sz="2800" dirty="0" smtClean="0"/>
              <a:t>spokojenosti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adekvátní </a:t>
            </a:r>
            <a:r>
              <a:rPr lang="cs-CZ" sz="2800" dirty="0" err="1"/>
              <a:t>sebepojetí</a:t>
            </a:r>
            <a:endParaRPr lang="cs-CZ" sz="2800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Kontrolní otázky a cvičení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Co znamená adaptace a maladaptace v souvislosti s duševním zdravím.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Vyjmenujte znaky správné adaptace.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Vyjmenujte znaky nesprávné adaptace.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Jaké, jsou obecné předpoklady duševní rovnováhy.</a:t>
            </a:r>
          </a:p>
          <a:p>
            <a:pPr lvl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Úkol</a:t>
            </a:r>
            <a:endParaRPr lang="cs-CZ" dirty="0" smtClean="0"/>
          </a:p>
          <a:p>
            <a:r>
              <a:rPr lang="cs-CZ" dirty="0" smtClean="0"/>
              <a:t>Vyhledejte, jaké životní etapy kladou na člověka zvýšenou míru adaptace.</a:t>
            </a:r>
          </a:p>
          <a:p>
            <a:endParaRPr lang="cs-CZ" dirty="0" smtClean="0"/>
          </a:p>
          <a:p>
            <a:pPr lvl="0">
              <a:buFont typeface="Wingdings" pitchFamily="2" charset="2"/>
              <a:buChar char="Ø"/>
            </a:pPr>
            <a:r>
              <a:rPr lang="cs-CZ" b="1" dirty="0" smtClean="0"/>
              <a:t>Pracujte s internetovými zdroji.</a:t>
            </a:r>
            <a:r>
              <a:rPr lang="cs-CZ" dirty="0" smtClean="0"/>
              <a:t> </a:t>
            </a:r>
          </a:p>
          <a:p>
            <a:pPr lvl="0"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Písemně zpracujte.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00"/>
                            </p:stCondLst>
                            <p:childTnLst>
                              <p:par>
                                <p:cTn id="1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200"/>
                            </p:stCondLst>
                            <p:childTnLst>
                              <p:par>
                                <p:cTn id="3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200"/>
                            </p:stCondLst>
                            <p:childTnLst>
                              <p:par>
                                <p:cTn id="3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200"/>
                            </p:stCondLst>
                            <p:childTnLst>
                              <p:par>
                                <p:cTn id="4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200"/>
                            </p:stCondLst>
                            <p:childTnLst>
                              <p:par>
                                <p:cTn id="4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latin typeface="+mn-lt"/>
              </a:rPr>
              <a:t>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Kapitoly z psychologie pro zdravotnické pracovníky</a:t>
            </a:r>
          </a:p>
          <a:p>
            <a:r>
              <a:rPr lang="cs-CZ" sz="2400" dirty="0" smtClean="0"/>
              <a:t>Mgr. Ivanka Bartošíková , Mgr. Vladimír </a:t>
            </a:r>
            <a:r>
              <a:rPr lang="cs-CZ" sz="2400" dirty="0" err="1" smtClean="0"/>
              <a:t>Jičinský</a:t>
            </a:r>
            <a:r>
              <a:rPr lang="cs-CZ" sz="2400" dirty="0" smtClean="0"/>
              <a:t>, </a:t>
            </a:r>
          </a:p>
          <a:p>
            <a:pPr>
              <a:buNone/>
            </a:pPr>
            <a:r>
              <a:rPr lang="cs-CZ" sz="2400" dirty="0" smtClean="0"/>
              <a:t>     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Marta </a:t>
            </a:r>
            <a:r>
              <a:rPr lang="cs-CZ" sz="2400" dirty="0" err="1" smtClean="0"/>
              <a:t>Jobánková</a:t>
            </a:r>
            <a:r>
              <a:rPr lang="cs-CZ" sz="2400" dirty="0" smtClean="0"/>
              <a:t>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Jarmila Kvapilová </a:t>
            </a:r>
          </a:p>
          <a:p>
            <a:r>
              <a:rPr lang="cs-CZ" sz="2400" dirty="0" smtClean="0"/>
              <a:t>ISBN 80-7013-288-4, Vydal- IDV PZ 2000 Brno 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Psychologie a Pedagogika II pro SZŠ</a:t>
            </a:r>
          </a:p>
          <a:p>
            <a:r>
              <a:rPr lang="cs-CZ" sz="2400" dirty="0" err="1" smtClean="0"/>
              <a:t>Ph.Dr</a:t>
            </a:r>
            <a:r>
              <a:rPr lang="cs-CZ" sz="2400" dirty="0" smtClean="0"/>
              <a:t>. Věra Čechová 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Alena </a:t>
            </a:r>
            <a:r>
              <a:rPr lang="cs-CZ" sz="2400" dirty="0" err="1" smtClean="0"/>
              <a:t>Mellanova</a:t>
            </a:r>
            <a:r>
              <a:rPr lang="cs-CZ" sz="2400" dirty="0" smtClean="0"/>
              <a:t>,</a:t>
            </a:r>
            <a:r>
              <a:rPr lang="cs-CZ" sz="2400" dirty="0" err="1" smtClean="0"/>
              <a:t>Csc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  Mgr. Hana Kučerová </a:t>
            </a:r>
          </a:p>
          <a:p>
            <a:r>
              <a:rPr lang="cs-CZ" sz="2400" dirty="0" smtClean="0"/>
              <a:t>ISBN 80-7333-028-8, </a:t>
            </a:r>
            <a:r>
              <a:rPr lang="cs-CZ" sz="2400" dirty="0" err="1" smtClean="0"/>
              <a:t>Informatorium</a:t>
            </a:r>
            <a:r>
              <a:rPr lang="cs-CZ" sz="2400" dirty="0" smtClean="0"/>
              <a:t> Praha 2004</a:t>
            </a:r>
          </a:p>
          <a:p>
            <a:endParaRPr lang="cs-CZ" sz="2400" dirty="0" smtClean="0"/>
          </a:p>
          <a:p>
            <a:r>
              <a:rPr lang="cs-CZ" sz="2400" dirty="0" smtClean="0"/>
              <a:t>Fotografie: Fotoarchiv autorky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145</Words>
  <Application>Microsoft Office PowerPoint</Application>
  <PresentationFormat>Předvádění na obrazovce (4:3)</PresentationFormat>
  <Paragraphs>82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 Adaptace</vt:lpstr>
      <vt:lpstr>Prezentace aplikace PowerPoint</vt:lpstr>
      <vt:lpstr>Znaky správné adaptace</vt:lpstr>
      <vt:lpstr>Znaky nesprávné formy adaptace – maladaptace </vt:lpstr>
      <vt:lpstr> Obecné předpoklady duševní rovnováhy</vt:lpstr>
      <vt:lpstr>Kontrolní otázky a cvičení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Adaptace</dc:title>
  <dc:creator>Admin</dc:creator>
  <cp:lastModifiedBy>Andrea Ječmenová</cp:lastModifiedBy>
  <cp:revision>11</cp:revision>
  <dcterms:created xsi:type="dcterms:W3CDTF">2013-04-13T07:39:16Z</dcterms:created>
  <dcterms:modified xsi:type="dcterms:W3CDTF">2013-06-23T13:20:03Z</dcterms:modified>
</cp:coreProperties>
</file>