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7AA856-8BAA-479A-82E1-E07CB21FC725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64493F-FAB5-417C-9452-94C64E277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87312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249FF-5386-4949-8C3D-390EB17B7982}" type="datetimeFigureOut">
              <a:rPr lang="cs-CZ" smtClean="0"/>
              <a:pPr/>
              <a:t>24.2.2014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E823AE-1212-4BEF-BB84-4C231E5F0C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35795957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Mentální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hygiena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Stres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VY_32_INOVACE_6.B_ZPSY_10(20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76851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/>
              <a:t>Prezentace Microsoft PowerPoint studentům přibližuje  mentální hygienu a druhy náročných životních situací.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 důležitost zachování duševního zdraví v celém životě člověka, jak řešit náročné životní situace a co patří do správného životního stylu.   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4982"/>
          </a:xfrm>
        </p:spPr>
        <p:txBody>
          <a:bodyPr>
            <a:noAutofit/>
          </a:bodyPr>
          <a:lstStyle/>
          <a:p>
            <a:r>
              <a:rPr lang="cs-CZ" b="1" u="sng" dirty="0"/>
              <a:t>Stres</a:t>
            </a:r>
            <a:br>
              <a:rPr lang="cs-CZ" b="1" u="sng" dirty="0"/>
            </a:br>
            <a:endParaRPr lang="cs-CZ" u="sng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365749" y="82523"/>
            <a:ext cx="4828325" cy="7056784"/>
          </a:xfrm>
        </p:spPr>
      </p:pic>
      <p:sp>
        <p:nvSpPr>
          <p:cNvPr id="6" name="TextovéPole 5"/>
          <p:cNvSpPr txBox="1"/>
          <p:nvPr/>
        </p:nvSpPr>
        <p:spPr>
          <a:xfrm>
            <a:off x="5796136" y="6381328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sz="2800" b="1" u="sng" dirty="0" smtClean="0"/>
              <a:t>Stres</a:t>
            </a:r>
            <a:r>
              <a:rPr lang="cs-CZ" sz="2800" b="1" dirty="0" smtClean="0"/>
              <a:t> </a:t>
            </a:r>
            <a:r>
              <a:rPr lang="cs-CZ" sz="2800" dirty="0"/>
              <a:t>stav, kdy je organismus </a:t>
            </a:r>
            <a:r>
              <a:rPr lang="cs-CZ" sz="2800" dirty="0" smtClean="0"/>
              <a:t>nucen mobilizovat obranné a adaptační mechanismy v situaci, která klade na jedince zvýšené nároky. Je stavem citového negativního napětí, vyvolaný reálnou nebo anticipovanou </a:t>
            </a:r>
            <a:r>
              <a:rPr lang="cs-CZ" sz="2800" dirty="0" err="1" smtClean="0"/>
              <a:t>podnětovou</a:t>
            </a:r>
            <a:r>
              <a:rPr lang="cs-CZ" sz="2800" dirty="0" smtClean="0"/>
              <a:t> situací. Přispívá k fyzické a duševní nerovnováze a je příčinou fyzických a mentálních problémů.</a:t>
            </a:r>
            <a:endParaRPr lang="cs-CZ" sz="28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Druhy stresu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 smtClean="0"/>
              <a:t>Akutní</a:t>
            </a:r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 smtClean="0"/>
              <a:t>Chronický</a:t>
            </a:r>
          </a:p>
          <a:p>
            <a:pPr lvl="0"/>
            <a:endParaRPr lang="cs-CZ" sz="2800" dirty="0"/>
          </a:p>
          <a:p>
            <a:pPr lvl="0"/>
            <a:r>
              <a:rPr lang="cs-CZ" sz="2800" dirty="0" err="1" smtClean="0"/>
              <a:t>Eustres</a:t>
            </a:r>
            <a:r>
              <a:rPr lang="cs-CZ" sz="2800" dirty="0" smtClean="0"/>
              <a:t> </a:t>
            </a:r>
            <a:r>
              <a:rPr lang="cs-CZ" sz="2800" dirty="0"/>
              <a:t>– pozitivní </a:t>
            </a:r>
            <a:r>
              <a:rPr lang="cs-CZ" sz="2800" dirty="0" smtClean="0"/>
              <a:t>stres</a:t>
            </a:r>
          </a:p>
          <a:p>
            <a:pPr lvl="0"/>
            <a:endParaRPr lang="cs-CZ" sz="2800" dirty="0"/>
          </a:p>
          <a:p>
            <a:pPr lvl="0"/>
            <a:r>
              <a:rPr lang="cs-CZ" sz="2800" dirty="0" err="1" smtClean="0"/>
              <a:t>Distres</a:t>
            </a:r>
            <a:r>
              <a:rPr lang="cs-CZ" sz="2800" dirty="0" smtClean="0"/>
              <a:t> </a:t>
            </a:r>
            <a:r>
              <a:rPr lang="cs-CZ" sz="2800" dirty="0"/>
              <a:t>– negativní stres, negativní životní události, </a:t>
            </a:r>
            <a:r>
              <a:rPr lang="cs-CZ" sz="2800" dirty="0" smtClean="0"/>
              <a:t>destruktivní </a:t>
            </a:r>
            <a:r>
              <a:rPr lang="cs-CZ" sz="2800" dirty="0"/>
              <a:t>události.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Fáze stresu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poplachová reakce – v organismu dochází k aktivizaci obranných </a:t>
            </a:r>
            <a:r>
              <a:rPr lang="cs-CZ" sz="2800" dirty="0" smtClean="0"/>
              <a:t>mechanismů</a:t>
            </a:r>
          </a:p>
          <a:p>
            <a:pPr marL="514350" lvl="0" indent="-514350">
              <a:buFont typeface="+mj-lt"/>
              <a:buAutoNum type="arabicPeriod"/>
            </a:pPr>
            <a:endParaRPr lang="cs-CZ" sz="2800" dirty="0"/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fáze přizpůsobení – jedinec se dokázal přizpůsobit novým, ztíženým </a:t>
            </a:r>
            <a:r>
              <a:rPr lang="cs-CZ" sz="2800" dirty="0" smtClean="0"/>
              <a:t>podmínkám</a:t>
            </a:r>
          </a:p>
          <a:p>
            <a:pPr marL="514350" lvl="0" indent="-514350">
              <a:buFont typeface="+mj-lt"/>
              <a:buAutoNum type="arabicPeriod"/>
            </a:pPr>
            <a:endParaRPr lang="cs-CZ" sz="2800" dirty="0"/>
          </a:p>
          <a:p>
            <a:pPr marL="514350" lvl="0" indent="-514350">
              <a:buFont typeface="+mj-lt"/>
              <a:buAutoNum type="arabicPeriod"/>
            </a:pPr>
            <a:r>
              <a:rPr lang="cs-CZ" sz="2800" dirty="0"/>
              <a:t>fáze vyčerpání – subjekt postupně vyčerpává svoje rezervy, opotřebovává se, eventuálně dochází k jeho zániku.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4000" b="1" dirty="0"/>
              <a:t>Projevy stresové reakce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/>
              <a:t>Fyziologické ukazatele stresu </a:t>
            </a:r>
            <a:r>
              <a:rPr lang="cs-CZ" dirty="0"/>
              <a:t> - zvýšená tepová a dechová frekvence, zvýšený krevní tlak, pocení, změny svalového napětí, atd.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/>
              <a:t> </a:t>
            </a:r>
            <a:r>
              <a:rPr lang="cs-CZ" b="1" dirty="0"/>
              <a:t>Emocionální ukazatele stresu</a:t>
            </a:r>
            <a:r>
              <a:rPr lang="cs-CZ" dirty="0"/>
              <a:t> – předrážděnost, poruchy koncentrace, úzkost, strach, pocity méněcennosti, osamocenosti, bezmocnosti, atd.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/>
              <a:t> </a:t>
            </a:r>
            <a:r>
              <a:rPr lang="cs-CZ" b="1" dirty="0"/>
              <a:t>Stres projevující se v chování – </a:t>
            </a:r>
            <a:r>
              <a:rPr lang="cs-CZ" dirty="0"/>
              <a:t>zvyšování hlasu, obviňování druhých, plačtivost, přejídání, kouření, atd.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/>
              <a:t>  Také dochází ke změnám pozornosti, paměti a myšlení.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r>
              <a:rPr lang="cs-CZ" sz="4000" dirty="0"/>
              <a:t> </a:t>
            </a:r>
            <a:r>
              <a:rPr lang="cs-CZ" sz="4000" b="1" dirty="0" err="1"/>
              <a:t>Stresory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5100" dirty="0" smtClean="0"/>
              <a:t>Jsou to </a:t>
            </a:r>
            <a:r>
              <a:rPr lang="cs-CZ" sz="5100" dirty="0"/>
              <a:t>faktory, situace, kterými je stresová situace vyvolána </a:t>
            </a:r>
            <a:r>
              <a:rPr lang="cs-CZ" sz="5100" dirty="0" smtClean="0"/>
              <a:t>:</a:t>
            </a:r>
          </a:p>
          <a:p>
            <a:pPr>
              <a:buNone/>
            </a:pPr>
            <a:endParaRPr lang="cs-CZ" sz="5100" dirty="0" smtClean="0"/>
          </a:p>
          <a:p>
            <a:pPr lvl="0"/>
            <a:r>
              <a:rPr lang="cs-CZ" sz="5100" dirty="0" err="1"/>
              <a:t>stresory</a:t>
            </a:r>
            <a:r>
              <a:rPr lang="cs-CZ" sz="5100" dirty="0"/>
              <a:t> </a:t>
            </a:r>
            <a:r>
              <a:rPr lang="cs-CZ" sz="5100" dirty="0" smtClean="0"/>
              <a:t>vnější - </a:t>
            </a:r>
            <a:r>
              <a:rPr lang="cs-CZ" sz="5100" dirty="0"/>
              <a:t>vznikají z okolního </a:t>
            </a:r>
            <a:r>
              <a:rPr lang="cs-CZ" sz="5100" dirty="0" smtClean="0"/>
              <a:t>prostředí</a:t>
            </a:r>
          </a:p>
          <a:p>
            <a:pPr lvl="0">
              <a:buNone/>
            </a:pPr>
            <a:endParaRPr lang="cs-CZ" sz="5100" dirty="0"/>
          </a:p>
          <a:p>
            <a:pPr lvl="0"/>
            <a:r>
              <a:rPr lang="cs-CZ" sz="5100" dirty="0" err="1"/>
              <a:t>stresory</a:t>
            </a:r>
            <a:r>
              <a:rPr lang="cs-CZ" sz="5100" dirty="0"/>
              <a:t> </a:t>
            </a:r>
            <a:r>
              <a:rPr lang="cs-CZ" sz="5100" dirty="0" smtClean="0"/>
              <a:t>vnitřní - </a:t>
            </a:r>
            <a:r>
              <a:rPr lang="cs-CZ" sz="5100" dirty="0"/>
              <a:t>vznikají z vnitřního světa člověka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616624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600" dirty="0"/>
              <a:t>Nejčastější </a:t>
            </a:r>
            <a:r>
              <a:rPr lang="cs-CZ" sz="4600" dirty="0" err="1"/>
              <a:t>stresory</a:t>
            </a:r>
            <a:r>
              <a:rPr lang="cs-CZ" sz="4600" dirty="0"/>
              <a:t> </a:t>
            </a:r>
            <a:r>
              <a:rPr lang="cs-CZ" sz="4600" dirty="0" smtClean="0"/>
              <a:t>:</a:t>
            </a:r>
          </a:p>
          <a:p>
            <a:pPr>
              <a:buNone/>
            </a:pPr>
            <a:endParaRPr lang="cs-CZ" sz="4600" dirty="0"/>
          </a:p>
          <a:p>
            <a:pPr lvl="0"/>
            <a:r>
              <a:rPr lang="cs-CZ" sz="4600" dirty="0"/>
              <a:t>ztížené klimatické </a:t>
            </a:r>
            <a:r>
              <a:rPr lang="cs-CZ" sz="4600" dirty="0" smtClean="0"/>
              <a:t>podmínky</a:t>
            </a:r>
          </a:p>
          <a:p>
            <a:pPr lvl="0"/>
            <a:endParaRPr lang="cs-CZ" sz="4600" dirty="0"/>
          </a:p>
          <a:p>
            <a:pPr lvl="0"/>
            <a:r>
              <a:rPr lang="cs-CZ" sz="4600" dirty="0"/>
              <a:t>nadměrné požadavky na </a:t>
            </a:r>
            <a:r>
              <a:rPr lang="cs-CZ" sz="4600" dirty="0" smtClean="0"/>
              <a:t>jedince</a:t>
            </a:r>
          </a:p>
          <a:p>
            <a:pPr lvl="0"/>
            <a:endParaRPr lang="cs-CZ" sz="4600" dirty="0"/>
          </a:p>
          <a:p>
            <a:pPr lvl="0"/>
            <a:r>
              <a:rPr lang="cs-CZ" sz="4600" dirty="0"/>
              <a:t>časový </a:t>
            </a:r>
            <a:r>
              <a:rPr lang="cs-CZ" sz="4600" dirty="0" smtClean="0"/>
              <a:t>deficit</a:t>
            </a:r>
          </a:p>
          <a:p>
            <a:pPr lvl="0"/>
            <a:endParaRPr lang="cs-CZ" sz="4600" dirty="0"/>
          </a:p>
          <a:p>
            <a:pPr lvl="0"/>
            <a:r>
              <a:rPr lang="cs-CZ" sz="4600" dirty="0"/>
              <a:t>tlak </a:t>
            </a:r>
            <a:r>
              <a:rPr lang="cs-CZ" sz="4600" dirty="0" smtClean="0"/>
              <a:t>ohrožení</a:t>
            </a:r>
          </a:p>
          <a:p>
            <a:pPr lvl="0"/>
            <a:endParaRPr lang="cs-CZ" sz="4600" dirty="0"/>
          </a:p>
          <a:p>
            <a:pPr lvl="0"/>
            <a:r>
              <a:rPr lang="cs-CZ" sz="4600" dirty="0"/>
              <a:t>tlak </a:t>
            </a:r>
            <a:r>
              <a:rPr lang="cs-CZ" sz="4600" dirty="0" smtClean="0"/>
              <a:t>odpovědnosti</a:t>
            </a:r>
          </a:p>
          <a:p>
            <a:pPr lvl="0"/>
            <a:endParaRPr lang="cs-CZ" sz="4600" dirty="0"/>
          </a:p>
          <a:p>
            <a:pPr lvl="0"/>
            <a:r>
              <a:rPr lang="cs-CZ" sz="4600" dirty="0"/>
              <a:t>s</a:t>
            </a:r>
            <a:r>
              <a:rPr lang="cs-CZ" sz="4600" dirty="0" smtClean="0"/>
              <a:t>tarosti</a:t>
            </a:r>
          </a:p>
          <a:p>
            <a:pPr lvl="0">
              <a:buNone/>
            </a:pPr>
            <a:endParaRPr lang="cs-CZ" sz="4600" dirty="0"/>
          </a:p>
          <a:p>
            <a:pPr lvl="0"/>
            <a:r>
              <a:rPr lang="cs-CZ" sz="4600" dirty="0"/>
              <a:t>konflikty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500"/>
                            </p:stCondLst>
                            <p:childTnLst>
                              <p:par>
                                <p:cTn id="34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500"/>
                            </p:stCondLst>
                            <p:childTnLst>
                              <p:par>
                                <p:cTn id="40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0"/>
                            </p:stCondLst>
                            <p:childTnLst>
                              <p:par>
                                <p:cTn id="46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500"/>
                            </p:stCondLst>
                            <p:childTnLst>
                              <p:par>
                                <p:cTn id="52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500"/>
                            </p:stCondLst>
                            <p:childTnLst>
                              <p:par>
                                <p:cTn id="58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500"/>
                            </p:stCondLst>
                            <p:childTnLst>
                              <p:par>
                                <p:cTn id="64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 Při vzniku stresu má vliv psychická labilita a frustrační tolerance osobnosti.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982887"/>
            <a:ext cx="6264696" cy="430488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Následky stresu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/>
              <a:t> Krátkodobé příznaky </a:t>
            </a:r>
            <a:r>
              <a:rPr lang="cs-CZ" dirty="0"/>
              <a:t>– změny v oblasti fyziologické, emocionální a v chování, které netrvají dlouho, dojde k adaptaci</a:t>
            </a:r>
          </a:p>
          <a:p>
            <a:pPr>
              <a:buNone/>
            </a:pPr>
            <a:r>
              <a:rPr lang="cs-CZ" dirty="0"/>
              <a:t>  </a:t>
            </a:r>
          </a:p>
          <a:p>
            <a:r>
              <a:rPr lang="cs-CZ" dirty="0"/>
              <a:t>  </a:t>
            </a:r>
            <a:r>
              <a:rPr lang="cs-CZ" b="1" dirty="0"/>
              <a:t>Dlouhodobé příznaky – </a:t>
            </a:r>
            <a:r>
              <a:rPr lang="cs-CZ" dirty="0"/>
              <a:t>somatická a psychická onemocnění, poruchy v mezilidských vztazích, snížení pracovní výkonnosti, subjektivní pocity nespokojenosti a napětí. Při dlouhotrvajícím neřešení situace, možnost vzniku frustrace.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300"/>
                            </p:stCondLst>
                            <p:childTnLst>
                              <p:par>
                                <p:cTn id="12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300"/>
                            </p:stCondLst>
                            <p:childTnLst>
                              <p:par>
                                <p:cTn id="17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Definujte co je stres?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a popište druhy a fáze stresu.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se, stres projevu?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Vyjmenujte nejčastější </a:t>
            </a:r>
            <a:r>
              <a:rPr lang="cs-CZ" dirty="0" err="1" smtClean="0"/>
              <a:t>stresory</a:t>
            </a:r>
            <a:r>
              <a:rPr lang="cs-CZ" dirty="0" smtClean="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Popište následky stresu.</a:t>
            </a:r>
          </a:p>
          <a:p>
            <a:pPr lvl="0"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Úkol</a:t>
            </a:r>
            <a:endParaRPr lang="cs-CZ" dirty="0" smtClean="0"/>
          </a:p>
          <a:p>
            <a:r>
              <a:rPr lang="cs-CZ" dirty="0" smtClean="0"/>
              <a:t>Vyhledejte, jaké životní situace člověka nejčastěji může provázet stres. </a:t>
            </a:r>
          </a:p>
          <a:p>
            <a:pPr>
              <a:buNone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b="1" dirty="0" smtClean="0"/>
              <a:t>Pracujte s internetovými zdroji.</a:t>
            </a:r>
            <a:r>
              <a:rPr lang="cs-CZ" dirty="0" smtClean="0"/>
              <a:t> </a:t>
            </a:r>
          </a:p>
          <a:p>
            <a:pPr lvl="0"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Písemně zpracujte.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00"/>
                            </p:stCondLst>
                            <p:childTnLst>
                              <p:par>
                                <p:cTn id="1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200"/>
                            </p:stCondLst>
                            <p:childTnLst>
                              <p:par>
                                <p:cTn id="1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2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2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200"/>
                            </p:stCondLst>
                            <p:childTnLst>
                              <p:par>
                                <p:cTn id="3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200"/>
                            </p:stCondLst>
                            <p:childTnLst>
                              <p:par>
                                <p:cTn id="4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200"/>
                            </p:stCondLst>
                            <p:childTnLst>
                              <p:par>
                                <p:cTn id="4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200"/>
                            </p:stCondLst>
                            <p:childTnLst>
                              <p:par>
                                <p:cTn id="5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247</Words>
  <Application>Microsoft Office PowerPoint</Application>
  <PresentationFormat>Předvádění na obrazovce (4:3)</PresentationFormat>
  <Paragraphs>101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Stres </vt:lpstr>
      <vt:lpstr>Snímek 4</vt:lpstr>
      <vt:lpstr>Druhy stresu </vt:lpstr>
      <vt:lpstr>Fáze stresu </vt:lpstr>
      <vt:lpstr>Projevy stresové reakce</vt:lpstr>
      <vt:lpstr> Stresory</vt:lpstr>
      <vt:lpstr> Při vzniku stresu má vliv psychická labilita a frustrační tolerance osobnosti.</vt:lpstr>
      <vt:lpstr>Následky stresu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</dc:title>
  <dc:creator>Admin</dc:creator>
  <cp:lastModifiedBy>Dum</cp:lastModifiedBy>
  <cp:revision>15</cp:revision>
  <dcterms:created xsi:type="dcterms:W3CDTF">2013-04-21T07:36:39Z</dcterms:created>
  <dcterms:modified xsi:type="dcterms:W3CDTF">2014-02-24T11:03:42Z</dcterms:modified>
</cp:coreProperties>
</file>