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7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9E0F7C-C5A4-4DCA-B463-A247FF237ACD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994C3D-FA87-4FDD-AB8C-7B7AB8FFD4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76381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361C5-0D13-4720-BB0B-B797CCA2BC2D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CEA48-4DC1-4AD3-927E-F8B24F12E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361C5-0D13-4720-BB0B-B797CCA2BC2D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CEA48-4DC1-4AD3-927E-F8B24F12E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361C5-0D13-4720-BB0B-B797CCA2BC2D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CEA48-4DC1-4AD3-927E-F8B24F12E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361C5-0D13-4720-BB0B-B797CCA2BC2D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CEA48-4DC1-4AD3-927E-F8B24F12E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361C5-0D13-4720-BB0B-B797CCA2BC2D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CEA48-4DC1-4AD3-927E-F8B24F12E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361C5-0D13-4720-BB0B-B797CCA2BC2D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CEA48-4DC1-4AD3-927E-F8B24F12E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361C5-0D13-4720-BB0B-B797CCA2BC2D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CEA48-4DC1-4AD3-927E-F8B24F12E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361C5-0D13-4720-BB0B-B797CCA2BC2D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CEA48-4DC1-4AD3-927E-F8B24F12E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361C5-0D13-4720-BB0B-B797CCA2BC2D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CEA48-4DC1-4AD3-927E-F8B24F12E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361C5-0D13-4720-BB0B-B797CCA2BC2D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CEA48-4DC1-4AD3-927E-F8B24F12E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361C5-0D13-4720-BB0B-B797CCA2BC2D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CEA48-4DC1-4AD3-927E-F8B24F12E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5361C5-0D13-4720-BB0B-B797CCA2BC2D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7CEA48-4DC1-4AD3-927E-F8B24F12E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5000468"/>
              </p:ext>
            </p:extLst>
          </p:nvPr>
        </p:nvGraphicFramePr>
        <p:xfrm>
          <a:off x="395536" y="2060849"/>
          <a:ext cx="8352927" cy="4608509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17492"/>
                <a:gridCol w="6435435"/>
              </a:tblGrid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4763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Sociální vztahy a dovednosti </a:t>
                      </a: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Zdravotnická psychologie</a:t>
                      </a:r>
                    </a:p>
                  </a:txBody>
                  <a:tcPr marL="68580" marR="68580" marT="0" marB="0" anchor="ctr"/>
                </a:tc>
              </a:tr>
              <a:tr h="6476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Mentální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hygiena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63157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Vyrovnání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se stresem 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VY_32_INOVACE_6.B_ZPSY_11(20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Andrea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Ječmenová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Datum tvorby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01.09.2012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45636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12862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cs-CZ" dirty="0" smtClean="0"/>
              <a:t>Prezentace Microsoft PowerPoint studentům přibližuje  mentální hygienu a druhy náročných životních situací.</a:t>
            </a:r>
          </a:p>
          <a:p>
            <a:pPr lvl="0"/>
            <a:r>
              <a:rPr lang="cs-CZ" dirty="0" smtClean="0"/>
              <a:t>Prezentace je určena jako podpůrný materiál k výkladu učitele, lze použít i k opakování učiva.</a:t>
            </a:r>
          </a:p>
          <a:p>
            <a:pPr lvl="0"/>
            <a:r>
              <a:rPr lang="cs-CZ" dirty="0" smtClean="0"/>
              <a:t>Cílem prezentace je studentům vštípit důležitost zachování duševního zdraví v celém životě člověka, jak řešit náročné životní situace a co patří do správného životního stylu.   </a:t>
            </a:r>
          </a:p>
          <a:p>
            <a:endParaRPr lang="cs-CZ" dirty="0"/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/>
              <a:t>Vyrovnávání se stresem</a:t>
            </a:r>
            <a:endParaRPr lang="cs-CZ" u="sng" dirty="0"/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484784"/>
            <a:ext cx="7081702" cy="4795483"/>
          </a:xfrm>
        </p:spPr>
      </p:pic>
      <p:sp>
        <p:nvSpPr>
          <p:cNvPr id="3" name="TextovéPole 2"/>
          <p:cNvSpPr txBox="1"/>
          <p:nvPr/>
        </p:nvSpPr>
        <p:spPr>
          <a:xfrm>
            <a:off x="7668344" y="5733256"/>
            <a:ext cx="13681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Andrea Ječmenová 2012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4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4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4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4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00" accel="1000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00" accel="1000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/>
              <a:t>Akutní stres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Ovlivnit </a:t>
            </a:r>
            <a:r>
              <a:rPr lang="cs-CZ" dirty="0"/>
              <a:t>oblast tělesných projevů, jako zpomalit tempo,pohyby, gesta, uvolnit svaly, úprava dýchání, ovlivnit psychiku a to zvolna mluvit, nízké tóny, soustředit se chvíli na něco jiného, atd.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/>
              <a:t>Chronický stres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/>
          </a:bodyPr>
          <a:lstStyle/>
          <a:p>
            <a:r>
              <a:rPr lang="cs-CZ" sz="3000" dirty="0"/>
              <a:t>dlouhodobá obrana před </a:t>
            </a:r>
            <a:r>
              <a:rPr lang="cs-CZ" sz="3000" dirty="0" err="1" smtClean="0"/>
              <a:t>stresory</a:t>
            </a:r>
            <a:endParaRPr lang="cs-CZ" sz="3000" dirty="0" smtClean="0"/>
          </a:p>
          <a:p>
            <a:endParaRPr lang="cs-CZ" sz="3000" dirty="0"/>
          </a:p>
          <a:p>
            <a:pPr lvl="0"/>
            <a:r>
              <a:rPr lang="cs-CZ" sz="3000" dirty="0"/>
              <a:t>úprava </a:t>
            </a:r>
            <a:r>
              <a:rPr lang="cs-CZ" sz="3000" dirty="0" smtClean="0"/>
              <a:t>životosprávy</a:t>
            </a:r>
          </a:p>
          <a:p>
            <a:pPr lvl="0"/>
            <a:endParaRPr lang="cs-CZ" sz="3000" dirty="0"/>
          </a:p>
          <a:p>
            <a:pPr lvl="0"/>
            <a:r>
              <a:rPr lang="cs-CZ" sz="3000" dirty="0"/>
              <a:t>péče o obsah mysli, pozitivní myšlení, </a:t>
            </a:r>
            <a:r>
              <a:rPr lang="cs-CZ" sz="3000" dirty="0" smtClean="0"/>
              <a:t>změna systému hodnot</a:t>
            </a:r>
          </a:p>
          <a:p>
            <a:pPr lvl="0"/>
            <a:endParaRPr lang="cs-CZ" sz="3000" dirty="0"/>
          </a:p>
          <a:p>
            <a:pPr lvl="0"/>
            <a:r>
              <a:rPr lang="cs-CZ" sz="3000" dirty="0"/>
              <a:t>relaxace, osvojení si </a:t>
            </a:r>
            <a:r>
              <a:rPr lang="cs-CZ" sz="3000" dirty="0" err="1"/>
              <a:t>autorelaxační</a:t>
            </a:r>
            <a:r>
              <a:rPr lang="cs-CZ" sz="3000" dirty="0"/>
              <a:t> techniky, </a:t>
            </a:r>
            <a:r>
              <a:rPr lang="cs-CZ" sz="3000" dirty="0" smtClean="0"/>
              <a:t>meditace</a:t>
            </a:r>
          </a:p>
          <a:p>
            <a:pPr lvl="0"/>
            <a:endParaRPr lang="cs-CZ" sz="3000" dirty="0"/>
          </a:p>
          <a:p>
            <a:pPr lvl="0"/>
            <a:r>
              <a:rPr lang="cs-CZ" sz="3000" dirty="0"/>
              <a:t>klást si dosažitelné cíle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500"/>
                            </p:stCondLst>
                            <p:childTnLst>
                              <p:par>
                                <p:cTn id="24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Do emocionálních reakcí zahrnujeme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s-CZ" dirty="0"/>
              <a:t>Úzkost </a:t>
            </a:r>
            <a:endParaRPr lang="cs-CZ" dirty="0" smtClean="0"/>
          </a:p>
          <a:p>
            <a:pPr lvl="0"/>
            <a:endParaRPr lang="cs-CZ" dirty="0"/>
          </a:p>
          <a:p>
            <a:pPr lvl="0"/>
            <a:r>
              <a:rPr lang="cs-CZ" dirty="0" smtClean="0"/>
              <a:t>Vztek a agrese</a:t>
            </a:r>
          </a:p>
          <a:p>
            <a:pPr lvl="0">
              <a:buNone/>
            </a:pPr>
            <a:r>
              <a:rPr lang="cs-CZ" dirty="0" smtClean="0"/>
              <a:t> </a:t>
            </a:r>
            <a:endParaRPr lang="cs-CZ" dirty="0"/>
          </a:p>
          <a:p>
            <a:pPr lvl="0"/>
            <a:r>
              <a:rPr lang="cs-CZ" dirty="0" smtClean="0"/>
              <a:t>Apatie </a:t>
            </a:r>
            <a:r>
              <a:rPr lang="cs-CZ" dirty="0"/>
              <a:t>a </a:t>
            </a:r>
            <a:r>
              <a:rPr lang="cs-CZ" dirty="0" smtClean="0"/>
              <a:t>deprese</a:t>
            </a:r>
          </a:p>
          <a:p>
            <a:pPr lvl="0">
              <a:buNone/>
            </a:pPr>
            <a:endParaRPr lang="cs-CZ" dirty="0" smtClean="0"/>
          </a:p>
          <a:p>
            <a:r>
              <a:rPr lang="cs-CZ" dirty="0" smtClean="0"/>
              <a:t>Mánie</a:t>
            </a:r>
            <a:endParaRPr lang="cs-CZ" dirty="0"/>
          </a:p>
          <a:p>
            <a:pPr>
              <a:buNone/>
            </a:pP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1556792"/>
            <a:ext cx="5210080" cy="3641453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4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2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2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800" decel="500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800" decel="500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cs-CZ" dirty="0"/>
              <a:t> </a:t>
            </a:r>
            <a:br>
              <a:rPr lang="cs-CZ" dirty="0"/>
            </a:br>
            <a:r>
              <a:rPr lang="cs-CZ" b="1" dirty="0"/>
              <a:t>Úzkost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3000" dirty="0" smtClean="0"/>
              <a:t>Nepříjemná </a:t>
            </a:r>
            <a:r>
              <a:rPr lang="cs-CZ" sz="3000" dirty="0"/>
              <a:t>emoce. která nemá předmět a můžeme ji charakterizovat jako „starost, obava, napětí“. Záleží na míře úzkosti: normální úzkost, neurotická úzkost, patologická úzkost. </a:t>
            </a:r>
            <a:endParaRPr lang="cs-CZ" sz="3000" dirty="0" smtClean="0"/>
          </a:p>
          <a:p>
            <a:pPr>
              <a:buFont typeface="Wingdings" pitchFamily="2" charset="2"/>
              <a:buChar char="Ø"/>
            </a:pPr>
            <a:endParaRPr lang="cs-CZ" sz="3000" dirty="0"/>
          </a:p>
          <a:p>
            <a:pPr>
              <a:buFont typeface="Wingdings" pitchFamily="2" charset="2"/>
              <a:buChar char="Ø"/>
            </a:pPr>
            <a:r>
              <a:rPr lang="cs-CZ" sz="3000" i="1" u="sng" dirty="0" err="1"/>
              <a:t>Postraumatická</a:t>
            </a:r>
            <a:r>
              <a:rPr lang="cs-CZ" sz="3000" i="1" u="sng" dirty="0"/>
              <a:t> stresová porucha</a:t>
            </a:r>
            <a:r>
              <a:rPr lang="cs-CZ" sz="3000" i="1" dirty="0"/>
              <a:t>: </a:t>
            </a:r>
            <a:endParaRPr lang="cs-CZ" sz="3000" dirty="0"/>
          </a:p>
          <a:p>
            <a:pPr lvl="0"/>
            <a:r>
              <a:rPr lang="cs-CZ" sz="3000" dirty="0"/>
              <a:t>Pocity otupělosti a odcizení </a:t>
            </a:r>
          </a:p>
          <a:p>
            <a:pPr lvl="0"/>
            <a:r>
              <a:rPr lang="cs-CZ" sz="3000" dirty="0"/>
              <a:t>Opakované oživování traumatické události ve vzpomínkách a snech </a:t>
            </a:r>
          </a:p>
          <a:p>
            <a:pPr lvl="0"/>
            <a:r>
              <a:rPr lang="cs-CZ" sz="3000" dirty="0"/>
              <a:t>Úzkost, projevující se jako poruchy spánku, potíže </a:t>
            </a:r>
            <a:r>
              <a:rPr lang="cs-CZ" sz="3000" dirty="0" smtClean="0"/>
              <a:t>ze </a:t>
            </a:r>
            <a:r>
              <a:rPr lang="cs-CZ" sz="3000" dirty="0"/>
              <a:t>soustředěním a nadměrná ostražitost, vina za přežití.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58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58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58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58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58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/>
              <a:t>Vztek a agrese 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z="3300" dirty="0"/>
              <a:t>J</a:t>
            </a:r>
            <a:r>
              <a:rPr lang="cs-CZ" sz="3300" dirty="0" smtClean="0"/>
              <a:t>e </a:t>
            </a:r>
            <a:r>
              <a:rPr lang="cs-CZ" sz="3300" dirty="0"/>
              <a:t>spojena se situací frustrace – je znemožněno dosažení cíle, o který osoba usiluje, dochází k vyvolání agresivního pudu, který motivuje chování zaměřené na poškození objektu, nebo osoby, která znemožnění způsobila, popř. </a:t>
            </a:r>
            <a:r>
              <a:rPr lang="cs-CZ" sz="3300" dirty="0" err="1"/>
              <a:t>autoagresivita</a:t>
            </a:r>
            <a:r>
              <a:rPr lang="cs-CZ" sz="3300" dirty="0"/>
              <a:t>. </a:t>
            </a:r>
            <a:endParaRPr lang="cs-CZ" sz="3300" dirty="0" smtClean="0"/>
          </a:p>
          <a:p>
            <a:pPr>
              <a:buFont typeface="Wingdings" pitchFamily="2" charset="2"/>
              <a:buChar char="Ø"/>
            </a:pPr>
            <a:endParaRPr lang="cs-CZ" sz="3300" dirty="0"/>
          </a:p>
          <a:p>
            <a:pPr>
              <a:buFont typeface="Wingdings" pitchFamily="2" charset="2"/>
              <a:buChar char="Ø"/>
            </a:pPr>
            <a:r>
              <a:rPr lang="cs-CZ" sz="3300" i="1" u="sng" dirty="0"/>
              <a:t>Agrese: </a:t>
            </a:r>
            <a:endParaRPr lang="cs-CZ" sz="3300" u="sng" dirty="0"/>
          </a:p>
          <a:p>
            <a:r>
              <a:rPr lang="cs-CZ" sz="3300" dirty="0"/>
              <a:t>fyzická, verbální </a:t>
            </a:r>
          </a:p>
          <a:p>
            <a:pPr lvl="0"/>
            <a:r>
              <a:rPr lang="cs-CZ" sz="3300" dirty="0"/>
              <a:t>přímá, nepřímá (zdroj frustrace je nejasný a nepostižitelný, hledám objekt na kterém si agresi mohu vybít – přesunutí agrese – rodič dítě, útok by mohl být velmi nebezpečný)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Apatie a deprese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/>
              <a:t>Odlišná reakce je uzavření do sebe a apatie (netečnost), pokud stresové podmínky přetrvávají může dojít k depresi (sklíčenost, velký dlouhodobý smutek) </a:t>
            </a:r>
            <a:endParaRPr lang="cs-CZ" sz="2800" dirty="0" smtClean="0"/>
          </a:p>
          <a:p>
            <a:pPr>
              <a:buFont typeface="Wingdings" pitchFamily="2" charset="2"/>
              <a:buChar char="Ø"/>
            </a:pPr>
            <a:endParaRPr lang="cs-CZ" sz="2800" dirty="0"/>
          </a:p>
          <a:p>
            <a:pPr>
              <a:buFont typeface="Wingdings" pitchFamily="2" charset="2"/>
              <a:buChar char="Ø"/>
            </a:pPr>
            <a:r>
              <a:rPr lang="cs-CZ" sz="2800" u="sng" dirty="0" smtClean="0"/>
              <a:t>Deprese</a:t>
            </a:r>
          </a:p>
          <a:p>
            <a:r>
              <a:rPr lang="cs-CZ" sz="2800" b="1" dirty="0" smtClean="0"/>
              <a:t> endogenní</a:t>
            </a:r>
            <a:r>
              <a:rPr lang="cs-CZ" sz="2800" dirty="0" smtClean="0"/>
              <a:t> </a:t>
            </a:r>
            <a:r>
              <a:rPr lang="cs-CZ" sz="2800" dirty="0"/>
              <a:t>(vzniká uvnitř těla, špatný přenos serotoninu)</a:t>
            </a:r>
          </a:p>
          <a:p>
            <a:r>
              <a:rPr lang="cs-CZ" sz="2800" b="1" dirty="0" smtClean="0"/>
              <a:t> </a:t>
            </a:r>
            <a:r>
              <a:rPr lang="cs-CZ" sz="2800" b="1" dirty="0"/>
              <a:t>psychická</a:t>
            </a:r>
            <a:r>
              <a:rPr lang="cs-CZ" sz="2800" dirty="0"/>
              <a:t> (vlivem vnějšího okolí, stresu)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8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8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8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8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8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8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8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8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/>
              <a:t>Frustrace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85000" lnSpcReduction="20000"/>
          </a:bodyPr>
          <a:lstStyle/>
          <a:p>
            <a:r>
              <a:rPr lang="cs-CZ" sz="3300" dirty="0" smtClean="0"/>
              <a:t>Je </a:t>
            </a:r>
            <a:r>
              <a:rPr lang="cs-CZ" sz="3300" dirty="0"/>
              <a:t>zmaření možnosti realizovat záměry a tendence člověka totálním blokováním cesty k cíli. Když žádné způsoby chování nevedou k žádoucímu efektu, vzniká stav napětí, zvýšené emotivity. </a:t>
            </a:r>
            <a:endParaRPr lang="cs-CZ" sz="3300" dirty="0" smtClean="0"/>
          </a:p>
          <a:p>
            <a:pPr>
              <a:buNone/>
            </a:pPr>
            <a:endParaRPr lang="cs-CZ" sz="3300" dirty="0"/>
          </a:p>
          <a:p>
            <a:r>
              <a:rPr lang="cs-CZ" sz="3300" dirty="0" smtClean="0"/>
              <a:t>Tento </a:t>
            </a:r>
            <a:r>
              <a:rPr lang="cs-CZ" sz="3300" dirty="0"/>
              <a:t>stav je prožíván jako nepříjemný a nepřijatelný. Frustrace způsobuje specifické změny v chování. Chování je stereotypní, nevede k cíli a k adaptaci, nelze ho ovlivnit odměnami a tresty, je destruktivní, emocionální a vede k neadaptivním aktivitám. Frustrovaný jedinec jedná s malým či žádným předvídáním následků. Vede k vyčerpání a rezignaci, ale ne k žádoucímu cíli. 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36104"/>
          </a:xfrm>
        </p:spPr>
        <p:txBody>
          <a:bodyPr/>
          <a:lstStyle/>
          <a:p>
            <a:r>
              <a:rPr lang="cs-CZ" b="1" dirty="0"/>
              <a:t>Kontrolní otázky a 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72608"/>
          </a:xfrm>
        </p:spPr>
        <p:txBody>
          <a:bodyPr>
            <a:normAutofit fontScale="77500" lnSpcReduction="2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dirty="0"/>
              <a:t>Vyjmenujte druhy stresu, jak ho svým chování můžeme ovlivnit?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Co zahrnujeme do emocionálních ukazatelů stresové reakce.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Vysvětli co je </a:t>
            </a:r>
            <a:r>
              <a:rPr lang="cs-CZ" dirty="0" err="1"/>
              <a:t>postraumatická</a:t>
            </a:r>
            <a:r>
              <a:rPr lang="cs-CZ" dirty="0"/>
              <a:t> stresová reakce?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Definuj frustraci, proč je její prožívání nebezpečné pro duševní život člověka</a:t>
            </a:r>
            <a:r>
              <a:rPr lang="cs-CZ" dirty="0" smtClean="0"/>
              <a:t>?</a:t>
            </a:r>
          </a:p>
          <a:p>
            <a:pPr marL="0" lvl="0" indent="0">
              <a:buNone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b="1" dirty="0"/>
              <a:t>Úkol</a:t>
            </a:r>
            <a:endParaRPr lang="cs-CZ" dirty="0"/>
          </a:p>
          <a:p>
            <a:r>
              <a:rPr lang="cs-CZ" dirty="0"/>
              <a:t>Vyhledejte, různé relaxační techniky, které slouží k odstraňování akutního i chronického stresu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 lvl="0">
              <a:buFont typeface="Wingdings" pitchFamily="2" charset="2"/>
              <a:buChar char="Ø"/>
            </a:pPr>
            <a:r>
              <a:rPr lang="cs-CZ" b="1" dirty="0"/>
              <a:t>Pracujte s internetovými zdroji.</a:t>
            </a:r>
            <a:r>
              <a:rPr lang="cs-CZ" dirty="0"/>
              <a:t> </a:t>
            </a:r>
            <a:endParaRPr lang="cs-CZ" dirty="0" smtClean="0"/>
          </a:p>
          <a:p>
            <a:pPr lvl="0">
              <a:buFont typeface="Wingdings" pitchFamily="2" charset="2"/>
              <a:buChar char="Ø"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b="1" dirty="0"/>
              <a:t>Písemně zpracujte</a:t>
            </a:r>
            <a:r>
              <a:rPr lang="cs-CZ" b="1" dirty="0" smtClean="0"/>
              <a:t>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2363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500"/>
                            </p:stCondLst>
                            <p:childTnLst>
                              <p:par>
                                <p:cTn id="19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500"/>
                            </p:stCondLst>
                            <p:childTnLst>
                              <p:par>
                                <p:cTn id="24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500"/>
                            </p:stCondLst>
                            <p:childTnLst>
                              <p:par>
                                <p:cTn id="29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500"/>
                            </p:stCondLst>
                            <p:childTnLst>
                              <p:par>
                                <p:cTn id="34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2500"/>
                            </p:stCondLst>
                            <p:childTnLst>
                              <p:par>
                                <p:cTn id="39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4500"/>
                            </p:stCondLst>
                            <p:childTnLst>
                              <p:par>
                                <p:cTn id="44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latin typeface="+mn-lt"/>
              </a:rPr>
              <a:t>Použité zdroje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Kapitoly z psychologie pro zdravotnické pracovníky</a:t>
            </a:r>
          </a:p>
          <a:p>
            <a:r>
              <a:rPr lang="cs-CZ" sz="2400" dirty="0" smtClean="0"/>
              <a:t>Mgr. Ivanka Bartošíková , Mgr. Vladimír </a:t>
            </a:r>
            <a:r>
              <a:rPr lang="cs-CZ" sz="2400" dirty="0" err="1" smtClean="0"/>
              <a:t>Jičinský</a:t>
            </a:r>
            <a:r>
              <a:rPr lang="cs-CZ" sz="2400" dirty="0" smtClean="0"/>
              <a:t>, </a:t>
            </a:r>
          </a:p>
          <a:p>
            <a:pPr>
              <a:buNone/>
            </a:pPr>
            <a:r>
              <a:rPr lang="cs-CZ" sz="2400" dirty="0" smtClean="0"/>
              <a:t>      </a:t>
            </a:r>
            <a:r>
              <a:rPr lang="cs-CZ" sz="2400" dirty="0" err="1" smtClean="0"/>
              <a:t>Ph.Dr</a:t>
            </a:r>
            <a:r>
              <a:rPr lang="cs-CZ" sz="2400" dirty="0" smtClean="0"/>
              <a:t>. Marta </a:t>
            </a:r>
            <a:r>
              <a:rPr lang="cs-CZ" sz="2400" dirty="0" err="1" smtClean="0"/>
              <a:t>Jobánková</a:t>
            </a:r>
            <a:r>
              <a:rPr lang="cs-CZ" sz="2400" dirty="0" smtClean="0"/>
              <a:t>, </a:t>
            </a:r>
            <a:r>
              <a:rPr lang="cs-CZ" sz="2400" dirty="0" err="1" smtClean="0"/>
              <a:t>Ph.Dr</a:t>
            </a:r>
            <a:r>
              <a:rPr lang="cs-CZ" sz="2400" dirty="0" smtClean="0"/>
              <a:t>. Jarmila Kvapilová </a:t>
            </a:r>
          </a:p>
          <a:p>
            <a:r>
              <a:rPr lang="cs-CZ" sz="2400" dirty="0" smtClean="0"/>
              <a:t>ISBN 80-7013-288-4, Vydal- IDV PZ 2000 Brno </a:t>
            </a:r>
          </a:p>
          <a:p>
            <a:pPr>
              <a:buNone/>
            </a:pPr>
            <a:endParaRPr lang="cs-CZ" sz="2400" dirty="0" smtClean="0"/>
          </a:p>
          <a:p>
            <a:r>
              <a:rPr lang="cs-CZ" sz="2400" dirty="0" smtClean="0"/>
              <a:t>Psychologie a Pedagogika II pro SZŠ</a:t>
            </a:r>
          </a:p>
          <a:p>
            <a:r>
              <a:rPr lang="cs-CZ" sz="2400" dirty="0" err="1" smtClean="0"/>
              <a:t>Ph.Dr</a:t>
            </a:r>
            <a:r>
              <a:rPr lang="cs-CZ" sz="2400" dirty="0" smtClean="0"/>
              <a:t>. Věra Čechová , </a:t>
            </a:r>
            <a:r>
              <a:rPr lang="cs-CZ" sz="2400" dirty="0" err="1" smtClean="0"/>
              <a:t>Ph.Dr</a:t>
            </a:r>
            <a:r>
              <a:rPr lang="cs-CZ" sz="2400" dirty="0" smtClean="0"/>
              <a:t>. Alena </a:t>
            </a:r>
            <a:r>
              <a:rPr lang="cs-CZ" sz="2400" dirty="0" err="1" smtClean="0"/>
              <a:t>Mellanova</a:t>
            </a:r>
            <a:r>
              <a:rPr lang="cs-CZ" sz="2400" dirty="0" smtClean="0"/>
              <a:t>,</a:t>
            </a:r>
            <a:r>
              <a:rPr lang="cs-CZ" sz="2400" dirty="0" err="1" smtClean="0"/>
              <a:t>Csc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     Mgr. Hana Kučerová </a:t>
            </a:r>
          </a:p>
          <a:p>
            <a:r>
              <a:rPr lang="cs-CZ" sz="2400" dirty="0" smtClean="0"/>
              <a:t>ISBN 80-7333-028-8, </a:t>
            </a:r>
            <a:r>
              <a:rPr lang="cs-CZ" sz="2400" dirty="0" err="1" smtClean="0"/>
              <a:t>Informatorium</a:t>
            </a:r>
            <a:r>
              <a:rPr lang="cs-CZ" sz="2400" dirty="0" smtClean="0"/>
              <a:t> Praha 2004</a:t>
            </a:r>
          </a:p>
          <a:p>
            <a:endParaRPr lang="cs-CZ" sz="2400" dirty="0" smtClean="0"/>
          </a:p>
          <a:p>
            <a:r>
              <a:rPr lang="cs-CZ" sz="2400" dirty="0" smtClean="0"/>
              <a:t>Fotografie: Fotoarchiv autorky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9857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402</Words>
  <Application>Microsoft Office PowerPoint</Application>
  <PresentationFormat>Předvádění na obrazovce (4:3)</PresentationFormat>
  <Paragraphs>94</Paragraphs>
  <Slides>12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Anotace</vt:lpstr>
      <vt:lpstr>Vyrovnávání se stresem</vt:lpstr>
      <vt:lpstr>Akutní stres </vt:lpstr>
      <vt:lpstr>Chronický stres </vt:lpstr>
      <vt:lpstr>Do emocionálních reakcí zahrnujeme</vt:lpstr>
      <vt:lpstr>  Úzkost</vt:lpstr>
      <vt:lpstr>Vztek a agrese </vt:lpstr>
      <vt:lpstr>Apatie a deprese  </vt:lpstr>
      <vt:lpstr>Frustrace</vt:lpstr>
      <vt:lpstr>Kontrolní otázky a cvičení</vt:lpstr>
      <vt:lpstr>Použité zdroje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Vyrovnávání se stresem</dc:title>
  <dc:creator>Admin</dc:creator>
  <cp:lastModifiedBy>Andrea Ječmenová</cp:lastModifiedBy>
  <cp:revision>10</cp:revision>
  <dcterms:created xsi:type="dcterms:W3CDTF">2013-04-23T15:19:00Z</dcterms:created>
  <dcterms:modified xsi:type="dcterms:W3CDTF">2013-06-23T13:29:10Z</dcterms:modified>
</cp:coreProperties>
</file>