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2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51C296-493B-4F1C-A7A5-CACAAB227E40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FCF7E8-6029-4D6D-993D-1C31E33CD4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2440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B57F5-6760-4BAA-92EF-8CF6615B752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5D57E0-0D0A-45C8-84A0-BA26A52C8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46474100"/>
              </p:ext>
            </p:extLst>
          </p:nvPr>
        </p:nvGraphicFramePr>
        <p:xfrm>
          <a:off x="395536" y="2060849"/>
          <a:ext cx="8352927" cy="460850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Mentální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hygiena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Životospráva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z hlediska duševní hygieny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VY_32_INOVACE_6.B_ZPSY_12(20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76319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/>
              <a:t>Prezentace Microsoft PowerPoint studentům přibližuje  mentální hygienu a druhy náročných životních situací.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 důležitost zachování duševního zdraví v celém životě člověka, jak řešit náročné životní situace a co patří do správného životního stylu. 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rmAutofit fontScale="90000"/>
          </a:bodyPr>
          <a:lstStyle/>
          <a:p>
            <a:r>
              <a:rPr lang="cs-CZ" sz="4900" b="1" u="sng" dirty="0"/>
              <a:t>Životospráva z hlediska duševní </a:t>
            </a:r>
            <a:r>
              <a:rPr lang="cs-CZ" sz="4900" b="1" u="sng" dirty="0" smtClean="0"/>
              <a:t>hygieny</a:t>
            </a:r>
            <a:br>
              <a:rPr lang="cs-CZ" sz="4900" b="1" u="sng" dirty="0" smtClean="0"/>
            </a:br>
            <a:r>
              <a:rPr lang="cs-CZ" sz="2700" dirty="0"/>
              <a:t>Špatný životní styl je rizikový faktor pro udržení duševní rovnováhy, ovlivňuje naše psychosomatické zdraví a napomáhá vzniku stresu.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564904"/>
            <a:ext cx="6336704" cy="4044429"/>
          </a:xfrm>
        </p:spPr>
      </p:pic>
      <p:sp>
        <p:nvSpPr>
          <p:cNvPr id="3" name="TextovéPole 2"/>
          <p:cNvSpPr txBox="1"/>
          <p:nvPr/>
        </p:nvSpPr>
        <p:spPr>
          <a:xfrm>
            <a:off x="7524328" y="5877272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" dur="3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" dur="3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Pohyb, tělesná práce, cvičení, sport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/>
              <a:t>Pohyb ve všech formách je důležitým prvkem autoregulace pro zachování tělesného i duševního zdraví. </a:t>
            </a:r>
            <a:r>
              <a:rPr lang="cs-CZ" dirty="0">
                <a:solidFill>
                  <a:srgbClr val="FF0000"/>
                </a:solidFill>
              </a:rPr>
              <a:t>Nedostatek pohybu </a:t>
            </a:r>
            <a:r>
              <a:rPr lang="cs-CZ" dirty="0"/>
              <a:t>podporuje emoční napětí a vytváří řadu psychosomatických onemocnění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Přiměřená </a:t>
            </a:r>
            <a:r>
              <a:rPr lang="cs-CZ" dirty="0"/>
              <a:t>denní dávka pohybu zajišťuje pozitivní vztahy mezi fyzickou zdatností a duševní rovnováhou.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1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1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07678"/>
          </a:xfrm>
        </p:spPr>
        <p:txBody>
          <a:bodyPr>
            <a:normAutofit/>
          </a:bodyPr>
          <a:lstStyle/>
          <a:p>
            <a:pPr algn="ctr"/>
            <a:r>
              <a:rPr lang="cs-CZ" sz="4000" dirty="0"/>
              <a:t> Výživa</a:t>
            </a: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1844824"/>
            <a:ext cx="5364162" cy="355324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980728"/>
            <a:ext cx="3008313" cy="5688632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 Správnou </a:t>
            </a:r>
            <a:r>
              <a:rPr lang="cs-CZ" sz="2600" dirty="0"/>
              <a:t>sestavou jídelníčku zajistíme správný pracovní výkon, tělesné zdraví a duševní rovnováhu. Správnými potravinami můžeme zvýšit pracovní výkon. </a:t>
            </a:r>
            <a:endParaRPr lang="cs-CZ" sz="2600" dirty="0" smtClean="0"/>
          </a:p>
          <a:p>
            <a:endParaRPr lang="cs-CZ" sz="2600" dirty="0"/>
          </a:p>
          <a:p>
            <a:pPr>
              <a:buFont typeface="Arial" pitchFamily="34" charset="0"/>
              <a:buChar char="•"/>
            </a:pPr>
            <a:r>
              <a:rPr lang="cs-CZ" sz="2600" dirty="0"/>
              <a:t> </a:t>
            </a:r>
            <a:r>
              <a:rPr lang="cs-CZ" sz="2600" dirty="0" smtClean="0"/>
              <a:t>Strava </a:t>
            </a:r>
            <a:r>
              <a:rPr lang="cs-CZ" sz="2600" dirty="0"/>
              <a:t>nevyrovnaných lidí – sklon k přejídání, neuspokojivé složení stravy, špatné rozdělení dávek potravy.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sz="4000" b="1" dirty="0"/>
              <a:t>Spánek a odpočinek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b="1" u="sng" dirty="0"/>
              <a:t>Spánek</a:t>
            </a:r>
            <a:r>
              <a:rPr lang="cs-CZ" sz="3000" b="1" dirty="0"/>
              <a:t> </a:t>
            </a:r>
            <a:r>
              <a:rPr lang="cs-CZ" sz="3000" dirty="0"/>
              <a:t>– jedna z nejzákladnějších potřeb člověka, potřeba spánku věkem klesá, dospělý člověk by měl spát 6 až 8 hodin denně, důležité je pravidelnost v usínání, vhodné prostředí ke </a:t>
            </a:r>
            <a:r>
              <a:rPr lang="cs-CZ" sz="3000" dirty="0" smtClean="0"/>
              <a:t>spánku.Poruchy </a:t>
            </a:r>
            <a:r>
              <a:rPr lang="cs-CZ" sz="3000" dirty="0"/>
              <a:t>spánku jsou vyvolány především psychogenními faktory a zkusit je řešit jinými způsoby než </a:t>
            </a:r>
            <a:r>
              <a:rPr lang="cs-CZ" sz="3000" dirty="0" smtClean="0"/>
              <a:t>medikamentózně - </a:t>
            </a:r>
            <a:r>
              <a:rPr lang="cs-CZ" sz="3000" dirty="0"/>
              <a:t>uvolnění, relaxace.</a:t>
            </a:r>
          </a:p>
          <a:p>
            <a:pPr>
              <a:buNone/>
            </a:pPr>
            <a:r>
              <a:rPr lang="cs-CZ" sz="3000" dirty="0"/>
              <a:t> </a:t>
            </a:r>
            <a:endParaRPr lang="cs-CZ" sz="3000" u="sng" dirty="0"/>
          </a:p>
          <a:p>
            <a:r>
              <a:rPr lang="cs-CZ" sz="3000" u="sng" dirty="0"/>
              <a:t>  </a:t>
            </a:r>
            <a:r>
              <a:rPr lang="cs-CZ" sz="3000" b="1" u="sng" dirty="0"/>
              <a:t>Odpočinek </a:t>
            </a:r>
            <a:r>
              <a:rPr lang="cs-CZ" sz="3000" dirty="0"/>
              <a:t>– prevence a zbavení se únavy, nutno odpočívat jak aktivně tak i pasivně.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sz="4000" b="1" dirty="0"/>
              <a:t>Denní režim, hospodaření s časem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 fontScale="62500" lnSpcReduction="20000"/>
          </a:bodyPr>
          <a:lstStyle/>
          <a:p>
            <a:pPr lvl="0">
              <a:lnSpc>
                <a:spcPct val="150000"/>
              </a:lnSpc>
            </a:pPr>
            <a:r>
              <a:rPr lang="cs-CZ" sz="4500" dirty="0"/>
              <a:t>vytvoření pravidelného denního </a:t>
            </a:r>
            <a:r>
              <a:rPr lang="cs-CZ" sz="4500" dirty="0" smtClean="0"/>
              <a:t>režimu</a:t>
            </a:r>
            <a:endParaRPr lang="cs-CZ" sz="4500" dirty="0"/>
          </a:p>
          <a:p>
            <a:pPr lvl="0">
              <a:lnSpc>
                <a:spcPct val="150000"/>
              </a:lnSpc>
            </a:pPr>
            <a:r>
              <a:rPr lang="cs-CZ" sz="4500" dirty="0"/>
              <a:t>rozumný rozvrh práce a </a:t>
            </a:r>
            <a:r>
              <a:rPr lang="cs-CZ" sz="4500" dirty="0" smtClean="0"/>
              <a:t>povinností</a:t>
            </a:r>
            <a:endParaRPr lang="cs-CZ" sz="4500" dirty="0"/>
          </a:p>
          <a:p>
            <a:pPr lvl="0">
              <a:lnSpc>
                <a:spcPct val="150000"/>
              </a:lnSpc>
            </a:pPr>
            <a:r>
              <a:rPr lang="cs-CZ" sz="4500" dirty="0"/>
              <a:t>správné posouzení závažnosti úkolů, omezení </a:t>
            </a:r>
            <a:r>
              <a:rPr lang="cs-CZ" sz="4500" dirty="0" smtClean="0"/>
              <a:t>zbytečností</a:t>
            </a:r>
            <a:endParaRPr lang="cs-CZ" sz="4500" dirty="0"/>
          </a:p>
          <a:p>
            <a:pPr lvl="0">
              <a:lnSpc>
                <a:spcPct val="150000"/>
              </a:lnSpc>
            </a:pPr>
            <a:r>
              <a:rPr lang="cs-CZ" sz="4500" dirty="0"/>
              <a:t>střízlivý odhad vlastních časových </a:t>
            </a:r>
            <a:r>
              <a:rPr lang="cs-CZ" sz="4500" dirty="0" smtClean="0"/>
              <a:t>možností</a:t>
            </a:r>
            <a:endParaRPr lang="cs-CZ" sz="4500" dirty="0"/>
          </a:p>
          <a:p>
            <a:pPr lvl="0">
              <a:lnSpc>
                <a:spcPct val="150000"/>
              </a:lnSpc>
            </a:pPr>
            <a:r>
              <a:rPr lang="cs-CZ" sz="4500" dirty="0" smtClean="0"/>
              <a:t>omezení </a:t>
            </a:r>
            <a:r>
              <a:rPr lang="cs-CZ" sz="4500" dirty="0"/>
              <a:t>časových </a:t>
            </a:r>
            <a:r>
              <a:rPr lang="cs-CZ" sz="4500" dirty="0" smtClean="0"/>
              <a:t>ztrát</a:t>
            </a:r>
            <a:endParaRPr lang="cs-CZ" sz="4500" dirty="0"/>
          </a:p>
          <a:p>
            <a:pPr lvl="0">
              <a:lnSpc>
                <a:spcPct val="150000"/>
              </a:lnSpc>
            </a:pPr>
            <a:r>
              <a:rPr lang="cs-CZ" sz="4500" dirty="0"/>
              <a:t>využití rozdrobených časových </a:t>
            </a:r>
            <a:r>
              <a:rPr lang="cs-CZ" sz="4500" dirty="0" smtClean="0"/>
              <a:t>úseků</a:t>
            </a:r>
            <a:endParaRPr lang="cs-CZ" sz="4500" dirty="0"/>
          </a:p>
          <a:p>
            <a:pPr lvl="0">
              <a:lnSpc>
                <a:spcPct val="150000"/>
              </a:lnSpc>
            </a:pPr>
            <a:r>
              <a:rPr lang="cs-CZ" sz="4500" dirty="0"/>
              <a:t>zvýšení pořádku a </a:t>
            </a:r>
            <a:r>
              <a:rPr lang="cs-CZ" sz="4500" dirty="0" smtClean="0"/>
              <a:t>koncentrace</a:t>
            </a:r>
            <a:endParaRPr lang="cs-CZ" sz="4500" dirty="0"/>
          </a:p>
          <a:p>
            <a:pPr lvl="0">
              <a:lnSpc>
                <a:spcPct val="150000"/>
              </a:lnSpc>
            </a:pPr>
            <a:r>
              <a:rPr lang="cs-CZ" sz="4500" dirty="0"/>
              <a:t>výběr úkolů – soustředění se na nejpodstatnější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400"/>
                            </p:stCondLst>
                            <p:childTnLst>
                              <p:par>
                                <p:cTn id="1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400"/>
                            </p:stCondLst>
                            <p:childTnLst>
                              <p:par>
                                <p:cTn id="21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00"/>
                            </p:stCondLst>
                            <p:childTnLst>
                              <p:par>
                                <p:cTn id="29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3400"/>
                            </p:stCondLst>
                            <p:childTnLst>
                              <p:par>
                                <p:cTn id="37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400"/>
                            </p:stCondLst>
                            <p:childTnLst>
                              <p:par>
                                <p:cTn id="4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400"/>
                            </p:stCondLst>
                            <p:childTnLst>
                              <p:par>
                                <p:cTn id="5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9400"/>
                            </p:stCondLst>
                            <p:childTnLst>
                              <p:par>
                                <p:cTn id="61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1400"/>
                            </p:stCondLst>
                            <p:childTnLst>
                              <p:par>
                                <p:cTn id="69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8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8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699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Sebepoznání, sebevýchova a duševní zdraví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Adekvátní sebepoznání je předpokladem sebevýchovy a správné sebekritiky. Uvědomovat si jak své přednosti tak i nedostatky. 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1253955"/>
            <a:ext cx="3672408" cy="534439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/>
          <a:lstStyle/>
          <a:p>
            <a:r>
              <a:rPr lang="cs-CZ" b="1" dirty="0"/>
              <a:t>Kontrolní otázky a cvičení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600" dirty="0"/>
              <a:t>Vysvětlete význam správné životosprávy pro zdraví člověka.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600" dirty="0"/>
              <a:t>Vyjmenujte, jaké činnosti patří do správné životosprávy.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600" dirty="0"/>
              <a:t>Vysvětlete význam spánku a jeho potřebu.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600" dirty="0"/>
              <a:t>Jak, má vypadat správný denní režim a jak správně hospodařit s časem?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600" dirty="0" smtClean="0"/>
              <a:t>Jak </a:t>
            </a:r>
            <a:r>
              <a:rPr lang="cs-CZ" sz="2600" dirty="0"/>
              <a:t>probíhá sebepoznání a sebekritika</a:t>
            </a:r>
            <a:r>
              <a:rPr lang="cs-CZ" sz="2600" dirty="0" smtClean="0"/>
              <a:t>?</a:t>
            </a:r>
          </a:p>
          <a:p>
            <a:pPr marL="0" lvl="0" indent="0">
              <a:buNone/>
            </a:pPr>
            <a:endParaRPr lang="cs-CZ" sz="2600" dirty="0"/>
          </a:p>
          <a:p>
            <a:pPr>
              <a:buFont typeface="Wingdings" pitchFamily="2" charset="2"/>
              <a:buChar char="Ø"/>
            </a:pPr>
            <a:r>
              <a:rPr lang="cs-CZ" sz="2600" b="1" dirty="0"/>
              <a:t>Úkol</a:t>
            </a:r>
            <a:endParaRPr lang="cs-CZ" sz="2600" dirty="0"/>
          </a:p>
          <a:p>
            <a:r>
              <a:rPr lang="cs-CZ" sz="2600" dirty="0"/>
              <a:t>Písemně vypracujte, jak vy </a:t>
            </a:r>
            <a:r>
              <a:rPr lang="cs-CZ" sz="2600" dirty="0" smtClean="0"/>
              <a:t>sami </a:t>
            </a:r>
            <a:r>
              <a:rPr lang="cs-CZ" sz="2600" dirty="0"/>
              <a:t>dodržujete správný životní styl pro zachování svého duševního zdraví.</a:t>
            </a:r>
          </a:p>
          <a:p>
            <a:r>
              <a:rPr lang="cs-CZ" sz="2600" dirty="0"/>
              <a:t>Jaké negativní jevy ve své životosprávě máte a </a:t>
            </a:r>
            <a:r>
              <a:rPr lang="cs-CZ" sz="2600" dirty="0" smtClean="0"/>
              <a:t>jak </a:t>
            </a:r>
            <a:r>
              <a:rPr lang="cs-CZ" sz="2600" dirty="0"/>
              <a:t>je odstraníte?</a:t>
            </a:r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16439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500"/>
                            </p:stCondLst>
                            <p:childTnLst>
                              <p:par>
                                <p:cTn id="3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500"/>
                            </p:stCondLst>
                            <p:childTnLst>
                              <p:par>
                                <p:cTn id="3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4500"/>
                            </p:stCondLst>
                            <p:childTnLst>
                              <p:par>
                                <p:cTn id="4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985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281</Words>
  <Application>Microsoft Office PowerPoint</Application>
  <PresentationFormat>Předvádění na obrazovce (4:3)</PresentationFormat>
  <Paragraphs>72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Životospráva z hlediska duševní hygieny Špatný životní styl je rizikový faktor pro udržení duševní rovnováhy, ovlivňuje naše psychosomatické zdraví a napomáhá vzniku stresu. </vt:lpstr>
      <vt:lpstr>Pohyb, tělesná práce, cvičení, sport </vt:lpstr>
      <vt:lpstr> Výživa</vt:lpstr>
      <vt:lpstr> Spánek a odpočinek</vt:lpstr>
      <vt:lpstr> Denní režim, hospodaření s časem</vt:lpstr>
      <vt:lpstr>Sebepoznání, sebevýchova a duševní zdraví 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Životospráva z hlediska duševní hygieny Špatný životní styl je rizikový faktor pro udržení duševní rovnováhy, ovlivňuje naše psychosomatické zdraví a napomáhá vzniku stresu.</dc:title>
  <dc:creator>Admin</dc:creator>
  <cp:lastModifiedBy>Dum</cp:lastModifiedBy>
  <cp:revision>11</cp:revision>
  <dcterms:created xsi:type="dcterms:W3CDTF">2013-04-13T08:03:48Z</dcterms:created>
  <dcterms:modified xsi:type="dcterms:W3CDTF">2014-02-24T11:02:26Z</dcterms:modified>
</cp:coreProperties>
</file>