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66" r:id="rId2"/>
    <p:sldId id="263" r:id="rId3"/>
    <p:sldId id="256" r:id="rId4"/>
    <p:sldId id="257" r:id="rId5"/>
    <p:sldId id="258" r:id="rId6"/>
    <p:sldId id="259" r:id="rId7"/>
    <p:sldId id="260" r:id="rId8"/>
    <p:sldId id="261" r:id="rId9"/>
    <p:sldId id="262" r:id="rId10"/>
    <p:sldId id="264" r:id="rId11"/>
    <p:sldId id="265" r:id="rId12"/>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858"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8FBE848-DFFB-4293-B657-D80499633D2F}" type="datetimeFigureOut">
              <a:rPr lang="cs-CZ" smtClean="0"/>
              <a:t>23.6.2013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3B280D6-B0E6-4B8D-9C7A-E86DB78CE8CD}" type="slidenum">
              <a:rPr lang="cs-CZ" smtClean="0"/>
              <a:t>‹#›</a:t>
            </a:fld>
            <a:endParaRPr lang="cs-CZ"/>
          </a:p>
        </p:txBody>
      </p:sp>
    </p:spTree>
    <p:extLst>
      <p:ext uri="{BB962C8B-B14F-4D97-AF65-F5344CB8AC3E}">
        <p14:creationId xmlns:p14="http://schemas.microsoft.com/office/powerpoint/2010/main" val="13736016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5" name="Zástupný symbol pro záhlaví 4"/>
          <p:cNvSpPr>
            <a:spLocks noGrp="1"/>
          </p:cNvSpPr>
          <p:nvPr>
            <p:ph type="hdr" sz="quarter" idx="10"/>
          </p:nvPr>
        </p:nvSpPr>
        <p:spPr/>
        <p:txBody>
          <a:bodyPr/>
          <a:lstStyle/>
          <a:p>
            <a:r>
              <a:rPr lang="cs-CZ" smtClean="0"/>
              <a:t>VY_32_INOVACE_1/20A-ICT/PE/ON</a:t>
            </a:r>
            <a:endParaRPr lang="cs-CZ"/>
          </a:p>
        </p:txBody>
      </p:sp>
    </p:spTree>
    <p:extLst>
      <p:ext uri="{BB962C8B-B14F-4D97-AF65-F5344CB8AC3E}">
        <p14:creationId xmlns:p14="http://schemas.microsoft.com/office/powerpoint/2010/main" val="20826224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CB490A3A-5F2E-4465-A15D-ED258F99084A}" type="datetimeFigureOut">
              <a:rPr lang="cs-CZ" smtClean="0"/>
              <a:pPr/>
              <a:t>23.6.2013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AC4F24E-09F5-4DF8-AB47-436E793D1BDE}"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CB490A3A-5F2E-4465-A15D-ED258F99084A}" type="datetimeFigureOut">
              <a:rPr lang="cs-CZ" smtClean="0"/>
              <a:pPr/>
              <a:t>23.6.2013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AC4F24E-09F5-4DF8-AB47-436E793D1BDE}"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CB490A3A-5F2E-4465-A15D-ED258F99084A}" type="datetimeFigureOut">
              <a:rPr lang="cs-CZ" smtClean="0"/>
              <a:pPr/>
              <a:t>23.6.2013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AC4F24E-09F5-4DF8-AB47-436E793D1BDE}"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CB490A3A-5F2E-4465-A15D-ED258F99084A}" type="datetimeFigureOut">
              <a:rPr lang="cs-CZ" smtClean="0"/>
              <a:pPr/>
              <a:t>23.6.2013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AC4F24E-09F5-4DF8-AB47-436E793D1BDE}"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CB490A3A-5F2E-4465-A15D-ED258F99084A}" type="datetimeFigureOut">
              <a:rPr lang="cs-CZ" smtClean="0"/>
              <a:pPr/>
              <a:t>23.6.2013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2AC4F24E-09F5-4DF8-AB47-436E793D1BDE}"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CB490A3A-5F2E-4465-A15D-ED258F99084A}" type="datetimeFigureOut">
              <a:rPr lang="cs-CZ" smtClean="0"/>
              <a:pPr/>
              <a:t>23.6.2013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2AC4F24E-09F5-4DF8-AB47-436E793D1BDE}"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CB490A3A-5F2E-4465-A15D-ED258F99084A}" type="datetimeFigureOut">
              <a:rPr lang="cs-CZ" smtClean="0"/>
              <a:pPr/>
              <a:t>23.6.2013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2AC4F24E-09F5-4DF8-AB47-436E793D1BDE}"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CB490A3A-5F2E-4465-A15D-ED258F99084A}" type="datetimeFigureOut">
              <a:rPr lang="cs-CZ" smtClean="0"/>
              <a:pPr/>
              <a:t>23.6.2013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AC4F24E-09F5-4DF8-AB47-436E793D1BDE}"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CB490A3A-5F2E-4465-A15D-ED258F99084A}" type="datetimeFigureOut">
              <a:rPr lang="cs-CZ" smtClean="0"/>
              <a:pPr/>
              <a:t>23.6.2013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AC4F24E-09F5-4DF8-AB47-436E793D1BDE}"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CB490A3A-5F2E-4465-A15D-ED258F99084A}" type="datetimeFigureOut">
              <a:rPr lang="cs-CZ" smtClean="0"/>
              <a:pPr/>
              <a:t>23.6.2013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AC4F24E-09F5-4DF8-AB47-436E793D1BDE}"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CB490A3A-5F2E-4465-A15D-ED258F99084A}" type="datetimeFigureOut">
              <a:rPr lang="cs-CZ" smtClean="0"/>
              <a:pPr/>
              <a:t>23.6.2013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AC4F24E-09F5-4DF8-AB47-436E793D1BDE}"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B490A3A-5F2E-4465-A15D-ED258F99084A}" type="datetimeFigureOut">
              <a:rPr lang="cs-CZ" smtClean="0"/>
              <a:pPr/>
              <a:t>23.6.2013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AC4F24E-09F5-4DF8-AB47-436E793D1BDE}"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Obdélník 5"/>
          <p:cNvSpPr/>
          <p:nvPr/>
        </p:nvSpPr>
        <p:spPr>
          <a:xfrm>
            <a:off x="4860032" y="404664"/>
            <a:ext cx="237566" cy="369332"/>
          </a:xfrm>
          <a:prstGeom prst="rect">
            <a:avLst/>
          </a:prstGeom>
        </p:spPr>
        <p:txBody>
          <a:bodyPr wrap="none">
            <a:spAutoFit/>
          </a:bodyPr>
          <a:lstStyle/>
          <a:p>
            <a:r>
              <a:rPr lang="cs-CZ" dirty="0" smtClean="0"/>
              <a:t> </a:t>
            </a:r>
            <a:endParaRPr lang="cs-CZ" dirty="0"/>
          </a:p>
        </p:txBody>
      </p:sp>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cs-CZ"/>
          </a:p>
        </p:txBody>
      </p:sp>
      <p:graphicFrame>
        <p:nvGraphicFramePr>
          <p:cNvPr id="4" name="Tabulka 3"/>
          <p:cNvGraphicFramePr>
            <a:graphicFrameLocks noGrp="1"/>
          </p:cNvGraphicFramePr>
          <p:nvPr>
            <p:extLst>
              <p:ext uri="{D42A27DB-BD31-4B8C-83A1-F6EECF244321}">
                <p14:modId xmlns:p14="http://schemas.microsoft.com/office/powerpoint/2010/main" val="994522695"/>
              </p:ext>
            </p:extLst>
          </p:nvPr>
        </p:nvGraphicFramePr>
        <p:xfrm>
          <a:off x="395536" y="2060849"/>
          <a:ext cx="8352927" cy="4608509"/>
        </p:xfrm>
        <a:graphic>
          <a:graphicData uri="http://schemas.openxmlformats.org/drawingml/2006/table">
            <a:tbl>
              <a:tblPr firstRow="1" firstCol="1">
                <a:tableStyleId>{2D5ABB26-0587-4C30-8999-92F81FD0307C}</a:tableStyleId>
              </a:tblPr>
              <a:tblGrid>
                <a:gridCol w="1917492"/>
                <a:gridCol w="6435435"/>
              </a:tblGrid>
              <a:tr h="367409">
                <a:tc>
                  <a:txBody>
                    <a:bodyPr/>
                    <a:lstStyle/>
                    <a:p>
                      <a:pPr>
                        <a:lnSpc>
                          <a:spcPct val="115000"/>
                        </a:lnSpc>
                        <a:spcAft>
                          <a:spcPts val="0"/>
                        </a:spcAft>
                      </a:pPr>
                      <a:r>
                        <a:rPr lang="cs-CZ" sz="2000" dirty="0">
                          <a:effectLst/>
                        </a:rPr>
                        <a:t>Číslo projektu</a:t>
                      </a:r>
                      <a:endParaRPr lang="cs-CZ" sz="2000" dirty="0">
                        <a:effectLst/>
                        <a:latin typeface="Calibri"/>
                        <a:ea typeface="Calibri"/>
                        <a:cs typeface="Times New Roman"/>
                      </a:endParaRPr>
                    </a:p>
                  </a:txBody>
                  <a:tcPr marL="68580" marR="68580" marT="0" marB="0" anchor="ctr"/>
                </a:tc>
                <a:tc>
                  <a:txBody>
                    <a:bodyPr/>
                    <a:lstStyle/>
                    <a:p>
                      <a:pPr lvl="1">
                        <a:lnSpc>
                          <a:spcPct val="115000"/>
                        </a:lnSpc>
                        <a:spcAft>
                          <a:spcPts val="0"/>
                        </a:spcAft>
                        <a:tabLst>
                          <a:tab pos="638175" algn="l"/>
                        </a:tabLst>
                      </a:pPr>
                      <a:r>
                        <a:rPr lang="cs-CZ" sz="2000" dirty="0" smtClean="0">
                          <a:effectLst/>
                        </a:rPr>
                        <a:t>CZ.1.07</a:t>
                      </a:r>
                      <a:r>
                        <a:rPr lang="cs-CZ" sz="2000" dirty="0">
                          <a:effectLst/>
                        </a:rPr>
                        <a:t>/ 1.5.00/34.0673	</a:t>
                      </a:r>
                      <a:endParaRPr lang="cs-CZ" sz="2000" dirty="0">
                        <a:effectLst/>
                        <a:latin typeface="Calibri"/>
                        <a:ea typeface="Calibri"/>
                        <a:cs typeface="Times New Roman"/>
                      </a:endParaRPr>
                    </a:p>
                  </a:txBody>
                  <a:tcPr marL="68580" marR="68580" marT="0" marB="0" anchor="ctr"/>
                </a:tc>
              </a:tr>
              <a:tr h="367409">
                <a:tc>
                  <a:txBody>
                    <a:bodyPr/>
                    <a:lstStyle/>
                    <a:p>
                      <a:pPr>
                        <a:lnSpc>
                          <a:spcPct val="115000"/>
                        </a:lnSpc>
                        <a:spcAft>
                          <a:spcPts val="0"/>
                        </a:spcAft>
                      </a:pPr>
                      <a:r>
                        <a:rPr lang="cs-CZ" sz="2000" dirty="0" smtClean="0">
                          <a:effectLst/>
                        </a:rPr>
                        <a:t>Název školy</a:t>
                      </a:r>
                      <a:endParaRPr lang="cs-CZ" sz="2000" dirty="0">
                        <a:effectLst/>
                        <a:latin typeface="+mn-lt"/>
                        <a:ea typeface="Calibri"/>
                        <a:cs typeface="Times New Roman"/>
                      </a:endParaRPr>
                    </a:p>
                  </a:txBody>
                  <a:tcPr marL="68580" marR="68580" marT="0" marB="0" anchor="ctr"/>
                </a:tc>
                <a:tc>
                  <a:txBody>
                    <a:bodyPr/>
                    <a:lstStyle/>
                    <a:p>
                      <a:pPr lvl="1">
                        <a:lnSpc>
                          <a:spcPct val="115000"/>
                        </a:lnSpc>
                        <a:spcAft>
                          <a:spcPts val="0"/>
                        </a:spcAft>
                      </a:pPr>
                      <a:r>
                        <a:rPr lang="cs-CZ" sz="2000" dirty="0" smtClean="0">
                          <a:effectLst/>
                        </a:rPr>
                        <a:t>SOU a ZŠ Planá, Kostelní 129, Planá</a:t>
                      </a:r>
                      <a:endParaRPr lang="cs-CZ" sz="2000" dirty="0">
                        <a:effectLst/>
                        <a:latin typeface="+mn-lt"/>
                        <a:ea typeface="Calibri"/>
                        <a:cs typeface="Times New Roman"/>
                      </a:endParaRPr>
                    </a:p>
                  </a:txBody>
                  <a:tcPr marL="68580" marR="68580" marT="0" marB="0" anchor="ctr"/>
                </a:tc>
              </a:tr>
              <a:tr h="647631">
                <a:tc>
                  <a:txBody>
                    <a:bodyPr/>
                    <a:lstStyle/>
                    <a:p>
                      <a:pPr marL="0" marR="0" indent="0" algn="l" defTabSz="914400" rtl="0" eaLnBrk="1" fontAlgn="auto" latinLnBrk="0" hangingPunct="1">
                        <a:lnSpc>
                          <a:spcPct val="115000"/>
                        </a:lnSpc>
                        <a:spcBef>
                          <a:spcPts val="0"/>
                        </a:spcBef>
                        <a:spcAft>
                          <a:spcPts val="0"/>
                        </a:spcAft>
                        <a:buClrTx/>
                        <a:buSzTx/>
                        <a:buFontTx/>
                        <a:buNone/>
                        <a:tabLst>
                          <a:tab pos="612775" algn="l"/>
                        </a:tabLst>
                        <a:defRPr/>
                      </a:pPr>
                      <a:r>
                        <a:rPr lang="cs-CZ" sz="2000" dirty="0" smtClean="0">
                          <a:effectLst/>
                        </a:rPr>
                        <a:t>Vzdělávací oblast</a:t>
                      </a:r>
                      <a:endParaRPr lang="cs-CZ" sz="2000" dirty="0" smtClean="0">
                        <a:effectLst/>
                        <a:latin typeface="+mn-lt"/>
                        <a:ea typeface="Calibri"/>
                        <a:cs typeface="Times New Roman"/>
                      </a:endParaRPr>
                    </a:p>
                  </a:txBody>
                  <a:tcPr marL="68580" marR="68580" marT="0" marB="0" anchor="ctr"/>
                </a:tc>
                <a:tc>
                  <a:txBody>
                    <a:bodyPr/>
                    <a:lstStyle/>
                    <a:p>
                      <a:pPr marL="457200" marR="0" lvl="1" indent="0" algn="l" defTabSz="914400" rtl="0" eaLnBrk="1" fontAlgn="auto" latinLnBrk="0" hangingPunct="1">
                        <a:lnSpc>
                          <a:spcPct val="115000"/>
                        </a:lnSpc>
                        <a:spcBef>
                          <a:spcPts val="0"/>
                        </a:spcBef>
                        <a:spcAft>
                          <a:spcPts val="0"/>
                        </a:spcAft>
                        <a:buClrTx/>
                        <a:buSzTx/>
                        <a:buFontTx/>
                        <a:buNone/>
                        <a:tabLst/>
                        <a:defRPr/>
                      </a:pPr>
                      <a:r>
                        <a:rPr lang="cs-CZ" sz="1800" kern="1200" dirty="0" smtClean="0">
                          <a:solidFill>
                            <a:schemeClr val="tx1"/>
                          </a:solidFill>
                          <a:effectLst/>
                          <a:latin typeface="+mn-lt"/>
                          <a:ea typeface="+mn-ea"/>
                          <a:cs typeface="+mn-cs"/>
                        </a:rPr>
                        <a:t>Sociální vztahy a dovednosti </a:t>
                      </a:r>
                    </a:p>
                  </a:txBody>
                  <a:tcPr marL="68580" marR="68580" marT="0" marB="0" anchor="ctr"/>
                </a:tc>
              </a:tr>
              <a:tr h="367409">
                <a:tc>
                  <a:txBody>
                    <a:bodyPr/>
                    <a:lstStyle/>
                    <a:p>
                      <a:pPr>
                        <a:lnSpc>
                          <a:spcPct val="115000"/>
                        </a:lnSpc>
                        <a:spcAft>
                          <a:spcPts val="0"/>
                        </a:spcAft>
                        <a:tabLst>
                          <a:tab pos="612775" algn="l"/>
                        </a:tabLst>
                      </a:pPr>
                      <a:r>
                        <a:rPr lang="cs-CZ" sz="2000" dirty="0" smtClean="0">
                          <a:effectLst/>
                          <a:latin typeface="+mn-lt"/>
                          <a:ea typeface="Calibri"/>
                          <a:cs typeface="Times New Roman"/>
                        </a:rPr>
                        <a:t>Předmět</a:t>
                      </a:r>
                      <a:endParaRPr lang="cs-CZ" sz="2000" dirty="0">
                        <a:effectLst/>
                        <a:latin typeface="+mn-lt"/>
                        <a:ea typeface="Calibri"/>
                        <a:cs typeface="Times New Roman"/>
                      </a:endParaRPr>
                    </a:p>
                  </a:txBody>
                  <a:tcPr marL="68580" marR="68580" marT="0" marB="0" anchor="ctr"/>
                </a:tc>
                <a:tc>
                  <a:txBody>
                    <a:bodyPr/>
                    <a:lstStyle/>
                    <a:p>
                      <a:pPr marL="457200" marR="0" lvl="1" indent="0" algn="l" defTabSz="914400" rtl="0" eaLnBrk="1" fontAlgn="auto" latinLnBrk="0" hangingPunct="1">
                        <a:lnSpc>
                          <a:spcPct val="115000"/>
                        </a:lnSpc>
                        <a:spcBef>
                          <a:spcPts val="0"/>
                        </a:spcBef>
                        <a:spcAft>
                          <a:spcPts val="0"/>
                        </a:spcAft>
                        <a:buClrTx/>
                        <a:buSzTx/>
                        <a:buFontTx/>
                        <a:buNone/>
                        <a:tabLst/>
                        <a:defRPr/>
                      </a:pPr>
                      <a:r>
                        <a:rPr lang="cs-CZ" sz="1800" kern="1200" dirty="0" smtClean="0">
                          <a:solidFill>
                            <a:schemeClr val="tx1"/>
                          </a:solidFill>
                          <a:effectLst/>
                          <a:latin typeface="+mn-lt"/>
                          <a:ea typeface="+mn-ea"/>
                          <a:cs typeface="+mn-cs"/>
                        </a:rPr>
                        <a:t>Zdravotnická psychologie</a:t>
                      </a:r>
                    </a:p>
                  </a:txBody>
                  <a:tcPr marL="68580" marR="68580" marT="0" marB="0" anchor="ctr"/>
                </a:tc>
              </a:tr>
              <a:tr h="647631">
                <a:tc>
                  <a:txBody>
                    <a:bodyPr/>
                    <a:lstStyle/>
                    <a:p>
                      <a:pPr>
                        <a:lnSpc>
                          <a:spcPct val="115000"/>
                        </a:lnSpc>
                        <a:spcAft>
                          <a:spcPts val="0"/>
                        </a:spcAft>
                      </a:pPr>
                      <a:r>
                        <a:rPr lang="cs-CZ" sz="2000" dirty="0">
                          <a:effectLst/>
                        </a:rPr>
                        <a:t>Tematický okruh</a:t>
                      </a:r>
                      <a:endParaRPr lang="cs-CZ" sz="2000" dirty="0">
                        <a:effectLst/>
                        <a:latin typeface="Calibri"/>
                        <a:ea typeface="Calibri"/>
                        <a:cs typeface="Times New Roman"/>
                      </a:endParaRPr>
                    </a:p>
                  </a:txBody>
                  <a:tcPr marL="68580" marR="68580" marT="0" marB="0" anchor="ctr"/>
                </a:tc>
                <a:tc>
                  <a:txBody>
                    <a:bodyPr/>
                    <a:lstStyle/>
                    <a:p>
                      <a:pPr lvl="1" algn="l">
                        <a:lnSpc>
                          <a:spcPct val="115000"/>
                        </a:lnSpc>
                        <a:spcAft>
                          <a:spcPts val="0"/>
                        </a:spcAft>
                      </a:pPr>
                      <a:r>
                        <a:rPr lang="cs-CZ" sz="2000" dirty="0" smtClean="0">
                          <a:effectLst/>
                          <a:latin typeface="+mn-lt"/>
                          <a:ea typeface="Calibri"/>
                          <a:cs typeface="Times New Roman"/>
                        </a:rPr>
                        <a:t>Komunikace</a:t>
                      </a:r>
                      <a:endParaRPr lang="cs-CZ" sz="2000" dirty="0">
                        <a:effectLst/>
                        <a:latin typeface="+mn-lt"/>
                        <a:ea typeface="Calibri"/>
                        <a:cs typeface="Times New Roman"/>
                      </a:endParaRPr>
                    </a:p>
                  </a:txBody>
                  <a:tcPr marL="68580" marR="68580" marT="0" marB="0" anchor="ctr"/>
                </a:tc>
              </a:tr>
              <a:tr h="563157">
                <a:tc>
                  <a:txBody>
                    <a:bodyPr/>
                    <a:lstStyle/>
                    <a:p>
                      <a:pPr marL="0" marR="0" lvl="1" indent="0" algn="l" defTabSz="914400" rtl="0" eaLnBrk="1" fontAlgn="auto" latinLnBrk="0" hangingPunct="1">
                        <a:lnSpc>
                          <a:spcPct val="100000"/>
                        </a:lnSpc>
                        <a:spcBef>
                          <a:spcPts val="0"/>
                        </a:spcBef>
                        <a:spcAft>
                          <a:spcPts val="0"/>
                        </a:spcAft>
                        <a:buClrTx/>
                        <a:buSzTx/>
                        <a:buFontTx/>
                        <a:buNone/>
                        <a:tabLst/>
                        <a:defRPr/>
                      </a:pPr>
                      <a:r>
                        <a:rPr lang="cs-CZ" sz="2000" dirty="0" smtClean="0">
                          <a:effectLst/>
                        </a:rPr>
                        <a:t>Název materiálu</a:t>
                      </a:r>
                      <a:endParaRPr lang="cs-CZ" sz="2000" dirty="0" smtClean="0">
                        <a:effectLst/>
                        <a:latin typeface="+mn-lt"/>
                        <a:ea typeface="Calibri"/>
                        <a:cs typeface="Times New Roman"/>
                      </a:endParaRPr>
                    </a:p>
                  </a:txBody>
                  <a:tcPr marL="68580" marR="68580" marT="0" marB="0" anchor="ctr"/>
                </a:tc>
                <a:tc>
                  <a:txBody>
                    <a:bodyPr/>
                    <a:lstStyle/>
                    <a:p>
                      <a:pPr marL="457200" marR="0" lvl="2" indent="0" algn="l" defTabSz="914400" rtl="0" eaLnBrk="1" fontAlgn="auto" latinLnBrk="0" hangingPunct="1">
                        <a:lnSpc>
                          <a:spcPct val="100000"/>
                        </a:lnSpc>
                        <a:spcBef>
                          <a:spcPts val="0"/>
                        </a:spcBef>
                        <a:spcAft>
                          <a:spcPts val="0"/>
                        </a:spcAft>
                        <a:buClrTx/>
                        <a:buSzTx/>
                        <a:buFontTx/>
                        <a:buNone/>
                        <a:tabLst/>
                        <a:defRPr/>
                      </a:pPr>
                      <a:r>
                        <a:rPr lang="cs-CZ" sz="2000" dirty="0" smtClean="0">
                          <a:effectLst/>
                          <a:latin typeface="+mn-lt"/>
                          <a:ea typeface="+mn-ea"/>
                          <a:cs typeface="+mn-cs"/>
                        </a:rPr>
                        <a:t>Komunikace</a:t>
                      </a:r>
                      <a:endParaRPr lang="cs-CZ" sz="2000" dirty="0" smtClean="0">
                        <a:effectLst/>
                        <a:latin typeface="+mn-lt"/>
                        <a:ea typeface="Calibri"/>
                        <a:cs typeface="Times New Roman"/>
                      </a:endParaRPr>
                    </a:p>
                  </a:txBody>
                  <a:tcPr marL="68580" marR="68580" marT="0" marB="0" anchor="ctr"/>
                </a:tc>
              </a:tr>
              <a:tr h="367409">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2000" dirty="0" smtClean="0">
                          <a:effectLst/>
                        </a:rPr>
                        <a:t>Číslo materiálu</a:t>
                      </a:r>
                      <a:endParaRPr lang="cs-CZ" sz="2000" dirty="0" smtClean="0">
                        <a:effectLst/>
                        <a:latin typeface="+mn-lt"/>
                        <a:ea typeface="Calibri"/>
                        <a:cs typeface="Times New Roman"/>
                      </a:endParaRPr>
                    </a:p>
                  </a:txBody>
                  <a:tcPr marL="68580" marR="68580" marT="0" marB="0" anchor="ctr"/>
                </a:tc>
                <a:tc>
                  <a:txBody>
                    <a:bodyPr/>
                    <a:lstStyle/>
                    <a:p>
                      <a:pPr marL="457200" marR="0" lvl="2" indent="0" algn="l" defTabSz="914400" rtl="0" eaLnBrk="1" fontAlgn="auto" latinLnBrk="0" hangingPunct="1">
                        <a:lnSpc>
                          <a:spcPct val="100000"/>
                        </a:lnSpc>
                        <a:spcBef>
                          <a:spcPts val="0"/>
                        </a:spcBef>
                        <a:spcAft>
                          <a:spcPts val="0"/>
                        </a:spcAft>
                        <a:buClrTx/>
                        <a:buSzTx/>
                        <a:buFontTx/>
                        <a:buNone/>
                        <a:tabLst/>
                        <a:defRPr/>
                      </a:pPr>
                      <a:r>
                        <a:rPr lang="cs-CZ" sz="2000" smtClean="0">
                          <a:effectLst/>
                        </a:rPr>
                        <a:t>VY_32_INOVACE_6.B_ZPSY_13(20</a:t>
                      </a:r>
                      <a:r>
                        <a:rPr lang="cs-CZ" sz="2000" dirty="0" smtClean="0">
                          <a:effectLst/>
                        </a:rPr>
                        <a:t>)</a:t>
                      </a:r>
                    </a:p>
                  </a:txBody>
                  <a:tcPr marL="68580" marR="68580" marT="0" marB="0" anchor="ctr"/>
                </a:tc>
              </a:tr>
              <a:tr h="367409">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cs-CZ" sz="2000" dirty="0" smtClean="0">
                          <a:effectLst/>
                        </a:rPr>
                        <a:t>Autor	</a:t>
                      </a:r>
                      <a:endParaRPr lang="cs-CZ" sz="2000" dirty="0" smtClean="0">
                        <a:effectLst/>
                        <a:latin typeface="+mn-lt"/>
                        <a:ea typeface="Calibri"/>
                        <a:cs typeface="Times New Roman"/>
                      </a:endParaRPr>
                    </a:p>
                  </a:txBody>
                  <a:tcPr marL="68580" marR="68580" marT="0" marB="0" anchor="ctr"/>
                </a:tc>
                <a:tc>
                  <a:txBody>
                    <a:bodyPr/>
                    <a:lstStyle/>
                    <a:p>
                      <a:pPr marL="457200" marR="0" lvl="1" indent="0" algn="l" defTabSz="914400" rtl="0" eaLnBrk="1" fontAlgn="auto" latinLnBrk="0" hangingPunct="1">
                        <a:lnSpc>
                          <a:spcPct val="115000"/>
                        </a:lnSpc>
                        <a:spcBef>
                          <a:spcPts val="0"/>
                        </a:spcBef>
                        <a:spcAft>
                          <a:spcPts val="0"/>
                        </a:spcAft>
                        <a:buClrTx/>
                        <a:buSzTx/>
                        <a:buFontTx/>
                        <a:buNone/>
                        <a:tabLst/>
                        <a:defRPr/>
                      </a:pPr>
                      <a:r>
                        <a:rPr lang="cs-CZ" sz="2000" dirty="0" smtClean="0">
                          <a:effectLst/>
                          <a:latin typeface="+mn-lt"/>
                          <a:ea typeface="+mn-ea"/>
                          <a:cs typeface="+mn-cs"/>
                        </a:rPr>
                        <a:t>Andrea</a:t>
                      </a:r>
                      <a:r>
                        <a:rPr lang="cs-CZ" sz="2000" baseline="0" dirty="0" smtClean="0">
                          <a:effectLst/>
                          <a:latin typeface="+mn-lt"/>
                          <a:ea typeface="+mn-ea"/>
                          <a:cs typeface="+mn-cs"/>
                        </a:rPr>
                        <a:t> Ječmenová</a:t>
                      </a:r>
                      <a:endParaRPr lang="cs-CZ" sz="2000" dirty="0" smtClean="0">
                        <a:effectLst/>
                        <a:latin typeface="+mn-lt"/>
                        <a:ea typeface="Calibri"/>
                        <a:cs typeface="Times New Roman"/>
                      </a:endParaRPr>
                    </a:p>
                  </a:txBody>
                  <a:tcPr marL="68580" marR="68580" marT="0" marB="0" anchor="ctr"/>
                </a:tc>
              </a:tr>
              <a:tr h="367409">
                <a:tc>
                  <a:txBody>
                    <a:bodyPr/>
                    <a:lstStyle/>
                    <a:p>
                      <a:pPr>
                        <a:lnSpc>
                          <a:spcPct val="115000"/>
                        </a:lnSpc>
                        <a:spcAft>
                          <a:spcPts val="0"/>
                        </a:spcAft>
                      </a:pPr>
                      <a:r>
                        <a:rPr lang="cs-CZ" sz="2000" dirty="0">
                          <a:effectLst/>
                        </a:rPr>
                        <a:t>Datum tvorby</a:t>
                      </a:r>
                      <a:endParaRPr lang="cs-CZ" sz="2000" dirty="0">
                        <a:effectLst/>
                        <a:latin typeface="Calibri"/>
                        <a:ea typeface="Calibri"/>
                        <a:cs typeface="Times New Roman"/>
                      </a:endParaRPr>
                    </a:p>
                  </a:txBody>
                  <a:tcPr marL="68580" marR="68580" marT="0" marB="0" anchor="ctr"/>
                </a:tc>
                <a:tc>
                  <a:txBody>
                    <a:bodyPr/>
                    <a:lstStyle/>
                    <a:p>
                      <a:pPr lvl="1" algn="l">
                        <a:lnSpc>
                          <a:spcPct val="115000"/>
                        </a:lnSpc>
                        <a:spcAft>
                          <a:spcPts val="0"/>
                        </a:spcAft>
                      </a:pPr>
                      <a:r>
                        <a:rPr lang="cs-CZ" sz="2000" dirty="0" smtClean="0">
                          <a:effectLst/>
                        </a:rPr>
                        <a:t>01.09.2012</a:t>
                      </a:r>
                      <a:endParaRPr lang="cs-CZ" sz="2000" dirty="0">
                        <a:effectLst/>
                        <a:latin typeface="Calibri"/>
                        <a:ea typeface="Calibri"/>
                        <a:cs typeface="Times New Roman"/>
                      </a:endParaRPr>
                    </a:p>
                  </a:txBody>
                  <a:tcPr marL="68580" marR="68580" marT="0" marB="0" anchor="ctr"/>
                </a:tc>
              </a:tr>
              <a:tr h="545636">
                <a:tc gridSpan="2">
                  <a:txBody>
                    <a:bodyPr/>
                    <a:lstStyle/>
                    <a:p>
                      <a:pPr algn="ctr">
                        <a:lnSpc>
                          <a:spcPct val="115000"/>
                        </a:lnSpc>
                        <a:spcAft>
                          <a:spcPts val="0"/>
                        </a:spcAft>
                      </a:pPr>
                      <a:r>
                        <a:rPr lang="cs-CZ" sz="2000" dirty="0" smtClean="0">
                          <a:effectLst/>
                        </a:rPr>
                        <a:t>Všechna neocitovaná díla jsou dílem autora.</a:t>
                      </a:r>
                      <a:endParaRPr lang="cs-CZ" sz="2000" dirty="0">
                        <a:effectLst/>
                        <a:latin typeface="Calibri"/>
                        <a:ea typeface="Calibri"/>
                        <a:cs typeface="Times New Roman"/>
                      </a:endParaRPr>
                    </a:p>
                  </a:txBody>
                  <a:tcPr marL="68580" marR="68580" marT="0" marB="0" anchor="ctr"/>
                </a:tc>
                <a:tc hMerge="1">
                  <a:txBody>
                    <a:bodyPr/>
                    <a:lstStyle/>
                    <a:p>
                      <a:endParaRPr lang="cs-CZ"/>
                    </a:p>
                  </a:txBody>
                  <a:tcPr/>
                </a:tc>
              </a:tr>
            </a:tbl>
          </a:graphicData>
        </a:graphic>
      </p:graphicFrame>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27384"/>
            <a:ext cx="9144000" cy="19981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2186705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Anotace</a:t>
            </a:r>
            <a:endParaRPr lang="cs-CZ" b="1" dirty="0"/>
          </a:p>
        </p:txBody>
      </p:sp>
      <p:sp>
        <p:nvSpPr>
          <p:cNvPr id="3" name="Zástupný symbol pro obsah 2"/>
          <p:cNvSpPr>
            <a:spLocks noGrp="1"/>
          </p:cNvSpPr>
          <p:nvPr>
            <p:ph idx="1"/>
          </p:nvPr>
        </p:nvSpPr>
        <p:spPr/>
        <p:txBody>
          <a:bodyPr>
            <a:normAutofit lnSpcReduction="10000"/>
          </a:bodyPr>
          <a:lstStyle/>
          <a:p>
            <a:pPr lvl="0"/>
            <a:r>
              <a:rPr lang="cs-CZ" dirty="0" smtClean="0"/>
              <a:t>Prezentace Microsoft PowerPoint studentům přibližuje formy a druhy komunikace.</a:t>
            </a:r>
          </a:p>
          <a:p>
            <a:pPr lvl="0"/>
            <a:r>
              <a:rPr lang="cs-CZ" dirty="0" smtClean="0"/>
              <a:t>Prezentace je určena jako podpůrný materiál k výkladu učitele, lze použít i k opakování učiva.</a:t>
            </a:r>
          </a:p>
          <a:p>
            <a:pPr lvl="0"/>
            <a:r>
              <a:rPr lang="cs-CZ" dirty="0" smtClean="0"/>
              <a:t>Cílem prezentace je studentům vštípit, jak správně a vhodně komunikovat v celé sociální sféře a především ve vztahu k pacientům a klientům.   </a:t>
            </a:r>
          </a:p>
          <a:p>
            <a:pPr>
              <a:buNone/>
            </a:pPr>
            <a:endParaRPr lang="cs-CZ" dirty="0" smtClean="0"/>
          </a:p>
          <a:p>
            <a:endParaRPr lang="cs-CZ" dirty="0"/>
          </a:p>
        </p:txBody>
      </p:sp>
    </p:spTree>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b="1" u="sng" dirty="0"/>
              <a:t>Komunikace</a:t>
            </a:r>
          </a:p>
        </p:txBody>
      </p:sp>
      <p:pic>
        <p:nvPicPr>
          <p:cNvPr id="7" name="Zástupný symbol pro obsah 6"/>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95536" y="1556792"/>
            <a:ext cx="7056784" cy="4753274"/>
          </a:xfrm>
        </p:spPr>
      </p:pic>
      <p:sp>
        <p:nvSpPr>
          <p:cNvPr id="8" name="TextovéPole 7"/>
          <p:cNvSpPr txBox="1"/>
          <p:nvPr/>
        </p:nvSpPr>
        <p:spPr>
          <a:xfrm>
            <a:off x="7740352" y="5877272"/>
            <a:ext cx="1224136" cy="923330"/>
          </a:xfrm>
          <a:prstGeom prst="rect">
            <a:avLst/>
          </a:prstGeom>
          <a:noFill/>
        </p:spPr>
        <p:txBody>
          <a:bodyPr wrap="square" rtlCol="0">
            <a:spAutoFit/>
          </a:bodyPr>
          <a:lstStyle/>
          <a:p>
            <a:r>
              <a:rPr lang="cs-CZ" dirty="0" smtClean="0"/>
              <a:t>Andrea Ječmenová 2012</a:t>
            </a: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3"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
                                        <p:tgtEl>
                                          <p:spTgt spid="4"/>
                                        </p:tgtEl>
                                      </p:cBhvr>
                                    </p:animEffect>
                                    <p:anim calcmode="lin" valueType="num">
                                      <p:cBhvr>
                                        <p:cTn id="8" dur="800" fill="hold"/>
                                        <p:tgtEl>
                                          <p:spTgt spid="4"/>
                                        </p:tgtEl>
                                        <p:attrNameLst>
                                          <p:attrName>ppt_x</p:attrName>
                                        </p:attrNameLst>
                                      </p:cBhvr>
                                      <p:tavLst>
                                        <p:tav tm="0">
                                          <p:val>
                                            <p:strVal val="#ppt_x"/>
                                          </p:val>
                                        </p:tav>
                                        <p:tav tm="100000">
                                          <p:val>
                                            <p:strVal val="#ppt_x"/>
                                          </p:val>
                                        </p:tav>
                                      </p:tavLst>
                                    </p:anim>
                                    <p:anim calcmode="lin" valueType="num">
                                      <p:cBhvr>
                                        <p:cTn id="9" dur="800" fill="hold"/>
                                        <p:tgtEl>
                                          <p:spTgt spid="4"/>
                                        </p:tgtEl>
                                        <p:attrNameLst>
                                          <p:attrName>ppt_y</p:attrName>
                                        </p:attrNameLst>
                                      </p:cBhvr>
                                      <p:tavLst>
                                        <p:tav tm="0">
                                          <p:val>
                                            <p:strVal val="#ppt_y+0.31"/>
                                          </p:val>
                                        </p:tav>
                                        <p:tav tm="100000">
                                          <p:val>
                                            <p:strVal val="#ppt_y+0.31"/>
                                          </p:val>
                                        </p:tav>
                                      </p:tavLst>
                                    </p:anim>
                                    <p:anim calcmode="lin" valueType="num">
                                      <p:cBhvr>
                                        <p:cTn id="10" dur="1200" decel="50000" fill="hold">
                                          <p:stCondLst>
                                            <p:cond delay="800"/>
                                          </p:stCondLst>
                                        </p:cTn>
                                        <p:tgtEl>
                                          <p:spTgt spid="4"/>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11" dur="1200" decel="50000" fill="hold">
                                          <p:stCondLst>
                                            <p:cond delay="800"/>
                                          </p:stCondLst>
                                        </p:cTn>
                                        <p:tgtEl>
                                          <p:spTgt spid="4"/>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par>
                          <p:cTn id="12" fill="hold">
                            <p:stCondLst>
                              <p:cond delay="2000"/>
                            </p:stCondLst>
                            <p:childTnLst>
                              <p:par>
                                <p:cTn id="13" presetID="47" presetClass="entr" presetSubtype="0" fill="hold" nodeType="after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3000"/>
                                        <p:tgtEl>
                                          <p:spTgt spid="7"/>
                                        </p:tgtEl>
                                      </p:cBhvr>
                                    </p:animEffect>
                                    <p:anim calcmode="lin" valueType="num">
                                      <p:cBhvr>
                                        <p:cTn id="16" dur="3000" fill="hold"/>
                                        <p:tgtEl>
                                          <p:spTgt spid="7"/>
                                        </p:tgtEl>
                                        <p:attrNameLst>
                                          <p:attrName>ppt_x</p:attrName>
                                        </p:attrNameLst>
                                      </p:cBhvr>
                                      <p:tavLst>
                                        <p:tav tm="0">
                                          <p:val>
                                            <p:strVal val="#ppt_x"/>
                                          </p:val>
                                        </p:tav>
                                        <p:tav tm="100000">
                                          <p:val>
                                            <p:strVal val="#ppt_x"/>
                                          </p:val>
                                        </p:tav>
                                      </p:tavLst>
                                    </p:anim>
                                    <p:anim calcmode="lin" valueType="num">
                                      <p:cBhvr>
                                        <p:cTn id="17" dur="3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b="1" dirty="0"/>
              <a:t>Co je komunikace</a:t>
            </a:r>
            <a:br>
              <a:rPr lang="cs-CZ" b="1" dirty="0"/>
            </a:br>
            <a:endParaRPr lang="cs-CZ" dirty="0"/>
          </a:p>
        </p:txBody>
      </p:sp>
      <p:sp>
        <p:nvSpPr>
          <p:cNvPr id="3" name="Zástupný symbol pro obsah 2"/>
          <p:cNvSpPr>
            <a:spLocks noGrp="1"/>
          </p:cNvSpPr>
          <p:nvPr>
            <p:ph idx="1"/>
          </p:nvPr>
        </p:nvSpPr>
        <p:spPr>
          <a:xfrm>
            <a:off x="457200" y="1196752"/>
            <a:ext cx="8229600" cy="5400600"/>
          </a:xfrm>
        </p:spPr>
        <p:txBody>
          <a:bodyPr>
            <a:normAutofit fontScale="92500" lnSpcReduction="20000"/>
          </a:bodyPr>
          <a:lstStyle/>
          <a:p>
            <a:r>
              <a:rPr lang="cs-CZ" sz="3000" b="1" dirty="0"/>
              <a:t>Vzájemná výměna informací mezi lidmi – </a:t>
            </a:r>
            <a:r>
              <a:rPr lang="cs-CZ" sz="3000" dirty="0"/>
              <a:t>tato výměna probíhá prostřednictvím slova, vět </a:t>
            </a:r>
            <a:r>
              <a:rPr lang="cs-CZ" sz="3000" b="1" dirty="0"/>
              <a:t>– verbálně</a:t>
            </a:r>
            <a:r>
              <a:rPr lang="cs-CZ" sz="3000" dirty="0"/>
              <a:t> a mluvením beze slov – </a:t>
            </a:r>
            <a:r>
              <a:rPr lang="cs-CZ" sz="3000" b="1" dirty="0"/>
              <a:t>neverbálně</a:t>
            </a:r>
            <a:r>
              <a:rPr lang="cs-CZ" sz="3000" b="1" dirty="0" smtClean="0"/>
              <a:t>.</a:t>
            </a:r>
          </a:p>
          <a:p>
            <a:endParaRPr lang="cs-CZ" sz="3000" dirty="0"/>
          </a:p>
          <a:p>
            <a:r>
              <a:rPr lang="cs-CZ" sz="3000" dirty="0"/>
              <a:t>Komunikace je pro vztah mezi lidmi nevyhnutelnou podmínkou. V mezilidských vztazích </a:t>
            </a:r>
            <a:r>
              <a:rPr lang="cs-CZ" sz="3000" u="sng" dirty="0"/>
              <a:t>nelze nekomunikovat. </a:t>
            </a:r>
            <a:r>
              <a:rPr lang="cs-CZ" sz="3000" dirty="0"/>
              <a:t> Abychom komunikaci druhého člověka porozuměli, je potřeba především porozumět jeho záměru. </a:t>
            </a:r>
            <a:endParaRPr lang="cs-CZ" sz="3000" dirty="0" smtClean="0"/>
          </a:p>
          <a:p>
            <a:endParaRPr lang="cs-CZ" sz="3000" dirty="0"/>
          </a:p>
          <a:p>
            <a:r>
              <a:rPr lang="cs-CZ" sz="3000" u="sng" dirty="0"/>
              <a:t>Každé sdělení má dvě úrovně – </a:t>
            </a:r>
            <a:r>
              <a:rPr lang="cs-CZ" sz="3000" b="1" dirty="0"/>
              <a:t>obsahovou – </a:t>
            </a:r>
            <a:r>
              <a:rPr lang="cs-CZ" sz="3000" dirty="0"/>
              <a:t>to je věcná informace a </a:t>
            </a:r>
            <a:r>
              <a:rPr lang="cs-CZ" sz="3000" b="1" dirty="0"/>
              <a:t>vztahovou</a:t>
            </a:r>
            <a:r>
              <a:rPr lang="cs-CZ" sz="3000" dirty="0"/>
              <a:t> – ta charakterizuje vztah jedinců a význam jejich informací</a:t>
            </a:r>
            <a:r>
              <a:rPr lang="cs-CZ" dirty="0"/>
              <a: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par>
                          <p:cTn id="8" fill="hold">
                            <p:stCondLst>
                              <p:cond delay="2000"/>
                            </p:stCondLst>
                            <p:childTnLst>
                              <p:par>
                                <p:cTn id="9" presetID="2" presetClass="entr" presetSubtype="12"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2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20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13" fill="hold">
                            <p:stCondLst>
                              <p:cond delay="4000"/>
                            </p:stCondLst>
                            <p:childTnLst>
                              <p:par>
                                <p:cTn id="14" presetID="2" presetClass="entr" presetSubtype="12" fill="hold" grpId="0" nodeType="after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 calcmode="lin" valueType="num">
                                      <p:cBhvr additive="base">
                                        <p:cTn id="16" dur="20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7" dur="2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par>
                          <p:cTn id="18" fill="hold">
                            <p:stCondLst>
                              <p:cond delay="6000"/>
                            </p:stCondLst>
                            <p:childTnLst>
                              <p:par>
                                <p:cTn id="19" presetID="2" presetClass="entr" presetSubtype="12" fill="hold" grpId="0" nodeType="after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20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2" dur="2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b="1" dirty="0"/>
              <a:t>Interakce</a:t>
            </a:r>
            <a:br>
              <a:rPr lang="cs-CZ" b="1" dirty="0"/>
            </a:br>
            <a:endParaRPr lang="cs-CZ" dirty="0"/>
          </a:p>
        </p:txBody>
      </p:sp>
      <p:sp>
        <p:nvSpPr>
          <p:cNvPr id="3" name="Zástupný symbol pro obsah 2"/>
          <p:cNvSpPr>
            <a:spLocks noGrp="1"/>
          </p:cNvSpPr>
          <p:nvPr>
            <p:ph idx="1"/>
          </p:nvPr>
        </p:nvSpPr>
        <p:spPr>
          <a:xfrm>
            <a:off x="457200" y="1340768"/>
            <a:ext cx="8229600" cy="4785395"/>
          </a:xfrm>
        </p:spPr>
        <p:txBody>
          <a:bodyPr>
            <a:normAutofit/>
          </a:bodyPr>
          <a:lstStyle/>
          <a:p>
            <a:r>
              <a:rPr lang="cs-CZ" dirty="0"/>
              <a:t> </a:t>
            </a:r>
            <a:r>
              <a:rPr lang="cs-CZ" sz="2800" u="sng" dirty="0" smtClean="0"/>
              <a:t>Interakce</a:t>
            </a:r>
            <a:r>
              <a:rPr lang="cs-CZ" sz="2800" dirty="0" smtClean="0"/>
              <a:t> je </a:t>
            </a:r>
            <a:r>
              <a:rPr lang="cs-CZ" sz="2800" dirty="0"/>
              <a:t>proces vzájemného sociálního kontaktu, vzájemné komunikace. Interakce uvnitř skupiny vede ke struktuře vztahů mezi jednotlivými členy. Tyto vztahy jsou diferencovány a stojí v určité hierarchii. Pracovní ( sociální ) styk může být krátkodobý nebo dlouhodobý, podle něj se vytváří náplň komunikace a sociální sblížení. Minimální pracovní skupina je dvojice a i v ní již působí dva základní druhy sociálních interakcí a to komunikace verbální a neverbální.</a:t>
            </a:r>
          </a:p>
          <a:p>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2000"/>
                                        <p:tgtEl>
                                          <p:spTgt spid="2"/>
                                        </p:tgtEl>
                                      </p:cBhvr>
                                    </p:animEffect>
                                  </p:childTnLst>
                                </p:cTn>
                              </p:par>
                            </p:childTnLst>
                          </p:cTn>
                        </p:par>
                        <p:par>
                          <p:cTn id="8" fill="hold">
                            <p:stCondLst>
                              <p:cond delay="2000"/>
                            </p:stCondLst>
                            <p:childTnLst>
                              <p:par>
                                <p:cTn id="9" presetID="49" presetClass="entr" presetSubtype="0" decel="100000"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p:cTn id="11" dur="2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2" dur="2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13" dur="2000" fill="hold"/>
                                        <p:tgtEl>
                                          <p:spTgt spid="3">
                                            <p:txEl>
                                              <p:pRg st="0" end="0"/>
                                            </p:txEl>
                                          </p:spTgt>
                                        </p:tgtEl>
                                        <p:attrNameLst>
                                          <p:attrName>style.rotation</p:attrName>
                                        </p:attrNameLst>
                                      </p:cBhvr>
                                      <p:tavLst>
                                        <p:tav tm="0">
                                          <p:val>
                                            <p:fltVal val="360"/>
                                          </p:val>
                                        </p:tav>
                                        <p:tav tm="100000">
                                          <p:val>
                                            <p:fltVal val="0"/>
                                          </p:val>
                                        </p:tav>
                                      </p:tavLst>
                                    </p:anim>
                                    <p:animEffect transition="in" filter="fade">
                                      <p:cBhvr>
                                        <p:cTn id="14"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a:t> </a:t>
            </a:r>
            <a:br>
              <a:rPr lang="cs-CZ" dirty="0"/>
            </a:br>
            <a:r>
              <a:rPr lang="cs-CZ" dirty="0"/>
              <a:t> </a:t>
            </a:r>
            <a:r>
              <a:rPr lang="cs-CZ" b="1" dirty="0"/>
              <a:t>Komunikační vzorce</a:t>
            </a:r>
            <a:r>
              <a:rPr lang="cs-CZ" dirty="0"/>
              <a:t/>
            </a:r>
            <a:br>
              <a:rPr lang="cs-CZ" dirty="0"/>
            </a:br>
            <a:endParaRPr lang="cs-CZ" dirty="0"/>
          </a:p>
        </p:txBody>
      </p:sp>
      <p:pic>
        <p:nvPicPr>
          <p:cNvPr id="4" name="Zástupný symbol pro obsah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483768" y="1556792"/>
            <a:ext cx="3960440" cy="4864978"/>
          </a:xfr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afterEffect">
                                  <p:stCondLst>
                                    <p:cond delay="0"/>
                                  </p:stCondLst>
                                  <p:iterate type="lt">
                                    <p:tmPct val="10000"/>
                                  </p:iterate>
                                  <p:childTnLst>
                                    <p:set>
                                      <p:cBhvr>
                                        <p:cTn id="6" dur="1" fill="hold">
                                          <p:stCondLst>
                                            <p:cond delay="0"/>
                                          </p:stCondLst>
                                        </p:cTn>
                                        <p:tgtEl>
                                          <p:spTgt spid="2"/>
                                        </p:tgtEl>
                                        <p:attrNameLst>
                                          <p:attrName>style.visibility</p:attrName>
                                        </p:attrNameLst>
                                      </p:cBhvr>
                                      <p:to>
                                        <p:strVal val="visible"/>
                                      </p:to>
                                    </p:set>
                                    <p:anim calcmode="lin" valueType="num">
                                      <p:cBhvr>
                                        <p:cTn id="7" dur="2000" fill="hold"/>
                                        <p:tgtEl>
                                          <p:spTgt spid="2"/>
                                        </p:tgtEl>
                                        <p:attrNameLst>
                                          <p:attrName>ppt_x</p:attrName>
                                        </p:attrNameLst>
                                      </p:cBhvr>
                                      <p:tavLst>
                                        <p:tav tm="0">
                                          <p:val>
                                            <p:strVal val="#ppt_x"/>
                                          </p:val>
                                        </p:tav>
                                        <p:tav tm="50000">
                                          <p:val>
                                            <p:strVal val="#ppt_x+.1"/>
                                          </p:val>
                                        </p:tav>
                                        <p:tav tm="100000">
                                          <p:val>
                                            <p:strVal val="#ppt_x"/>
                                          </p:val>
                                        </p:tav>
                                      </p:tavLst>
                                    </p:anim>
                                    <p:anim calcmode="lin" valueType="num">
                                      <p:cBhvr>
                                        <p:cTn id="8" dur="2000" fill="hold"/>
                                        <p:tgtEl>
                                          <p:spTgt spid="2"/>
                                        </p:tgtEl>
                                        <p:attrNameLst>
                                          <p:attrName>ppt_y</p:attrName>
                                        </p:attrNameLst>
                                      </p:cBhvr>
                                      <p:tavLst>
                                        <p:tav tm="0">
                                          <p:val>
                                            <p:strVal val="#ppt_y"/>
                                          </p:val>
                                        </p:tav>
                                        <p:tav tm="100000">
                                          <p:val>
                                            <p:strVal val="#ppt_y"/>
                                          </p:val>
                                        </p:tav>
                                      </p:tavLst>
                                    </p:anim>
                                    <p:anim calcmode="lin" valueType="num">
                                      <p:cBhvr>
                                        <p:cTn id="9" dur="2000" fill="hold"/>
                                        <p:tgtEl>
                                          <p:spTgt spid="2"/>
                                        </p:tgtEl>
                                        <p:attrNameLst>
                                          <p:attrName>ppt_h</p:attrName>
                                        </p:attrNameLst>
                                      </p:cBhvr>
                                      <p:tavLst>
                                        <p:tav tm="0">
                                          <p:val>
                                            <p:strVal val="#ppt_h/10"/>
                                          </p:val>
                                        </p:tav>
                                        <p:tav tm="50000">
                                          <p:val>
                                            <p:strVal val="#ppt_h+.01"/>
                                          </p:val>
                                        </p:tav>
                                        <p:tav tm="100000">
                                          <p:val>
                                            <p:strVal val="#ppt_h"/>
                                          </p:val>
                                        </p:tav>
                                      </p:tavLst>
                                    </p:anim>
                                    <p:anim calcmode="lin" valueType="num">
                                      <p:cBhvr>
                                        <p:cTn id="10" dur="2000" fill="hold"/>
                                        <p:tgtEl>
                                          <p:spTgt spid="2"/>
                                        </p:tgtEl>
                                        <p:attrNameLst>
                                          <p:attrName>ppt_w</p:attrName>
                                        </p:attrNameLst>
                                      </p:cBhvr>
                                      <p:tavLst>
                                        <p:tav tm="0">
                                          <p:val>
                                            <p:strVal val="#ppt_w/10"/>
                                          </p:val>
                                        </p:tav>
                                        <p:tav tm="50000">
                                          <p:val>
                                            <p:strVal val="#ppt_w+.01"/>
                                          </p:val>
                                        </p:tav>
                                        <p:tav tm="100000">
                                          <p:val>
                                            <p:strVal val="#ppt_w"/>
                                          </p:val>
                                        </p:tav>
                                      </p:tavLst>
                                    </p:anim>
                                    <p:animEffect transition="in" filter="fade">
                                      <p:cBhvr>
                                        <p:cTn id="11" dur="2000" tmFilter="0,0; .5, 1; 1, 1"/>
                                        <p:tgtEl>
                                          <p:spTgt spid="2"/>
                                        </p:tgtEl>
                                      </p:cBhvr>
                                    </p:animEffect>
                                  </p:childTnLst>
                                </p:cTn>
                              </p:par>
                            </p:childTnLst>
                          </p:cTn>
                        </p:par>
                        <p:par>
                          <p:cTn id="12" fill="hold">
                            <p:stCondLst>
                              <p:cond delay="5200"/>
                            </p:stCondLst>
                            <p:childTnLst>
                              <p:par>
                                <p:cTn id="13" presetID="6" presetClass="entr" presetSubtype="16" fill="hold" nodeType="after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circle(in)">
                                      <p:cBhvr>
                                        <p:cTn id="15" dur="3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b="1" dirty="0"/>
              <a:t>Symetrické komunikační chování</a:t>
            </a:r>
            <a:r>
              <a:rPr lang="cs-CZ" b="1" u="sng" dirty="0"/>
              <a:t/>
            </a:r>
            <a:br>
              <a:rPr lang="cs-CZ" b="1" u="sng" dirty="0"/>
            </a:br>
            <a:endParaRPr lang="cs-CZ" dirty="0"/>
          </a:p>
        </p:txBody>
      </p:sp>
      <p:sp>
        <p:nvSpPr>
          <p:cNvPr id="3" name="Zástupný symbol pro obsah 2"/>
          <p:cNvSpPr>
            <a:spLocks noGrp="1"/>
          </p:cNvSpPr>
          <p:nvPr>
            <p:ph idx="1"/>
          </p:nvPr>
        </p:nvSpPr>
        <p:spPr/>
        <p:txBody>
          <a:bodyPr/>
          <a:lstStyle/>
          <a:p>
            <a:r>
              <a:rPr lang="cs-CZ" dirty="0"/>
              <a:t>Mezi komunikujícími </a:t>
            </a:r>
            <a:r>
              <a:rPr lang="cs-CZ" dirty="0" smtClean="0"/>
              <a:t>zdůrazňujeme </a:t>
            </a:r>
            <a:r>
              <a:rPr lang="cs-CZ" dirty="0"/>
              <a:t>rovnost vztahu. Komunikující mají stejná práva, stejnou možnost a svobodu projevu, aktivitu v komunikaci, usměrňování i kritizování. Takto komunikující jedinci jsou na stejné úrovni, stejně vysoko v mocenské hierarchii, neverbální komunikace se odehrává rovněž symetricky, dívají se zpravidla z očí do očí. </a:t>
            </a:r>
          </a:p>
          <a:p>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3" presetClass="entr" presetSubtype="16"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plus(in)">
                                      <p:cBhvr>
                                        <p:cTn id="7" dur="2000"/>
                                        <p:tgtEl>
                                          <p:spTgt spid="2"/>
                                        </p:tgtEl>
                                      </p:cBhvr>
                                    </p:animEffect>
                                  </p:childTnLst>
                                </p:cTn>
                              </p:par>
                            </p:childTnLst>
                          </p:cTn>
                        </p:par>
                        <p:par>
                          <p:cTn id="8" fill="hold">
                            <p:stCondLst>
                              <p:cond delay="2000"/>
                            </p:stCondLst>
                            <p:childTnLst>
                              <p:par>
                                <p:cTn id="9" presetID="19" presetClass="entr" presetSubtype="10"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p:cTn id="11"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12"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914400"/>
            <a:ext cx="8229600" cy="1074440"/>
          </a:xfrm>
        </p:spPr>
        <p:txBody>
          <a:bodyPr>
            <a:normAutofit fontScale="90000"/>
          </a:bodyPr>
          <a:lstStyle/>
          <a:p>
            <a:r>
              <a:rPr lang="cs-CZ" b="1" dirty="0"/>
              <a:t>Nesymetrické, tzv. komplementární chování</a:t>
            </a:r>
            <a:r>
              <a:rPr lang="cs-CZ" b="1" u="sng" dirty="0"/>
              <a:t/>
            </a:r>
            <a:br>
              <a:rPr lang="cs-CZ" b="1" u="sng" dirty="0"/>
            </a:br>
            <a:r>
              <a:rPr lang="cs-CZ" dirty="0"/>
              <a:t> </a:t>
            </a:r>
            <a:br>
              <a:rPr lang="cs-CZ" dirty="0"/>
            </a:br>
            <a:endParaRPr lang="cs-CZ" dirty="0"/>
          </a:p>
        </p:txBody>
      </p:sp>
      <p:sp>
        <p:nvSpPr>
          <p:cNvPr id="3" name="Zástupný symbol pro obsah 2"/>
          <p:cNvSpPr>
            <a:spLocks noGrp="1"/>
          </p:cNvSpPr>
          <p:nvPr>
            <p:ph idx="1"/>
          </p:nvPr>
        </p:nvSpPr>
        <p:spPr/>
        <p:txBody>
          <a:bodyPr/>
          <a:lstStyle/>
          <a:p>
            <a:r>
              <a:rPr lang="cs-CZ" dirty="0"/>
              <a:t>Je takové chování, kdy se zdůrazňuje nerovnost, vzájemná závislost jednoho na druhém. Jeden je aktivnější dává příkazy, je kritičtější, udílí rady, dává najevo svou převahu. Je to komunikace slabšího se silnějším. Neverbálně stojí většinou silnější nad slabším, má dominantnější gesta, mimiku, jeho pohled míří shora dolů.</a:t>
            </a:r>
          </a:p>
          <a:p>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 presetClass="entr" presetSubtype="16"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ox(in)">
                                      <p:cBhvr>
                                        <p:cTn id="7" dur="2000"/>
                                        <p:tgtEl>
                                          <p:spTgt spid="2"/>
                                        </p:tgtEl>
                                      </p:cBhvr>
                                    </p:animEffect>
                                  </p:childTnLst>
                                </p:cTn>
                              </p:par>
                            </p:childTnLst>
                          </p:cTn>
                        </p:par>
                        <p:par>
                          <p:cTn id="8" fill="hold">
                            <p:stCondLst>
                              <p:cond delay="2000"/>
                            </p:stCondLst>
                            <p:childTnLst>
                              <p:par>
                                <p:cTn id="9" presetID="8" presetClass="entr" presetSubtype="32"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diamond(out)">
                                      <p:cBhvr>
                                        <p:cTn id="11"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4000" b="1" dirty="0"/>
              <a:t>Manipulace</a:t>
            </a:r>
          </a:p>
        </p:txBody>
      </p:sp>
      <p:sp>
        <p:nvSpPr>
          <p:cNvPr id="3" name="Zástupný symbol pro obsah 2"/>
          <p:cNvSpPr>
            <a:spLocks noGrp="1"/>
          </p:cNvSpPr>
          <p:nvPr>
            <p:ph idx="1"/>
          </p:nvPr>
        </p:nvSpPr>
        <p:spPr/>
        <p:txBody>
          <a:bodyPr/>
          <a:lstStyle/>
          <a:p>
            <a:r>
              <a:rPr lang="cs-CZ" dirty="0"/>
              <a:t>Objevuje se tam, kde jde o narušení mocenských pozic, ke změně rozložení sil při zachovaném zdání o původní asymetrii vztahu. V komunikaci se objevují manipulace, kterými se dosahuje nepřímo žádoucí cíl. Často se používají prostředky, které tyto skutečné cíle a záměry dobře skrývají.</a:t>
            </a:r>
          </a:p>
          <a:p>
            <a:pPr>
              <a:buNone/>
            </a:pP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2000"/>
                                        <p:tgtEl>
                                          <p:spTgt spid="2"/>
                                        </p:tgtEl>
                                      </p:cBhvr>
                                    </p:animEffect>
                                  </p:childTnLst>
                                </p:cTn>
                              </p:par>
                            </p:childTnLst>
                          </p:cTn>
                        </p:par>
                        <p:par>
                          <p:cTn id="8" fill="hold">
                            <p:stCondLst>
                              <p:cond delay="2000"/>
                            </p:stCondLst>
                            <p:childTnLst>
                              <p:par>
                                <p:cTn id="9" presetID="20" presetClass="entr" presetSubtype="0"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wedge">
                                      <p:cBhvr>
                                        <p:cTn id="11"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a:t>Kontrolní otázky a cvičení</a:t>
            </a:r>
            <a:endParaRPr lang="cs-CZ" dirty="0"/>
          </a:p>
        </p:txBody>
      </p:sp>
      <p:sp>
        <p:nvSpPr>
          <p:cNvPr id="3" name="Zástupný symbol pro obsah 2"/>
          <p:cNvSpPr>
            <a:spLocks noGrp="1"/>
          </p:cNvSpPr>
          <p:nvPr>
            <p:ph idx="1"/>
          </p:nvPr>
        </p:nvSpPr>
        <p:spPr>
          <a:xfrm>
            <a:off x="467544" y="1556792"/>
            <a:ext cx="8229600" cy="4968552"/>
          </a:xfrm>
        </p:spPr>
        <p:txBody>
          <a:bodyPr>
            <a:noAutofit/>
          </a:bodyPr>
          <a:lstStyle/>
          <a:p>
            <a:pPr marL="514350" lvl="0" indent="-514350">
              <a:buFont typeface="+mj-lt"/>
              <a:buAutoNum type="arabicPeriod"/>
            </a:pPr>
            <a:r>
              <a:rPr lang="cs-CZ" sz="2800" dirty="0"/>
              <a:t>Definujte co je komunikace, co má osahovat.</a:t>
            </a:r>
          </a:p>
          <a:p>
            <a:pPr marL="514350" lvl="0" indent="-514350">
              <a:buFont typeface="+mj-lt"/>
              <a:buAutoNum type="arabicPeriod"/>
            </a:pPr>
            <a:r>
              <a:rPr lang="cs-CZ" sz="2800" dirty="0"/>
              <a:t>Vysvětlete symetrické komunikační chování.</a:t>
            </a:r>
          </a:p>
          <a:p>
            <a:pPr marL="514350" lvl="0" indent="-514350">
              <a:buFont typeface="+mj-lt"/>
              <a:buAutoNum type="arabicPeriod"/>
            </a:pPr>
            <a:r>
              <a:rPr lang="cs-CZ" sz="2800" dirty="0"/>
              <a:t>Vysvětlete komplementární komunikační chování. </a:t>
            </a:r>
          </a:p>
          <a:p>
            <a:pPr marL="514350" lvl="0" indent="-514350">
              <a:buFont typeface="+mj-lt"/>
              <a:buAutoNum type="arabicPeriod"/>
            </a:pPr>
            <a:r>
              <a:rPr lang="cs-CZ" sz="2800" dirty="0"/>
              <a:t>Co je manipulace? </a:t>
            </a:r>
            <a:endParaRPr lang="cs-CZ" sz="2800" dirty="0" smtClean="0"/>
          </a:p>
          <a:p>
            <a:pPr lvl="0"/>
            <a:endParaRPr lang="cs-CZ" sz="2800" dirty="0"/>
          </a:p>
          <a:p>
            <a:pPr>
              <a:buFont typeface="Wingdings" pitchFamily="2" charset="2"/>
              <a:buChar char="Ø"/>
            </a:pPr>
            <a:r>
              <a:rPr lang="cs-CZ" sz="2800" b="1" dirty="0"/>
              <a:t>Úkol</a:t>
            </a:r>
            <a:endParaRPr lang="cs-CZ" sz="2800" dirty="0"/>
          </a:p>
          <a:p>
            <a:r>
              <a:rPr lang="cs-CZ" sz="2800" dirty="0"/>
              <a:t>Vyhledejte modelové situace těchto chování, v různých životních situacích</a:t>
            </a:r>
            <a:r>
              <a:rPr lang="cs-CZ" sz="2800" dirty="0" smtClean="0"/>
              <a:t>.</a:t>
            </a:r>
          </a:p>
          <a:p>
            <a:pPr marL="0" indent="0">
              <a:buNone/>
            </a:pPr>
            <a:endParaRPr lang="cs-CZ" sz="2800" dirty="0"/>
          </a:p>
          <a:p>
            <a:pPr lvl="0">
              <a:buFont typeface="Wingdings" pitchFamily="2" charset="2"/>
              <a:buChar char="Ø"/>
            </a:pPr>
            <a:r>
              <a:rPr lang="cs-CZ" sz="2800" b="1" dirty="0"/>
              <a:t>Pracujte s internetovými zdroji.</a:t>
            </a:r>
            <a:r>
              <a:rPr lang="cs-CZ" sz="2800" dirty="0"/>
              <a:t> </a:t>
            </a:r>
          </a:p>
          <a:p>
            <a:endParaRPr lang="cs-CZ" sz="2800" dirty="0"/>
          </a:p>
        </p:txBody>
      </p:sp>
    </p:spTree>
    <p:extLst>
      <p:ext uri="{BB962C8B-B14F-4D97-AF65-F5344CB8AC3E}">
        <p14:creationId xmlns:p14="http://schemas.microsoft.com/office/powerpoint/2010/main" val="2050102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par>
                          <p:cTn id="8" fill="hold">
                            <p:stCondLst>
                              <p:cond delay="500"/>
                            </p:stCondLst>
                            <p:childTnLst>
                              <p:par>
                                <p:cTn id="9" presetID="2" presetClass="entr" presetSubtype="6"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2000" fill="hold"/>
                                        <p:tgtEl>
                                          <p:spTgt spid="3">
                                            <p:txEl>
                                              <p:pRg st="0" end="0"/>
                                            </p:txEl>
                                          </p:spTgt>
                                        </p:tgtEl>
                                        <p:attrNameLst>
                                          <p:attrName>ppt_x</p:attrName>
                                        </p:attrNameLst>
                                      </p:cBhvr>
                                      <p:tavLst>
                                        <p:tav tm="0">
                                          <p:val>
                                            <p:strVal val="1+#ppt_w/2"/>
                                          </p:val>
                                        </p:tav>
                                        <p:tav tm="100000">
                                          <p:val>
                                            <p:strVal val="#ppt_x"/>
                                          </p:val>
                                        </p:tav>
                                      </p:tavLst>
                                    </p:anim>
                                    <p:anim calcmode="lin" valueType="num">
                                      <p:cBhvr additive="base">
                                        <p:cTn id="12" dur="20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13" fill="hold">
                            <p:stCondLst>
                              <p:cond delay="2500"/>
                            </p:stCondLst>
                            <p:childTnLst>
                              <p:par>
                                <p:cTn id="14" presetID="2" presetClass="entr" presetSubtype="6" fill="hold" grpId="0" nodeType="after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 calcmode="lin" valueType="num">
                                      <p:cBhvr additive="base">
                                        <p:cTn id="16" dur="2000" fill="hold"/>
                                        <p:tgtEl>
                                          <p:spTgt spid="3">
                                            <p:txEl>
                                              <p:pRg st="1" end="1"/>
                                            </p:txEl>
                                          </p:spTgt>
                                        </p:tgtEl>
                                        <p:attrNameLst>
                                          <p:attrName>ppt_x</p:attrName>
                                        </p:attrNameLst>
                                      </p:cBhvr>
                                      <p:tavLst>
                                        <p:tav tm="0">
                                          <p:val>
                                            <p:strVal val="1+#ppt_w/2"/>
                                          </p:val>
                                        </p:tav>
                                        <p:tav tm="100000">
                                          <p:val>
                                            <p:strVal val="#ppt_x"/>
                                          </p:val>
                                        </p:tav>
                                      </p:tavLst>
                                    </p:anim>
                                    <p:anim calcmode="lin" valueType="num">
                                      <p:cBhvr additive="base">
                                        <p:cTn id="17" dur="2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par>
                          <p:cTn id="18" fill="hold">
                            <p:stCondLst>
                              <p:cond delay="4500"/>
                            </p:stCondLst>
                            <p:childTnLst>
                              <p:par>
                                <p:cTn id="19" presetID="2" presetClass="entr" presetSubtype="6" fill="hold" grpId="0" nodeType="after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2000" fill="hold"/>
                                        <p:tgtEl>
                                          <p:spTgt spid="3">
                                            <p:txEl>
                                              <p:pRg st="2" end="2"/>
                                            </p:txEl>
                                          </p:spTgt>
                                        </p:tgtEl>
                                        <p:attrNameLst>
                                          <p:attrName>ppt_x</p:attrName>
                                        </p:attrNameLst>
                                      </p:cBhvr>
                                      <p:tavLst>
                                        <p:tav tm="0">
                                          <p:val>
                                            <p:strVal val="1+#ppt_w/2"/>
                                          </p:val>
                                        </p:tav>
                                        <p:tav tm="100000">
                                          <p:val>
                                            <p:strVal val="#ppt_x"/>
                                          </p:val>
                                        </p:tav>
                                      </p:tavLst>
                                    </p:anim>
                                    <p:anim calcmode="lin" valueType="num">
                                      <p:cBhvr additive="base">
                                        <p:cTn id="22" dur="2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par>
                          <p:cTn id="23" fill="hold">
                            <p:stCondLst>
                              <p:cond delay="6500"/>
                            </p:stCondLst>
                            <p:childTnLst>
                              <p:par>
                                <p:cTn id="24" presetID="2" presetClass="entr" presetSubtype="6" fill="hold" grpId="0" nodeType="after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 calcmode="lin" valueType="num">
                                      <p:cBhvr additive="base">
                                        <p:cTn id="26" dur="2000" fill="hold"/>
                                        <p:tgtEl>
                                          <p:spTgt spid="3">
                                            <p:txEl>
                                              <p:pRg st="3" end="3"/>
                                            </p:txEl>
                                          </p:spTgt>
                                        </p:tgtEl>
                                        <p:attrNameLst>
                                          <p:attrName>ppt_x</p:attrName>
                                        </p:attrNameLst>
                                      </p:cBhvr>
                                      <p:tavLst>
                                        <p:tav tm="0">
                                          <p:val>
                                            <p:strVal val="1+#ppt_w/2"/>
                                          </p:val>
                                        </p:tav>
                                        <p:tav tm="100000">
                                          <p:val>
                                            <p:strVal val="#ppt_x"/>
                                          </p:val>
                                        </p:tav>
                                      </p:tavLst>
                                    </p:anim>
                                    <p:anim calcmode="lin" valueType="num">
                                      <p:cBhvr additive="base">
                                        <p:cTn id="27" dur="2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par>
                          <p:cTn id="28" fill="hold">
                            <p:stCondLst>
                              <p:cond delay="8500"/>
                            </p:stCondLst>
                            <p:childTnLst>
                              <p:par>
                                <p:cTn id="29" presetID="2" presetClass="entr" presetSubtype="6" fill="hold" grpId="0" nodeType="after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2000" fill="hold"/>
                                        <p:tgtEl>
                                          <p:spTgt spid="3">
                                            <p:txEl>
                                              <p:pRg st="5" end="5"/>
                                            </p:txEl>
                                          </p:spTgt>
                                        </p:tgtEl>
                                        <p:attrNameLst>
                                          <p:attrName>ppt_x</p:attrName>
                                        </p:attrNameLst>
                                      </p:cBhvr>
                                      <p:tavLst>
                                        <p:tav tm="0">
                                          <p:val>
                                            <p:strVal val="1+#ppt_w/2"/>
                                          </p:val>
                                        </p:tav>
                                        <p:tav tm="100000">
                                          <p:val>
                                            <p:strVal val="#ppt_x"/>
                                          </p:val>
                                        </p:tav>
                                      </p:tavLst>
                                    </p:anim>
                                    <p:anim calcmode="lin" valueType="num">
                                      <p:cBhvr additive="base">
                                        <p:cTn id="32" dur="20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par>
                          <p:cTn id="33" fill="hold">
                            <p:stCondLst>
                              <p:cond delay="10500"/>
                            </p:stCondLst>
                            <p:childTnLst>
                              <p:par>
                                <p:cTn id="34" presetID="2" presetClass="entr" presetSubtype="6" fill="hold" grpId="0" nodeType="afterEffect">
                                  <p:stCondLst>
                                    <p:cond delay="0"/>
                                  </p:stCondLst>
                                  <p:childTnLst>
                                    <p:set>
                                      <p:cBhvr>
                                        <p:cTn id="35" dur="1" fill="hold">
                                          <p:stCondLst>
                                            <p:cond delay="0"/>
                                          </p:stCondLst>
                                        </p:cTn>
                                        <p:tgtEl>
                                          <p:spTgt spid="3">
                                            <p:txEl>
                                              <p:pRg st="6" end="6"/>
                                            </p:txEl>
                                          </p:spTgt>
                                        </p:tgtEl>
                                        <p:attrNameLst>
                                          <p:attrName>style.visibility</p:attrName>
                                        </p:attrNameLst>
                                      </p:cBhvr>
                                      <p:to>
                                        <p:strVal val="visible"/>
                                      </p:to>
                                    </p:set>
                                    <p:anim calcmode="lin" valueType="num">
                                      <p:cBhvr additive="base">
                                        <p:cTn id="36" dur="2000" fill="hold"/>
                                        <p:tgtEl>
                                          <p:spTgt spid="3">
                                            <p:txEl>
                                              <p:pRg st="6" end="6"/>
                                            </p:txEl>
                                          </p:spTgt>
                                        </p:tgtEl>
                                        <p:attrNameLst>
                                          <p:attrName>ppt_x</p:attrName>
                                        </p:attrNameLst>
                                      </p:cBhvr>
                                      <p:tavLst>
                                        <p:tav tm="0">
                                          <p:val>
                                            <p:strVal val="1+#ppt_w/2"/>
                                          </p:val>
                                        </p:tav>
                                        <p:tav tm="100000">
                                          <p:val>
                                            <p:strVal val="#ppt_x"/>
                                          </p:val>
                                        </p:tav>
                                      </p:tavLst>
                                    </p:anim>
                                    <p:anim calcmode="lin" valueType="num">
                                      <p:cBhvr additive="base">
                                        <p:cTn id="37" dur="20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par>
                          <p:cTn id="38" fill="hold">
                            <p:stCondLst>
                              <p:cond delay="12500"/>
                            </p:stCondLst>
                            <p:childTnLst>
                              <p:par>
                                <p:cTn id="39" presetID="2" presetClass="entr" presetSubtype="6" fill="hold" grpId="0" nodeType="afterEffect">
                                  <p:stCondLst>
                                    <p:cond delay="0"/>
                                  </p:stCondLst>
                                  <p:childTnLst>
                                    <p:set>
                                      <p:cBhvr>
                                        <p:cTn id="40" dur="1" fill="hold">
                                          <p:stCondLst>
                                            <p:cond delay="0"/>
                                          </p:stCondLst>
                                        </p:cTn>
                                        <p:tgtEl>
                                          <p:spTgt spid="3">
                                            <p:txEl>
                                              <p:pRg st="8" end="8"/>
                                            </p:txEl>
                                          </p:spTgt>
                                        </p:tgtEl>
                                        <p:attrNameLst>
                                          <p:attrName>style.visibility</p:attrName>
                                        </p:attrNameLst>
                                      </p:cBhvr>
                                      <p:to>
                                        <p:strVal val="visible"/>
                                      </p:to>
                                    </p:set>
                                    <p:anim calcmode="lin" valueType="num">
                                      <p:cBhvr additive="base">
                                        <p:cTn id="41" dur="2000" fill="hold"/>
                                        <p:tgtEl>
                                          <p:spTgt spid="3">
                                            <p:txEl>
                                              <p:pRg st="8" end="8"/>
                                            </p:txEl>
                                          </p:spTgt>
                                        </p:tgtEl>
                                        <p:attrNameLst>
                                          <p:attrName>ppt_x</p:attrName>
                                        </p:attrNameLst>
                                      </p:cBhvr>
                                      <p:tavLst>
                                        <p:tav tm="0">
                                          <p:val>
                                            <p:strVal val="1+#ppt_w/2"/>
                                          </p:val>
                                        </p:tav>
                                        <p:tav tm="100000">
                                          <p:val>
                                            <p:strVal val="#ppt_x"/>
                                          </p:val>
                                        </p:tav>
                                      </p:tavLst>
                                    </p:anim>
                                    <p:anim calcmode="lin" valueType="num">
                                      <p:cBhvr additive="base">
                                        <p:cTn id="42" dur="20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u="sng" dirty="0" smtClean="0">
                <a:latin typeface="+mn-lt"/>
              </a:rPr>
              <a:t>Použité zdroje</a:t>
            </a:r>
            <a:r>
              <a:rPr lang="cs-CZ" dirty="0" smtClean="0"/>
              <a:t/>
            </a:r>
            <a:br>
              <a:rPr lang="cs-CZ" dirty="0" smtClean="0"/>
            </a:br>
            <a:endParaRPr lang="cs-CZ" dirty="0"/>
          </a:p>
        </p:txBody>
      </p:sp>
      <p:sp>
        <p:nvSpPr>
          <p:cNvPr id="3" name="Zástupný symbol pro obsah 2"/>
          <p:cNvSpPr>
            <a:spLocks noGrp="1"/>
          </p:cNvSpPr>
          <p:nvPr>
            <p:ph idx="1"/>
          </p:nvPr>
        </p:nvSpPr>
        <p:spPr>
          <a:xfrm>
            <a:off x="457200" y="1124744"/>
            <a:ext cx="8229600" cy="5001419"/>
          </a:xfrm>
        </p:spPr>
        <p:txBody>
          <a:bodyPr>
            <a:normAutofit/>
          </a:bodyPr>
          <a:lstStyle/>
          <a:p>
            <a:r>
              <a:rPr lang="cs-CZ" sz="2400" dirty="0" smtClean="0"/>
              <a:t>Kapitoly z psychologie pro zdravotnické pracovníky</a:t>
            </a:r>
          </a:p>
          <a:p>
            <a:r>
              <a:rPr lang="cs-CZ" sz="2400" dirty="0" smtClean="0"/>
              <a:t>Mgr. Ivanka Bartošíková , Mgr. Vladimír </a:t>
            </a:r>
            <a:r>
              <a:rPr lang="cs-CZ" sz="2400" dirty="0" err="1" smtClean="0"/>
              <a:t>Jičinský</a:t>
            </a:r>
            <a:r>
              <a:rPr lang="cs-CZ" sz="2400" dirty="0" smtClean="0"/>
              <a:t>, </a:t>
            </a:r>
          </a:p>
          <a:p>
            <a:pPr>
              <a:buNone/>
            </a:pPr>
            <a:r>
              <a:rPr lang="cs-CZ" sz="2400" dirty="0" smtClean="0"/>
              <a:t>      </a:t>
            </a:r>
            <a:r>
              <a:rPr lang="cs-CZ" sz="2400" dirty="0" err="1" smtClean="0"/>
              <a:t>Ph.Dr</a:t>
            </a:r>
            <a:r>
              <a:rPr lang="cs-CZ" sz="2400" dirty="0" smtClean="0"/>
              <a:t>. Marta </a:t>
            </a:r>
            <a:r>
              <a:rPr lang="cs-CZ" sz="2400" dirty="0" err="1" smtClean="0"/>
              <a:t>Jobánková</a:t>
            </a:r>
            <a:r>
              <a:rPr lang="cs-CZ" sz="2400" dirty="0" smtClean="0"/>
              <a:t>, </a:t>
            </a:r>
            <a:r>
              <a:rPr lang="cs-CZ" sz="2400" dirty="0" err="1" smtClean="0"/>
              <a:t>Ph.Dr</a:t>
            </a:r>
            <a:r>
              <a:rPr lang="cs-CZ" sz="2400" dirty="0" smtClean="0"/>
              <a:t>. Jarmila Kvapilová </a:t>
            </a:r>
          </a:p>
          <a:p>
            <a:r>
              <a:rPr lang="cs-CZ" sz="2400" dirty="0" smtClean="0"/>
              <a:t>ISBN 80-7013-288-4, Vydal- IDV PZ 2000 Brno </a:t>
            </a:r>
          </a:p>
          <a:p>
            <a:pPr>
              <a:buNone/>
            </a:pPr>
            <a:endParaRPr lang="cs-CZ" sz="2400" dirty="0" smtClean="0"/>
          </a:p>
          <a:p>
            <a:r>
              <a:rPr lang="cs-CZ" sz="2400" dirty="0" smtClean="0"/>
              <a:t>Psychologie a Pedagogika II pro SZŠ</a:t>
            </a:r>
          </a:p>
          <a:p>
            <a:r>
              <a:rPr lang="cs-CZ" sz="2400" dirty="0" err="1" smtClean="0"/>
              <a:t>Ph.Dr</a:t>
            </a:r>
            <a:r>
              <a:rPr lang="cs-CZ" sz="2400" dirty="0" smtClean="0"/>
              <a:t>. Věra Čechová , </a:t>
            </a:r>
            <a:r>
              <a:rPr lang="cs-CZ" sz="2400" dirty="0" err="1" smtClean="0"/>
              <a:t>Ph.Dr</a:t>
            </a:r>
            <a:r>
              <a:rPr lang="cs-CZ" sz="2400" dirty="0" smtClean="0"/>
              <a:t>. Alena </a:t>
            </a:r>
            <a:r>
              <a:rPr lang="cs-CZ" sz="2400" dirty="0" err="1" smtClean="0"/>
              <a:t>Mellanova</a:t>
            </a:r>
            <a:r>
              <a:rPr lang="cs-CZ" sz="2400" dirty="0" smtClean="0"/>
              <a:t>,</a:t>
            </a:r>
            <a:r>
              <a:rPr lang="cs-CZ" sz="2400" dirty="0" err="1" smtClean="0"/>
              <a:t>Csc</a:t>
            </a:r>
            <a:r>
              <a:rPr lang="cs-CZ" sz="2400" dirty="0" smtClean="0"/>
              <a:t>.</a:t>
            </a:r>
          </a:p>
          <a:p>
            <a:pPr>
              <a:buNone/>
            </a:pPr>
            <a:r>
              <a:rPr lang="cs-CZ" sz="2400" dirty="0" smtClean="0"/>
              <a:t>     Mgr. Hana Kučerová </a:t>
            </a:r>
          </a:p>
          <a:p>
            <a:r>
              <a:rPr lang="cs-CZ" sz="2400" dirty="0" smtClean="0"/>
              <a:t>ISBN 80-7333-028-8, </a:t>
            </a:r>
            <a:r>
              <a:rPr lang="cs-CZ" sz="2400" dirty="0" err="1" smtClean="0"/>
              <a:t>Informatorium</a:t>
            </a:r>
            <a:r>
              <a:rPr lang="cs-CZ" sz="2400" dirty="0" smtClean="0"/>
              <a:t> Praha 2004</a:t>
            </a:r>
          </a:p>
          <a:p>
            <a:endParaRPr lang="cs-CZ" sz="2400" dirty="0" smtClean="0"/>
          </a:p>
          <a:p>
            <a:r>
              <a:rPr lang="cs-CZ" sz="2400" dirty="0" smtClean="0"/>
              <a:t>Fotografie: Fotoarchiv autorky </a:t>
            </a:r>
          </a:p>
          <a:p>
            <a:endParaRPr lang="cs-CZ" dirty="0"/>
          </a:p>
        </p:txBody>
      </p:sp>
    </p:spTree>
    <p:extLst>
      <p:ext uri="{BB962C8B-B14F-4D97-AF65-F5344CB8AC3E}">
        <p14:creationId xmlns:p14="http://schemas.microsoft.com/office/powerpoint/2010/main" val="3569857841"/>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54</TotalTime>
  <Words>287</Words>
  <Application>Microsoft Office PowerPoint</Application>
  <PresentationFormat>Předvádění na obrazovce (4:3)</PresentationFormat>
  <Paragraphs>64</Paragraphs>
  <Slides>11</Slides>
  <Notes>1</Notes>
  <HiddenSlides>2</HiddenSlides>
  <MMClips>0</MMClips>
  <ScaleCrop>false</ScaleCrop>
  <HeadingPairs>
    <vt:vector size="4" baseType="variant">
      <vt:variant>
        <vt:lpstr>Motiv</vt:lpstr>
      </vt:variant>
      <vt:variant>
        <vt:i4>1</vt:i4>
      </vt:variant>
      <vt:variant>
        <vt:lpstr>Nadpisy snímků</vt:lpstr>
      </vt:variant>
      <vt:variant>
        <vt:i4>11</vt:i4>
      </vt:variant>
    </vt:vector>
  </HeadingPairs>
  <TitlesOfParts>
    <vt:vector size="12" baseType="lpstr">
      <vt:lpstr>Motiv sady Office</vt:lpstr>
      <vt:lpstr>Prezentace aplikace PowerPoint</vt:lpstr>
      <vt:lpstr>Anotace</vt:lpstr>
      <vt:lpstr>Komunikace</vt:lpstr>
      <vt:lpstr>Co je komunikace </vt:lpstr>
      <vt:lpstr>Interakce </vt:lpstr>
      <vt:lpstr>   Komunikační vzorce </vt:lpstr>
      <vt:lpstr>Symetrické komunikační chování </vt:lpstr>
      <vt:lpstr>Nesymetrické, tzv. komplementární chování   </vt:lpstr>
      <vt:lpstr>Manipulace</vt:lpstr>
      <vt:lpstr>Kontrolní otázky a cvičení</vt:lpstr>
      <vt:lpstr>Použité zdroje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Komunikace</dc:title>
  <dc:creator>Admin</dc:creator>
  <cp:lastModifiedBy>Andrea Ječmenová</cp:lastModifiedBy>
  <cp:revision>9</cp:revision>
  <dcterms:created xsi:type="dcterms:W3CDTF">2013-04-16T15:30:57Z</dcterms:created>
  <dcterms:modified xsi:type="dcterms:W3CDTF">2013-06-23T13:40:49Z</dcterms:modified>
</cp:coreProperties>
</file>