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972004-4E84-42E5-B36E-63D8C8FB61F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EC881-9FAC-4028-BA6D-B0539DECD7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8187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025A2D-8EFC-48FC-AB64-EC3271EABAC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91433-04C7-4366-9F6F-1340B2DF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1527594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Komunikace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Verbální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komunikace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VY_32_INOVACE_6.B_ZPSY_14(20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3058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Prezentace Microsoft PowerPoint studentům přibližuje formy a druhy komunikace.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vštípit, jak správně a vhodně komunikovat v celé sociální sféře a především ve vztahu k pacientům a klientům.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/>
              <a:t>Verbální komunikace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Verbální komunikace je to, co </a:t>
            </a:r>
            <a:r>
              <a:rPr lang="cs-CZ" b="1" dirty="0"/>
              <a:t>sdělujeme slovy.</a:t>
            </a:r>
            <a:r>
              <a:rPr lang="cs-CZ" dirty="0"/>
              <a:t> Měla by být přesná, jasná a srozumitelná. Její důležitou složkou je </a:t>
            </a:r>
            <a:r>
              <a:rPr lang="cs-CZ" b="1" dirty="0"/>
              <a:t>aktivní naslouchání. </a:t>
            </a:r>
            <a:r>
              <a:rPr lang="cs-CZ" dirty="0"/>
              <a:t>Verbální komunikace je vedle komunikace neverbální vývojově </a:t>
            </a:r>
            <a:r>
              <a:rPr lang="cs-CZ" dirty="0" smtClean="0"/>
              <a:t>mladší.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84168" y="630932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7" b="11659"/>
          <a:stretch/>
        </p:blipFill>
        <p:spPr>
          <a:xfrm rot="5400000">
            <a:off x="5285346" y="1491518"/>
            <a:ext cx="2880321" cy="430701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2800" dirty="0"/>
              <a:t>Naučit se přesně volit slova k vyjadřování svých pocitů a citů je nesnadné, ale důležité pro jasný kontakt. Člověk, se kterým komunikujeme, nemusí vždy rozumět přesně tomu , co sdělujeme. Zejména tehdy, schází-li mu </a:t>
            </a:r>
            <a:r>
              <a:rPr lang="cs-CZ" sz="2800" b="1" dirty="0"/>
              <a:t>EMPETIE</a:t>
            </a:r>
            <a:r>
              <a:rPr lang="cs-CZ" sz="2800" dirty="0"/>
              <a:t> – schopnost vcítit se, </a:t>
            </a:r>
            <a:r>
              <a:rPr lang="cs-CZ" sz="2800" dirty="0" smtClean="0"/>
              <a:t>naslouchat</a:t>
            </a:r>
          </a:p>
          <a:p>
            <a:pPr>
              <a:buNone/>
            </a:pPr>
            <a:endParaRPr lang="cs-CZ" sz="2800" dirty="0"/>
          </a:p>
          <a:p>
            <a:r>
              <a:rPr lang="cs-CZ" sz="2800" b="1" dirty="0"/>
              <a:t>Vyřknuté slovo lze jen těžce vzít zpět</a:t>
            </a:r>
            <a:r>
              <a:rPr lang="cs-CZ" sz="2800" dirty="0"/>
              <a:t>. Může zapůsobit psychoterapeuticky – léčebně, povzbudivě, nebo může zasáhnout </a:t>
            </a:r>
            <a:r>
              <a:rPr lang="cs-CZ" sz="2800" dirty="0" err="1"/>
              <a:t>psychotraumaticky</a:t>
            </a:r>
            <a:r>
              <a:rPr lang="cs-CZ" sz="2800" dirty="0"/>
              <a:t> – může ublížit, způsobit zhoršení stavu.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Funkce řeči v sociální interakci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688632"/>
          </a:xfrm>
        </p:spPr>
        <p:txBody>
          <a:bodyPr>
            <a:normAutofit fontScale="70000" lnSpcReduction="20000"/>
          </a:bodyPr>
          <a:lstStyle/>
          <a:p>
            <a:r>
              <a:rPr lang="cs-CZ" sz="3400" b="1" dirty="0"/>
              <a:t>Předávání informací</a:t>
            </a:r>
            <a:r>
              <a:rPr lang="cs-CZ" sz="3400" dirty="0"/>
              <a:t> – slovní sdělení je v sociální interakci často velmi užitečné. Měli by být sdělovány přesné a jasné informace.</a:t>
            </a:r>
          </a:p>
          <a:p>
            <a:pPr>
              <a:buNone/>
            </a:pPr>
            <a:r>
              <a:rPr lang="cs-CZ" sz="3400" dirty="0"/>
              <a:t> </a:t>
            </a:r>
          </a:p>
          <a:p>
            <a:r>
              <a:rPr lang="cs-CZ" sz="3400" b="1" dirty="0"/>
              <a:t>Sdělování postojů</a:t>
            </a:r>
            <a:r>
              <a:rPr lang="cs-CZ" sz="3400" dirty="0"/>
              <a:t> – znamená to volbu vhodných slov.</a:t>
            </a:r>
          </a:p>
          <a:p>
            <a:pPr>
              <a:buNone/>
            </a:pPr>
            <a:r>
              <a:rPr lang="cs-CZ" sz="3400" dirty="0"/>
              <a:t> </a:t>
            </a:r>
          </a:p>
          <a:p>
            <a:r>
              <a:rPr lang="cs-CZ" sz="3400" b="1" dirty="0"/>
              <a:t>Ovlivňování</a:t>
            </a:r>
            <a:r>
              <a:rPr lang="cs-CZ" sz="3400" dirty="0"/>
              <a:t> – řeč může sloužit jako taktika, při ovlivňování mají slova většinou velký emocionální náboj.</a:t>
            </a:r>
          </a:p>
          <a:p>
            <a:pPr>
              <a:buNone/>
            </a:pPr>
            <a:r>
              <a:rPr lang="cs-CZ" sz="3400" dirty="0"/>
              <a:t> </a:t>
            </a:r>
          </a:p>
          <a:p>
            <a:r>
              <a:rPr lang="cs-CZ" sz="3400" b="1" dirty="0"/>
              <a:t>Sblížení</a:t>
            </a:r>
            <a:r>
              <a:rPr lang="cs-CZ" sz="3400" dirty="0"/>
              <a:t> – dochází k němu při zahájení rozhovoru. Většího sblížení se dosahuje i volbou intimnějšího tématu. </a:t>
            </a:r>
          </a:p>
          <a:p>
            <a:pPr>
              <a:buNone/>
            </a:pPr>
            <a:r>
              <a:rPr lang="cs-CZ" sz="3400" dirty="0"/>
              <a:t> </a:t>
            </a:r>
          </a:p>
          <a:p>
            <a:r>
              <a:rPr lang="cs-CZ" sz="3400" b="1" dirty="0"/>
              <a:t>Navození interakce</a:t>
            </a:r>
            <a:r>
              <a:rPr lang="cs-CZ" sz="3400" dirty="0"/>
              <a:t> – otázka navozuje odpověď. Nepokládáme příliš otázek na jednou, dáváme možnost rozvinutí odpovědí.</a:t>
            </a:r>
          </a:p>
          <a:p>
            <a:pPr>
              <a:buNone/>
            </a:pPr>
            <a:r>
              <a:rPr lang="cs-CZ" sz="3400" dirty="0"/>
              <a:t> </a:t>
            </a:r>
          </a:p>
          <a:p>
            <a:r>
              <a:rPr lang="cs-CZ" sz="3400" b="1" dirty="0"/>
              <a:t>Posílení</a:t>
            </a:r>
            <a:r>
              <a:rPr lang="cs-CZ" sz="3400" dirty="0"/>
              <a:t> – většinou se jedná o pochvalu, vyjádření souhlasu či povzbuzení.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500"/>
                            </p:stCondLst>
                            <p:childTnLst>
                              <p:par>
                                <p:cTn id="3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b="1" dirty="0"/>
              <a:t>Emoce v řeči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r>
              <a:rPr lang="cs-CZ" sz="2800" dirty="0"/>
              <a:t>Mluvená řeč má stránku obsahovou a stránku neverbální – </a:t>
            </a:r>
            <a:r>
              <a:rPr lang="cs-CZ" sz="2800" dirty="0" smtClean="0"/>
              <a:t>paralingvistickou</a:t>
            </a:r>
            <a:r>
              <a:rPr lang="cs-CZ" sz="2800" dirty="0"/>
              <a:t>, sem patří emocionální prvky v řeči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Např.: </a:t>
            </a:r>
            <a:r>
              <a:rPr lang="cs-CZ" sz="2800" i="1" dirty="0" smtClean="0"/>
              <a:t>řeč </a:t>
            </a:r>
            <a:r>
              <a:rPr lang="cs-CZ" sz="2800" i="1" dirty="0"/>
              <a:t>tišší</a:t>
            </a:r>
            <a:r>
              <a:rPr lang="cs-CZ" sz="2800" dirty="0"/>
              <a:t> – zpomalená nebo zrychlená, může být projevem strachu, </a:t>
            </a:r>
            <a:r>
              <a:rPr lang="cs-CZ" sz="2800" i="1" dirty="0"/>
              <a:t>řeč hlasitá</a:t>
            </a:r>
            <a:r>
              <a:rPr lang="cs-CZ" sz="2800" dirty="0"/>
              <a:t> – rychlá až překotná, vás může varovat před agresorem</a:t>
            </a:r>
            <a:r>
              <a:rPr lang="cs-CZ" sz="2800" dirty="0" smtClean="0"/>
              <a:t>,           </a:t>
            </a:r>
            <a:r>
              <a:rPr lang="cs-CZ" sz="2800" i="1" dirty="0"/>
              <a:t>řeč hlubší</a:t>
            </a:r>
            <a:r>
              <a:rPr lang="cs-CZ" sz="2800" dirty="0"/>
              <a:t> – se může objevit při smutku, trápení, v depresi.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b="1" dirty="0"/>
              <a:t>Faktory tlumící komunikaci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4006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3000" dirty="0"/>
              <a:t>osobní nejistota, strach projevit </a:t>
            </a:r>
            <a:r>
              <a:rPr lang="cs-CZ" sz="3000" dirty="0" smtClean="0"/>
              <a:t>se</a:t>
            </a:r>
          </a:p>
          <a:p>
            <a:pPr lvl="0">
              <a:buNone/>
            </a:pPr>
            <a:endParaRPr lang="cs-CZ" sz="3000" dirty="0"/>
          </a:p>
          <a:p>
            <a:pPr lvl="0"/>
            <a:r>
              <a:rPr lang="cs-CZ" sz="3000" dirty="0"/>
              <a:t>snížená slovní </a:t>
            </a:r>
            <a:r>
              <a:rPr lang="cs-CZ" sz="3000" dirty="0" smtClean="0"/>
              <a:t>zásoba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neschopnost vyjadřovat své pocity a </a:t>
            </a:r>
            <a:r>
              <a:rPr lang="cs-CZ" sz="3000" dirty="0" smtClean="0"/>
              <a:t>myšlenky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aktivní negativismus, </a:t>
            </a:r>
            <a:r>
              <a:rPr lang="cs-CZ" sz="3000" dirty="0" smtClean="0"/>
              <a:t>mlčení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odbíhání od podstaty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4006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3000" dirty="0"/>
              <a:t>devalvující způsoby, urážky a </a:t>
            </a:r>
            <a:r>
              <a:rPr lang="cs-CZ" sz="3000" dirty="0" smtClean="0"/>
              <a:t>manipulace</a:t>
            </a:r>
          </a:p>
          <a:p>
            <a:pPr lvl="0">
              <a:buNone/>
            </a:pPr>
            <a:endParaRPr lang="cs-CZ" sz="3000" dirty="0"/>
          </a:p>
          <a:p>
            <a:pPr lvl="0"/>
            <a:r>
              <a:rPr lang="cs-CZ" sz="3000" dirty="0"/>
              <a:t>u</a:t>
            </a:r>
            <a:r>
              <a:rPr lang="cs-CZ" sz="3000" dirty="0" smtClean="0"/>
              <a:t>rážlivost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mluvení za druhé, </a:t>
            </a:r>
            <a:r>
              <a:rPr lang="cs-CZ" sz="3000" dirty="0" smtClean="0"/>
              <a:t>dvojsmysly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převádění řeči na něco </a:t>
            </a:r>
            <a:r>
              <a:rPr lang="cs-CZ" sz="3000" dirty="0" smtClean="0"/>
              <a:t>jiného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chytání za slovo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b="1" dirty="0"/>
              <a:t>Bariéry bránící naslouchání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77500" lnSpcReduction="20000"/>
          </a:bodyPr>
          <a:lstStyle/>
          <a:p>
            <a:r>
              <a:rPr lang="cs-CZ" sz="3400" dirty="0"/>
              <a:t>Pokud nevěnuje posluchač plnou pozornost všemu, co druhý člověk sděluje, může přijít o životně důležité informace.</a:t>
            </a:r>
          </a:p>
          <a:p>
            <a:pPr>
              <a:buNone/>
            </a:pPr>
            <a:r>
              <a:rPr lang="cs-CZ" sz="3400" dirty="0"/>
              <a:t> </a:t>
            </a:r>
          </a:p>
          <a:p>
            <a:r>
              <a:rPr lang="cs-CZ" sz="3400" u="sng" dirty="0"/>
              <a:t>Bariéry vyplývající z prostředí</a:t>
            </a:r>
            <a:r>
              <a:rPr lang="cs-CZ" sz="3400" dirty="0"/>
              <a:t> – přílišné horko nebo zima v místnosti, hluk, vyrušování</a:t>
            </a:r>
          </a:p>
          <a:p>
            <a:pPr>
              <a:buNone/>
            </a:pPr>
            <a:r>
              <a:rPr lang="cs-CZ" sz="3400" dirty="0"/>
              <a:t> </a:t>
            </a:r>
          </a:p>
          <a:p>
            <a:r>
              <a:rPr lang="cs-CZ" sz="3400" u="sng" dirty="0"/>
              <a:t>Lingvistické bariéry</a:t>
            </a:r>
            <a:r>
              <a:rPr lang="cs-CZ" sz="3400" dirty="0"/>
              <a:t> – vycházející od mluvčího, jejich důsledkem je obtížné naslouchání např. – složitá souvětí, náročný slovník, povýšené způsoby, monotónní hlas, nevhodný tón, váhavý způsob, příliš hlasitý či tichý projev.</a:t>
            </a:r>
          </a:p>
          <a:p>
            <a:endParaRPr lang="cs-CZ" sz="3400" dirty="0"/>
          </a:p>
          <a:p>
            <a:r>
              <a:rPr lang="cs-CZ" sz="3400" u="sng" dirty="0"/>
              <a:t>Psychologické bariéry</a:t>
            </a:r>
            <a:r>
              <a:rPr lang="cs-CZ" sz="3400" dirty="0"/>
              <a:t>  - jsou to negativní emocionální stavy vnášené do komunikace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u="sng" dirty="0"/>
              <a:t>Fyziologické bariéry</a:t>
            </a:r>
            <a:r>
              <a:rPr lang="cs-CZ" sz="2800" dirty="0"/>
              <a:t> – patří sem bolesti hlavy, únava, vady zraku nebo sluchu, nepříznivý zdravotní stav atd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/>
          </a:p>
          <a:p>
            <a:r>
              <a:rPr lang="cs-CZ" sz="2800" u="sng" dirty="0"/>
              <a:t>Bariéry vyplývající z vnímání</a:t>
            </a:r>
            <a:r>
              <a:rPr lang="cs-CZ" sz="2800" dirty="0"/>
              <a:t> – různá očekávání, vzhled mluvčího, způsoby mluvčího, akcent a pod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u="sng" dirty="0"/>
              <a:t>Osobní bariéry</a:t>
            </a:r>
            <a:r>
              <a:rPr lang="cs-CZ" sz="2800" dirty="0"/>
              <a:t> – myslím na vlastní odpověď a nevnímám mluvčího, nebo netrpělivost posluchače.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Hlavní aspekty 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62500" lnSpcReduction="20000"/>
          </a:bodyPr>
          <a:lstStyle/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400" dirty="0"/>
              <a:t>způsob vyjadřování, jak se formulují myšlenky, jasnost vyjadřování</a:t>
            </a:r>
            <a:endParaRPr lang="cs-CZ" sz="4400" u="sng" dirty="0"/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400" dirty="0"/>
              <a:t>schopnost slovně vyjádřit pocity a city</a:t>
            </a:r>
            <a:endParaRPr lang="cs-CZ" sz="4400" u="sng" dirty="0"/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400" dirty="0"/>
              <a:t>způsob kladení otázek, dotazování</a:t>
            </a:r>
            <a:endParaRPr lang="cs-CZ" sz="4400" u="sng" dirty="0"/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400" dirty="0"/>
              <a:t>jasnost komunikace ( soulad verbálního a neverbálního )</a:t>
            </a:r>
            <a:endParaRPr lang="cs-CZ" sz="4400" u="sng" dirty="0"/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400" dirty="0"/>
              <a:t>schopnost naslouchat</a:t>
            </a:r>
            <a:endParaRPr lang="cs-CZ" sz="4400" u="sng" dirty="0"/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400" dirty="0"/>
              <a:t>schopnost empaticky reagovat</a:t>
            </a:r>
            <a:endParaRPr lang="cs-CZ" sz="4400" u="sng" dirty="0"/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400" dirty="0"/>
              <a:t>míra aktivace při komunikování</a:t>
            </a:r>
            <a:endParaRPr lang="cs-CZ" sz="4400" u="sng" dirty="0"/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400" dirty="0"/>
              <a:t>asertivita jako racionální způsob komunikace</a:t>
            </a:r>
            <a:endParaRPr lang="cs-CZ" sz="4400" u="sng" dirty="0"/>
          </a:p>
          <a:p>
            <a:pPr>
              <a:lnSpc>
                <a:spcPct val="12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000"/>
                            </p:stCondLst>
                            <p:childTnLst>
                              <p:par>
                                <p:cTn id="4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dirty="0"/>
              <a:t>Kontrolní otázky a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Co je verbální komunikace a co má obsahovat?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Jakou funkci má řeč v sociální interakci?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 smtClean="0"/>
              <a:t>Jaké </a:t>
            </a:r>
            <a:r>
              <a:rPr lang="cs-CZ" sz="2400" dirty="0"/>
              <a:t>faktory komunikaci tlumí?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Vyjmenujte bariéry bránící naslouchání.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Vyjmenujte hlavní aspekty verbální komunikace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b="1" dirty="0"/>
              <a:t>Úkol</a:t>
            </a:r>
            <a:endParaRPr lang="cs-CZ" sz="2400" dirty="0"/>
          </a:p>
          <a:p>
            <a:r>
              <a:rPr lang="cs-CZ" sz="2400" dirty="0"/>
              <a:t>Vyhledejte, jaké druhy verbální komunikace existují, vývoj řeči od narození, vady řeči a jak, se odstraňují.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lvl="0">
              <a:buFont typeface="Wingdings" pitchFamily="2" charset="2"/>
              <a:buChar char="Ø"/>
            </a:pPr>
            <a:r>
              <a:rPr lang="cs-CZ" sz="2400" b="1" dirty="0"/>
              <a:t>Pracujte s internetovými zdroji.</a:t>
            </a:r>
            <a:r>
              <a:rPr lang="cs-CZ" sz="2400" dirty="0"/>
              <a:t> </a:t>
            </a:r>
            <a:endParaRPr lang="cs-CZ" sz="2400" dirty="0" smtClean="0"/>
          </a:p>
          <a:p>
            <a:pPr lvl="0">
              <a:buFont typeface="Wingdings" pitchFamily="2" charset="2"/>
              <a:buChar char="Ø"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b="1" dirty="0"/>
              <a:t>Písemně zpracujte.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1085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500"/>
                            </p:stCondLst>
                            <p:childTnLst>
                              <p:par>
                                <p:cTn id="3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500"/>
                            </p:stCondLst>
                            <p:childTnLst>
                              <p:par>
                                <p:cTn id="4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985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304</Words>
  <Application>Microsoft Office PowerPoint</Application>
  <PresentationFormat>Předvádění na obrazovce (4:3)</PresentationFormat>
  <Paragraphs>113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Verbální komunikace </vt:lpstr>
      <vt:lpstr>Snímek 4</vt:lpstr>
      <vt:lpstr>Funkce řeči v sociální interakci </vt:lpstr>
      <vt:lpstr> Emoce v řeči </vt:lpstr>
      <vt:lpstr> Faktory tlumící komunikaci </vt:lpstr>
      <vt:lpstr> Bariéry bránící naslouchání </vt:lpstr>
      <vt:lpstr>Snímek 9</vt:lpstr>
      <vt:lpstr>Hlavní aspekty verbální komunikace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Verbální komunikace</dc:title>
  <dc:creator>Admin</dc:creator>
  <cp:lastModifiedBy>Dum</cp:lastModifiedBy>
  <cp:revision>10</cp:revision>
  <dcterms:created xsi:type="dcterms:W3CDTF">2013-04-17T14:26:53Z</dcterms:created>
  <dcterms:modified xsi:type="dcterms:W3CDTF">2014-02-24T10:59:19Z</dcterms:modified>
</cp:coreProperties>
</file>