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77" r:id="rId2"/>
    <p:sldId id="274" r:id="rId3"/>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5" r:id="rId22"/>
    <p:sldId id="276" r:id="rId2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858"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7F96527-A2F8-44A3-927C-666C14270688}" type="datetimeFigureOut">
              <a:rPr lang="cs-CZ" smtClean="0"/>
              <a:t>23.6.2013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C35443A-EFB7-4919-8F94-6A2BA302A00E}" type="slidenum">
              <a:rPr lang="cs-CZ" smtClean="0"/>
              <a:t>‹#›</a:t>
            </a:fld>
            <a:endParaRPr lang="cs-CZ"/>
          </a:p>
        </p:txBody>
      </p:sp>
    </p:spTree>
    <p:extLst>
      <p:ext uri="{BB962C8B-B14F-4D97-AF65-F5344CB8AC3E}">
        <p14:creationId xmlns:p14="http://schemas.microsoft.com/office/powerpoint/2010/main" val="4046763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5" name="Zástupný symbol pro záhlaví 4"/>
          <p:cNvSpPr>
            <a:spLocks noGrp="1"/>
          </p:cNvSpPr>
          <p:nvPr>
            <p:ph type="hdr" sz="quarter" idx="10"/>
          </p:nvPr>
        </p:nvSpPr>
        <p:spPr/>
        <p:txBody>
          <a:bodyPr/>
          <a:lstStyle/>
          <a:p>
            <a:r>
              <a:rPr lang="cs-CZ" smtClean="0"/>
              <a:t>VY_32_INOVACE_1/20A-ICT/PE/ON</a:t>
            </a:r>
            <a:endParaRPr lang="cs-CZ"/>
          </a:p>
        </p:txBody>
      </p:sp>
    </p:spTree>
    <p:extLst>
      <p:ext uri="{BB962C8B-B14F-4D97-AF65-F5344CB8AC3E}">
        <p14:creationId xmlns:p14="http://schemas.microsoft.com/office/powerpoint/2010/main" val="2082622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478D2CBB-298D-4756-B223-CD86F32A2E6E}" type="datetimeFigureOut">
              <a:rPr lang="cs-CZ" smtClean="0"/>
              <a:pPr/>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72503AB-7D64-4676-88E9-321E9464A399}"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78D2CBB-298D-4756-B223-CD86F32A2E6E}" type="datetimeFigureOut">
              <a:rPr lang="cs-CZ" smtClean="0"/>
              <a:pPr/>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72503AB-7D64-4676-88E9-321E9464A399}"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478D2CBB-298D-4756-B223-CD86F32A2E6E}" type="datetimeFigureOut">
              <a:rPr lang="cs-CZ" smtClean="0"/>
              <a:pPr/>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72503AB-7D64-4676-88E9-321E9464A399}"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78D2CBB-298D-4756-B223-CD86F32A2E6E}" type="datetimeFigureOut">
              <a:rPr lang="cs-CZ" smtClean="0"/>
              <a:pPr/>
              <a:t>23.6.2013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72503AB-7D64-4676-88E9-321E9464A399}"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78D2CBB-298D-4756-B223-CD86F32A2E6E}" type="datetimeFigureOut">
              <a:rPr lang="cs-CZ" smtClean="0"/>
              <a:pPr/>
              <a:t>23.6.2013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72503AB-7D64-4676-88E9-321E9464A399}"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478D2CBB-298D-4756-B223-CD86F32A2E6E}" type="datetimeFigureOut">
              <a:rPr lang="cs-CZ" smtClean="0"/>
              <a:pPr/>
              <a:t>23.6.2013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D72503AB-7D64-4676-88E9-321E9464A399}"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78D2CBB-298D-4756-B223-CD86F32A2E6E}" type="datetimeFigureOut">
              <a:rPr lang="cs-CZ" smtClean="0"/>
              <a:pPr/>
              <a:t>23.6.2013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72503AB-7D64-4676-88E9-321E9464A399}"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478D2CBB-298D-4756-B223-CD86F32A2E6E}" type="datetimeFigureOut">
              <a:rPr lang="cs-CZ" smtClean="0"/>
              <a:pPr/>
              <a:t>23.6.2013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72503AB-7D64-4676-88E9-321E9464A399}"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478D2CBB-298D-4756-B223-CD86F32A2E6E}" type="datetimeFigureOut">
              <a:rPr lang="cs-CZ" smtClean="0"/>
              <a:pPr/>
              <a:t>23.6.2013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72503AB-7D64-4676-88E9-321E9464A399}"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78D2CBB-298D-4756-B223-CD86F32A2E6E}" type="datetimeFigureOut">
              <a:rPr lang="cs-CZ" smtClean="0"/>
              <a:pPr/>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72503AB-7D64-4676-88E9-321E9464A399}"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78D2CBB-298D-4756-B223-CD86F32A2E6E}" type="datetimeFigureOut">
              <a:rPr lang="cs-CZ" smtClean="0"/>
              <a:pPr/>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72503AB-7D64-4676-88E9-321E9464A399}"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8D2CBB-298D-4756-B223-CD86F32A2E6E}" type="datetimeFigureOut">
              <a:rPr lang="cs-CZ" smtClean="0"/>
              <a:pPr/>
              <a:t>23.6.2013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2503AB-7D64-4676-88E9-321E9464A399}"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Obdélník 5"/>
          <p:cNvSpPr/>
          <p:nvPr/>
        </p:nvSpPr>
        <p:spPr>
          <a:xfrm>
            <a:off x="4860032" y="404664"/>
            <a:ext cx="237566" cy="369332"/>
          </a:xfrm>
          <a:prstGeom prst="rect">
            <a:avLst/>
          </a:prstGeom>
        </p:spPr>
        <p:txBody>
          <a:bodyPr wrap="none">
            <a:spAutoFit/>
          </a:bodyPr>
          <a:lstStyle/>
          <a:p>
            <a:r>
              <a:rPr lang="cs-CZ" dirty="0" smtClean="0"/>
              <a:t> </a:t>
            </a:r>
            <a:endParaRPr lang="cs-CZ" dirty="0"/>
          </a:p>
        </p:txBody>
      </p:sp>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graphicFrame>
        <p:nvGraphicFramePr>
          <p:cNvPr id="4" name="Tabulka 3"/>
          <p:cNvGraphicFramePr>
            <a:graphicFrameLocks noGrp="1"/>
          </p:cNvGraphicFramePr>
          <p:nvPr>
            <p:extLst>
              <p:ext uri="{D42A27DB-BD31-4B8C-83A1-F6EECF244321}">
                <p14:modId xmlns:p14="http://schemas.microsoft.com/office/powerpoint/2010/main" val="1223393832"/>
              </p:ext>
            </p:extLst>
          </p:nvPr>
        </p:nvGraphicFramePr>
        <p:xfrm>
          <a:off x="395536" y="2060849"/>
          <a:ext cx="8352927" cy="4608509"/>
        </p:xfrm>
        <a:graphic>
          <a:graphicData uri="http://schemas.openxmlformats.org/drawingml/2006/table">
            <a:tbl>
              <a:tblPr firstRow="1" firstCol="1">
                <a:tableStyleId>{2D5ABB26-0587-4C30-8999-92F81FD0307C}</a:tableStyleId>
              </a:tblPr>
              <a:tblGrid>
                <a:gridCol w="1917492"/>
                <a:gridCol w="6435435"/>
              </a:tblGrid>
              <a:tr h="367409">
                <a:tc>
                  <a:txBody>
                    <a:bodyPr/>
                    <a:lstStyle/>
                    <a:p>
                      <a:pPr>
                        <a:lnSpc>
                          <a:spcPct val="115000"/>
                        </a:lnSpc>
                        <a:spcAft>
                          <a:spcPts val="0"/>
                        </a:spcAft>
                      </a:pPr>
                      <a:r>
                        <a:rPr lang="cs-CZ" sz="2000" dirty="0">
                          <a:effectLst/>
                        </a:rPr>
                        <a:t>Číslo projektu</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tabLst>
                          <a:tab pos="638175" algn="l"/>
                        </a:tabLst>
                      </a:pPr>
                      <a:r>
                        <a:rPr lang="cs-CZ" sz="2000" dirty="0" smtClean="0">
                          <a:effectLst/>
                        </a:rPr>
                        <a:t>CZ.1.07</a:t>
                      </a:r>
                      <a:r>
                        <a:rPr lang="cs-CZ" sz="2000" dirty="0">
                          <a:effectLst/>
                        </a:rPr>
                        <a:t>/ 1.5.00/34.0673	</a:t>
                      </a:r>
                      <a:endParaRPr lang="cs-CZ" sz="2000" dirty="0">
                        <a:effectLst/>
                        <a:latin typeface="Calibri"/>
                        <a:ea typeface="Calibri"/>
                        <a:cs typeface="Times New Roman"/>
                      </a:endParaRPr>
                    </a:p>
                  </a:txBody>
                  <a:tcPr marL="68580" marR="68580" marT="0" marB="0" anchor="ctr"/>
                </a:tc>
              </a:tr>
              <a:tr h="367409">
                <a:tc>
                  <a:txBody>
                    <a:bodyPr/>
                    <a:lstStyle/>
                    <a:p>
                      <a:pPr>
                        <a:lnSpc>
                          <a:spcPct val="115000"/>
                        </a:lnSpc>
                        <a:spcAft>
                          <a:spcPts val="0"/>
                        </a:spcAft>
                      </a:pPr>
                      <a:r>
                        <a:rPr lang="cs-CZ" sz="2000" dirty="0" smtClean="0">
                          <a:effectLst/>
                        </a:rPr>
                        <a:t>Název školy</a:t>
                      </a:r>
                      <a:endParaRPr lang="cs-CZ" sz="2000" dirty="0">
                        <a:effectLst/>
                        <a:latin typeface="+mn-lt"/>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rPr>
                        <a:t>SOU a ZŠ Planá, Kostelní 129, Planá</a:t>
                      </a:r>
                      <a:endParaRPr lang="cs-CZ" sz="2000" dirty="0">
                        <a:effectLst/>
                        <a:latin typeface="+mn-lt"/>
                        <a:ea typeface="Calibri"/>
                        <a:cs typeface="Times New Roman"/>
                      </a:endParaRPr>
                    </a:p>
                  </a:txBody>
                  <a:tcPr marL="68580" marR="68580" marT="0" marB="0" anchor="ctr"/>
                </a:tc>
              </a:tr>
              <a:tr h="647631">
                <a:tc>
                  <a:txBody>
                    <a:bodyPr/>
                    <a:lstStyle/>
                    <a:p>
                      <a:pPr marL="0" marR="0" indent="0" algn="l" defTabSz="914400" rtl="0" eaLnBrk="1" fontAlgn="auto" latinLnBrk="0" hangingPunct="1">
                        <a:lnSpc>
                          <a:spcPct val="115000"/>
                        </a:lnSpc>
                        <a:spcBef>
                          <a:spcPts val="0"/>
                        </a:spcBef>
                        <a:spcAft>
                          <a:spcPts val="0"/>
                        </a:spcAft>
                        <a:buClrTx/>
                        <a:buSzTx/>
                        <a:buFontTx/>
                        <a:buNone/>
                        <a:tabLst>
                          <a:tab pos="612775" algn="l"/>
                        </a:tabLst>
                        <a:defRPr/>
                      </a:pPr>
                      <a:r>
                        <a:rPr lang="cs-CZ" sz="2000" dirty="0" smtClean="0">
                          <a:effectLst/>
                        </a:rPr>
                        <a:t>Vzdělávací oblast</a:t>
                      </a:r>
                      <a:endParaRPr lang="cs-CZ" sz="2000" dirty="0" smtClean="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1800" kern="1200" dirty="0" smtClean="0">
                          <a:solidFill>
                            <a:schemeClr val="tx1"/>
                          </a:solidFill>
                          <a:effectLst/>
                          <a:latin typeface="+mn-lt"/>
                          <a:ea typeface="+mn-ea"/>
                          <a:cs typeface="+mn-cs"/>
                        </a:rPr>
                        <a:t>Sociální vztahy a dovednosti </a:t>
                      </a:r>
                    </a:p>
                  </a:txBody>
                  <a:tcPr marL="68580" marR="68580" marT="0" marB="0" anchor="ctr"/>
                </a:tc>
              </a:tr>
              <a:tr h="367409">
                <a:tc>
                  <a:txBody>
                    <a:bodyPr/>
                    <a:lstStyle/>
                    <a:p>
                      <a:pPr>
                        <a:lnSpc>
                          <a:spcPct val="115000"/>
                        </a:lnSpc>
                        <a:spcAft>
                          <a:spcPts val="0"/>
                        </a:spcAft>
                        <a:tabLst>
                          <a:tab pos="612775" algn="l"/>
                        </a:tabLst>
                      </a:pPr>
                      <a:r>
                        <a:rPr lang="cs-CZ" sz="2000" dirty="0" smtClean="0">
                          <a:effectLst/>
                          <a:latin typeface="+mn-lt"/>
                          <a:ea typeface="Calibri"/>
                          <a:cs typeface="Times New Roman"/>
                        </a:rPr>
                        <a:t>Předmět</a:t>
                      </a:r>
                      <a:endParaRPr lang="cs-CZ" sz="2000" dirty="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1800" kern="1200" dirty="0" smtClean="0">
                          <a:solidFill>
                            <a:schemeClr val="tx1"/>
                          </a:solidFill>
                          <a:effectLst/>
                          <a:latin typeface="+mn-lt"/>
                          <a:ea typeface="+mn-ea"/>
                          <a:cs typeface="+mn-cs"/>
                        </a:rPr>
                        <a:t>Zdravotnická psychologie</a:t>
                      </a:r>
                    </a:p>
                  </a:txBody>
                  <a:tcPr marL="68580" marR="68580" marT="0" marB="0" anchor="ctr"/>
                </a:tc>
              </a:tr>
              <a:tr h="647631">
                <a:tc>
                  <a:txBody>
                    <a:bodyPr/>
                    <a:lstStyle/>
                    <a:p>
                      <a:pPr>
                        <a:lnSpc>
                          <a:spcPct val="115000"/>
                        </a:lnSpc>
                        <a:spcAft>
                          <a:spcPts val="0"/>
                        </a:spcAft>
                      </a:pPr>
                      <a:r>
                        <a:rPr lang="cs-CZ" sz="2000" dirty="0">
                          <a:effectLst/>
                        </a:rPr>
                        <a:t>Tematický okruh</a:t>
                      </a:r>
                      <a:endParaRPr lang="cs-CZ" sz="2000" dirty="0">
                        <a:effectLst/>
                        <a:latin typeface="Calibri"/>
                        <a:ea typeface="Calibri"/>
                        <a:cs typeface="Times New Roman"/>
                      </a:endParaRPr>
                    </a:p>
                  </a:txBody>
                  <a:tcPr marL="68580" marR="68580" marT="0" marB="0" anchor="ctr"/>
                </a:tc>
                <a:tc>
                  <a:txBody>
                    <a:bodyPr/>
                    <a:lstStyle/>
                    <a:p>
                      <a:pPr lvl="1" algn="l">
                        <a:lnSpc>
                          <a:spcPct val="115000"/>
                        </a:lnSpc>
                        <a:spcAft>
                          <a:spcPts val="0"/>
                        </a:spcAft>
                      </a:pPr>
                      <a:r>
                        <a:rPr lang="cs-CZ" sz="2000" dirty="0" smtClean="0">
                          <a:effectLst/>
                          <a:latin typeface="+mn-lt"/>
                          <a:ea typeface="Calibri"/>
                          <a:cs typeface="Times New Roman"/>
                        </a:rPr>
                        <a:t>Komunikace</a:t>
                      </a:r>
                      <a:endParaRPr lang="cs-CZ" sz="2000" dirty="0">
                        <a:effectLst/>
                        <a:latin typeface="+mn-lt"/>
                        <a:ea typeface="Calibri"/>
                        <a:cs typeface="Times New Roman"/>
                      </a:endParaRPr>
                    </a:p>
                  </a:txBody>
                  <a:tcPr marL="68580" marR="68580" marT="0" marB="0" anchor="ctr"/>
                </a:tc>
              </a:tr>
              <a:tr h="563157">
                <a:tc>
                  <a: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Název materiálu</a:t>
                      </a:r>
                      <a:endParaRPr lang="cs-CZ" sz="2000" dirty="0" smtClean="0">
                        <a:effectLst/>
                        <a:latin typeface="+mn-lt"/>
                        <a:ea typeface="Calibri"/>
                        <a:cs typeface="Times New Roman"/>
                      </a:endParaRPr>
                    </a:p>
                  </a:txBody>
                  <a:tcPr marL="68580" marR="68580"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latin typeface="+mn-lt"/>
                          <a:ea typeface="+mn-ea"/>
                          <a:cs typeface="+mn-cs"/>
                        </a:rPr>
                        <a:t>Neverbální komunikace</a:t>
                      </a:r>
                      <a:endParaRPr lang="cs-CZ" sz="2000" dirty="0" smtClean="0">
                        <a:effectLst/>
                        <a:latin typeface="+mn-lt"/>
                        <a:ea typeface="Calibri"/>
                        <a:cs typeface="Times New Roman"/>
                      </a:endParaRPr>
                    </a:p>
                  </a:txBody>
                  <a:tcPr marL="68580" marR="68580" marT="0" marB="0" anchor="ctr"/>
                </a:tc>
              </a:tr>
              <a:tr h="36740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Číslo materiálu</a:t>
                      </a:r>
                      <a:endParaRPr lang="cs-CZ" sz="2000" dirty="0" smtClean="0">
                        <a:effectLst/>
                        <a:latin typeface="+mn-lt"/>
                        <a:ea typeface="Calibri"/>
                        <a:cs typeface="Times New Roman"/>
                      </a:endParaRPr>
                    </a:p>
                  </a:txBody>
                  <a:tcPr marL="68580" marR="68580"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smtClean="0">
                          <a:effectLst/>
                        </a:rPr>
                        <a:t>VY_32_INOVACE_6.B_ZPSY_15(20</a:t>
                      </a:r>
                      <a:r>
                        <a:rPr lang="cs-CZ" sz="2000" dirty="0" smtClean="0">
                          <a:effectLst/>
                        </a:rPr>
                        <a:t>)</a:t>
                      </a:r>
                    </a:p>
                  </a:txBody>
                  <a:tcPr marL="68580" marR="68580" marT="0" marB="0" anchor="ctr"/>
                </a:tc>
              </a:tr>
              <a:tr h="367409">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rPr>
                        <a:t>Autor	</a:t>
                      </a:r>
                      <a:endParaRPr lang="cs-CZ" sz="2000" dirty="0" smtClean="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latin typeface="+mn-lt"/>
                          <a:ea typeface="+mn-ea"/>
                          <a:cs typeface="+mn-cs"/>
                        </a:rPr>
                        <a:t>Andrea</a:t>
                      </a:r>
                      <a:r>
                        <a:rPr lang="cs-CZ" sz="2000" baseline="0" dirty="0" smtClean="0">
                          <a:effectLst/>
                          <a:latin typeface="+mn-lt"/>
                          <a:ea typeface="+mn-ea"/>
                          <a:cs typeface="+mn-cs"/>
                        </a:rPr>
                        <a:t> Ječmenová</a:t>
                      </a:r>
                      <a:endParaRPr lang="cs-CZ" sz="2000" dirty="0" smtClean="0">
                        <a:effectLst/>
                        <a:latin typeface="+mn-lt"/>
                        <a:ea typeface="Calibri"/>
                        <a:cs typeface="Times New Roman"/>
                      </a:endParaRPr>
                    </a:p>
                  </a:txBody>
                  <a:tcPr marL="68580" marR="68580" marT="0" marB="0" anchor="ctr"/>
                </a:tc>
              </a:tr>
              <a:tr h="367409">
                <a:tc>
                  <a:txBody>
                    <a:bodyPr/>
                    <a:lstStyle/>
                    <a:p>
                      <a:pPr>
                        <a:lnSpc>
                          <a:spcPct val="115000"/>
                        </a:lnSpc>
                        <a:spcAft>
                          <a:spcPts val="0"/>
                        </a:spcAft>
                      </a:pPr>
                      <a:r>
                        <a:rPr lang="cs-CZ" sz="2000" dirty="0">
                          <a:effectLst/>
                        </a:rPr>
                        <a:t>Datum tvorby</a:t>
                      </a:r>
                      <a:endParaRPr lang="cs-CZ" sz="2000" dirty="0">
                        <a:effectLst/>
                        <a:latin typeface="Calibri"/>
                        <a:ea typeface="Calibri"/>
                        <a:cs typeface="Times New Roman"/>
                      </a:endParaRPr>
                    </a:p>
                  </a:txBody>
                  <a:tcPr marL="68580" marR="68580" marT="0" marB="0" anchor="ctr"/>
                </a:tc>
                <a:tc>
                  <a:txBody>
                    <a:bodyPr/>
                    <a:lstStyle/>
                    <a:p>
                      <a:pPr lvl="1" algn="l">
                        <a:lnSpc>
                          <a:spcPct val="115000"/>
                        </a:lnSpc>
                        <a:spcAft>
                          <a:spcPts val="0"/>
                        </a:spcAft>
                      </a:pPr>
                      <a:r>
                        <a:rPr lang="cs-CZ" sz="2000" dirty="0" smtClean="0">
                          <a:effectLst/>
                        </a:rPr>
                        <a:t>01.09.2012</a:t>
                      </a:r>
                      <a:endParaRPr lang="cs-CZ" sz="2000" dirty="0">
                        <a:effectLst/>
                        <a:latin typeface="Calibri"/>
                        <a:ea typeface="Calibri"/>
                        <a:cs typeface="Times New Roman"/>
                      </a:endParaRPr>
                    </a:p>
                  </a:txBody>
                  <a:tcPr marL="68580" marR="68580" marT="0" marB="0" anchor="ctr"/>
                </a:tc>
              </a:tr>
              <a:tr h="545636">
                <a:tc gridSpan="2">
                  <a:txBody>
                    <a:bodyPr/>
                    <a:lstStyle/>
                    <a:p>
                      <a:pPr algn="ctr">
                        <a:lnSpc>
                          <a:spcPct val="115000"/>
                        </a:lnSpc>
                        <a:spcAft>
                          <a:spcPts val="0"/>
                        </a:spcAft>
                      </a:pPr>
                      <a:r>
                        <a:rPr lang="cs-CZ" sz="2000" dirty="0" smtClean="0">
                          <a:effectLst/>
                        </a:rPr>
                        <a:t>Všechna neocitovaná díla jsou dílem autora.</a:t>
                      </a:r>
                      <a:endParaRPr lang="cs-CZ" sz="2000" dirty="0">
                        <a:effectLst/>
                        <a:latin typeface="Calibri"/>
                        <a:ea typeface="Calibri"/>
                        <a:cs typeface="Times New Roman"/>
                      </a:endParaRPr>
                    </a:p>
                  </a:txBody>
                  <a:tcPr marL="68580" marR="68580" marT="0" marB="0" anchor="ctr"/>
                </a:tc>
                <a:tc hMerge="1">
                  <a:txBody>
                    <a:bodyPr/>
                    <a:lstStyle/>
                    <a:p>
                      <a:endParaRPr lang="cs-CZ"/>
                    </a:p>
                  </a:txBody>
                  <a:tcPr/>
                </a:tc>
              </a:tr>
            </a:tbl>
          </a:graphicData>
        </a:graphic>
      </p:graphicFrame>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7384"/>
            <a:ext cx="9144000" cy="19981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530580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Anotace</a:t>
            </a:r>
            <a:endParaRPr lang="cs-CZ" b="1" dirty="0"/>
          </a:p>
        </p:txBody>
      </p:sp>
      <p:sp>
        <p:nvSpPr>
          <p:cNvPr id="3" name="Zástupný symbol pro obsah 2"/>
          <p:cNvSpPr>
            <a:spLocks noGrp="1"/>
          </p:cNvSpPr>
          <p:nvPr>
            <p:ph idx="1"/>
          </p:nvPr>
        </p:nvSpPr>
        <p:spPr/>
        <p:txBody>
          <a:bodyPr>
            <a:normAutofit lnSpcReduction="10000"/>
          </a:bodyPr>
          <a:lstStyle/>
          <a:p>
            <a:pPr lvl="0"/>
            <a:r>
              <a:rPr lang="cs-CZ" dirty="0" smtClean="0"/>
              <a:t>Prezentace Microsoft PowerPoint studentům přibližuje formy a druhy komunikace.</a:t>
            </a:r>
          </a:p>
          <a:p>
            <a:pPr lvl="0"/>
            <a:r>
              <a:rPr lang="cs-CZ" dirty="0" smtClean="0"/>
              <a:t>Prezentace je určena jako podpůrný materiál k výkladu učitele, lze použít i k opakování učiva.</a:t>
            </a:r>
          </a:p>
          <a:p>
            <a:pPr lvl="0"/>
            <a:r>
              <a:rPr lang="cs-CZ" dirty="0" smtClean="0"/>
              <a:t>Cílem prezentace je studentům vštípit, jak správně a vhodně komunikovat v celé sociální sféře a především ve vztahu k pacientům a klientům.   </a:t>
            </a:r>
          </a:p>
          <a:p>
            <a:pPr>
              <a:buNone/>
            </a:pPr>
            <a:endParaRPr lang="cs-CZ" dirty="0" smtClean="0"/>
          </a:p>
          <a:p>
            <a:endParaRPr lang="cs-CZ" dirty="0"/>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b="1" u="sng" dirty="0"/>
              <a:t>Neverbální komunikace</a:t>
            </a:r>
          </a:p>
        </p:txBody>
      </p:sp>
      <p:pic>
        <p:nvPicPr>
          <p:cNvPr id="2" name="Zástupný symbol pro obsah 1"/>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39552" y="1268760"/>
            <a:ext cx="7560840" cy="5119319"/>
          </a:xfrm>
        </p:spPr>
      </p:pic>
      <p:sp>
        <p:nvSpPr>
          <p:cNvPr id="3" name="TextovéPole 2"/>
          <p:cNvSpPr txBox="1"/>
          <p:nvPr/>
        </p:nvSpPr>
        <p:spPr>
          <a:xfrm>
            <a:off x="5868144" y="6453336"/>
            <a:ext cx="3096344" cy="369332"/>
          </a:xfrm>
          <a:prstGeom prst="rect">
            <a:avLst/>
          </a:prstGeom>
          <a:noFill/>
        </p:spPr>
        <p:txBody>
          <a:bodyPr wrap="square" rtlCol="0">
            <a:spAutoFit/>
          </a:bodyPr>
          <a:lstStyle/>
          <a:p>
            <a:r>
              <a:rPr lang="cs-CZ" dirty="0" smtClean="0"/>
              <a:t>Andrea Ječmenová 2012</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amond(in)">
                                      <p:cBhvr>
                                        <p:cTn id="7" dur="2000"/>
                                        <p:tgtEl>
                                          <p:spTgt spid="4"/>
                                        </p:tgtEl>
                                      </p:cBhvr>
                                    </p:animEffect>
                                  </p:childTnLst>
                                </p:cTn>
                              </p:par>
                            </p:childTnLst>
                          </p:cTn>
                        </p:par>
                        <p:par>
                          <p:cTn id="8" fill="hold">
                            <p:stCondLst>
                              <p:cond delay="2000"/>
                            </p:stCondLst>
                            <p:childTnLst>
                              <p:par>
                                <p:cTn id="9" presetID="12" presetClass="entr" presetSubtype="4"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3000"/>
                                        <p:tgtEl>
                                          <p:spTgt spid="2"/>
                                        </p:tgtEl>
                                        <p:attrNameLst>
                                          <p:attrName>ppt_y</p:attrName>
                                        </p:attrNameLst>
                                      </p:cBhvr>
                                      <p:tavLst>
                                        <p:tav tm="0">
                                          <p:val>
                                            <p:strVal val="#ppt_y+#ppt_h*1.125000"/>
                                          </p:val>
                                        </p:tav>
                                        <p:tav tm="100000">
                                          <p:val>
                                            <p:strVal val="#ppt_y"/>
                                          </p:val>
                                        </p:tav>
                                      </p:tavLst>
                                    </p:anim>
                                    <p:animEffect transition="in" filter="wipe(up)">
                                      <p:cBhvr>
                                        <p:cTn id="12" dur="3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6120680"/>
          </a:xfrm>
        </p:spPr>
        <p:txBody>
          <a:bodyPr>
            <a:normAutofit fontScale="85000" lnSpcReduction="10000"/>
          </a:bodyPr>
          <a:lstStyle/>
          <a:p>
            <a:r>
              <a:rPr lang="cs-CZ" sz="3100" dirty="0"/>
              <a:t> Když spolu dva či více lidí hovoří, mnoho informací se dá přečíst z gest, držení těla, mimiky, vzájemných pohledů a jejich četnosti, ze vzdálenosti, kterou udržují mezi sebou a celé řady dalších mimoslovních projevů</a:t>
            </a:r>
            <a:r>
              <a:rPr lang="cs-CZ" sz="3100" dirty="0" smtClean="0"/>
              <a:t>.</a:t>
            </a:r>
          </a:p>
          <a:p>
            <a:pPr>
              <a:buNone/>
            </a:pPr>
            <a:r>
              <a:rPr lang="cs-CZ" sz="3100" dirty="0" smtClean="0"/>
              <a:t> </a:t>
            </a:r>
            <a:endParaRPr lang="cs-CZ" sz="3100" dirty="0"/>
          </a:p>
          <a:p>
            <a:r>
              <a:rPr lang="cs-CZ" sz="3100" dirty="0" smtClean="0"/>
              <a:t> Komunikace </a:t>
            </a:r>
            <a:r>
              <a:rPr lang="cs-CZ" sz="3100" dirty="0"/>
              <a:t>verbální a neverbální mohou, ale nemusí být vždy v souladu. Sdělujeme-li někomu, že jsme rádi, že jsme ho potkali a máme na rtech ztuhlý úsměv, jasně neverbálně signalizujeme, že tomu tak není. Nejsme v té chvíli autentičtí</a:t>
            </a:r>
            <a:r>
              <a:rPr lang="cs-CZ" sz="3100" dirty="0" smtClean="0"/>
              <a:t>.</a:t>
            </a:r>
          </a:p>
          <a:p>
            <a:endParaRPr lang="cs-CZ" sz="3100" dirty="0"/>
          </a:p>
          <a:p>
            <a:r>
              <a:rPr lang="cs-CZ" sz="3100" dirty="0" smtClean="0"/>
              <a:t> O </a:t>
            </a:r>
            <a:r>
              <a:rPr lang="cs-CZ" sz="3100" dirty="0"/>
              <a:t>autenticitě projevu hovoříme tehdy, je-li komunikace verbální a neverbální v souladu, </a:t>
            </a:r>
            <a:r>
              <a:rPr lang="cs-CZ" sz="3100" dirty="0" smtClean="0"/>
              <a:t>harmonii.</a:t>
            </a:r>
          </a:p>
          <a:p>
            <a:pPr>
              <a:buNone/>
            </a:pPr>
            <a:endParaRPr lang="cs-CZ" sz="3100" dirty="0"/>
          </a:p>
          <a:p>
            <a:r>
              <a:rPr lang="cs-CZ" sz="3100" b="1" dirty="0" smtClean="0"/>
              <a:t> Porozumět </a:t>
            </a:r>
            <a:r>
              <a:rPr lang="cs-CZ" sz="3100" b="1" dirty="0"/>
              <a:t>řeči těla je pro zdravotníky nezbytné.</a:t>
            </a:r>
            <a:endParaRPr lang="cs-CZ" sz="3100" dirty="0"/>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3"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
                                        <p:tgtEl>
                                          <p:spTgt spid="3">
                                            <p:txEl>
                                              <p:pRg st="0" end="0"/>
                                            </p:txEl>
                                          </p:spTgt>
                                        </p:tgtEl>
                                      </p:cBhvr>
                                    </p:animEffect>
                                    <p:anim calcmode="lin" valueType="num">
                                      <p:cBhvr>
                                        <p:cTn id="8" dur="8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800" fill="hold"/>
                                        <p:tgtEl>
                                          <p:spTgt spid="3">
                                            <p:txEl>
                                              <p:pRg st="0" end="0"/>
                                            </p:txEl>
                                          </p:spTgt>
                                        </p:tgtEl>
                                        <p:attrNameLst>
                                          <p:attrName>ppt_y</p:attrName>
                                        </p:attrNameLst>
                                      </p:cBhvr>
                                      <p:tavLst>
                                        <p:tav tm="0">
                                          <p:val>
                                            <p:strVal val="#ppt_y+0.31"/>
                                          </p:val>
                                        </p:tav>
                                        <p:tav tm="100000">
                                          <p:val>
                                            <p:strVal val="#ppt_y+0.31"/>
                                          </p:val>
                                        </p:tav>
                                      </p:tavLst>
                                    </p:anim>
                                    <p:anim calcmode="lin" valueType="num">
                                      <p:cBhvr>
                                        <p:cTn id="10" dur="1200" decel="50000" fill="hold">
                                          <p:stCondLst>
                                            <p:cond delay="800"/>
                                          </p:stCondLst>
                                        </p:cTn>
                                        <p:tgtEl>
                                          <p:spTgt spid="3">
                                            <p:txEl>
                                              <p:pRg st="0" end="0"/>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1200" decel="50000" fill="hold">
                                          <p:stCondLst>
                                            <p:cond delay="800"/>
                                          </p:stCondLst>
                                        </p:cTn>
                                        <p:tgtEl>
                                          <p:spTgt spid="3">
                                            <p:txEl>
                                              <p:pRg st="0" end="0"/>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par>
                          <p:cTn id="12" fill="hold">
                            <p:stCondLst>
                              <p:cond delay="2000"/>
                            </p:stCondLst>
                            <p:childTnLst>
                              <p:par>
                                <p:cTn id="13" presetID="43"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
                                        <p:tgtEl>
                                          <p:spTgt spid="3">
                                            <p:txEl>
                                              <p:pRg st="2" end="2"/>
                                            </p:txEl>
                                          </p:spTgt>
                                        </p:tgtEl>
                                      </p:cBhvr>
                                    </p:animEffect>
                                    <p:anim calcmode="lin" valueType="num">
                                      <p:cBhvr>
                                        <p:cTn id="16" dur="8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7" dur="800" fill="hold"/>
                                        <p:tgtEl>
                                          <p:spTgt spid="3">
                                            <p:txEl>
                                              <p:pRg st="2" end="2"/>
                                            </p:txEl>
                                          </p:spTgt>
                                        </p:tgtEl>
                                        <p:attrNameLst>
                                          <p:attrName>ppt_y</p:attrName>
                                        </p:attrNameLst>
                                      </p:cBhvr>
                                      <p:tavLst>
                                        <p:tav tm="0">
                                          <p:val>
                                            <p:strVal val="#ppt_y+0.31"/>
                                          </p:val>
                                        </p:tav>
                                        <p:tav tm="100000">
                                          <p:val>
                                            <p:strVal val="#ppt_y+0.31"/>
                                          </p:val>
                                        </p:tav>
                                      </p:tavLst>
                                    </p:anim>
                                    <p:anim calcmode="lin" valueType="num">
                                      <p:cBhvr>
                                        <p:cTn id="18" dur="1200" decel="50000" fill="hold">
                                          <p:stCondLst>
                                            <p:cond delay="800"/>
                                          </p:stCondLst>
                                        </p:cTn>
                                        <p:tgtEl>
                                          <p:spTgt spid="3">
                                            <p:txEl>
                                              <p:pRg st="2" end="2"/>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9" dur="1200" decel="50000" fill="hold">
                                          <p:stCondLst>
                                            <p:cond delay="800"/>
                                          </p:stCondLst>
                                        </p:cTn>
                                        <p:tgtEl>
                                          <p:spTgt spid="3">
                                            <p:txEl>
                                              <p:pRg st="2" end="2"/>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par>
                          <p:cTn id="20" fill="hold">
                            <p:stCondLst>
                              <p:cond delay="4000"/>
                            </p:stCondLst>
                            <p:childTnLst>
                              <p:par>
                                <p:cTn id="21" presetID="43"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
                                        <p:tgtEl>
                                          <p:spTgt spid="3">
                                            <p:txEl>
                                              <p:pRg st="4" end="4"/>
                                            </p:txEl>
                                          </p:spTgt>
                                        </p:tgtEl>
                                      </p:cBhvr>
                                    </p:animEffect>
                                    <p:anim calcmode="lin" valueType="num">
                                      <p:cBhvr>
                                        <p:cTn id="24" dur="8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800" fill="hold"/>
                                        <p:tgtEl>
                                          <p:spTgt spid="3">
                                            <p:txEl>
                                              <p:pRg st="4" end="4"/>
                                            </p:txEl>
                                          </p:spTgt>
                                        </p:tgtEl>
                                        <p:attrNameLst>
                                          <p:attrName>ppt_y</p:attrName>
                                        </p:attrNameLst>
                                      </p:cBhvr>
                                      <p:tavLst>
                                        <p:tav tm="0">
                                          <p:val>
                                            <p:strVal val="#ppt_y+0.31"/>
                                          </p:val>
                                        </p:tav>
                                        <p:tav tm="100000">
                                          <p:val>
                                            <p:strVal val="#ppt_y+0.31"/>
                                          </p:val>
                                        </p:tav>
                                      </p:tavLst>
                                    </p:anim>
                                    <p:anim calcmode="lin" valueType="num">
                                      <p:cBhvr>
                                        <p:cTn id="26" dur="1200" decel="50000" fill="hold">
                                          <p:stCondLst>
                                            <p:cond delay="800"/>
                                          </p:stCondLst>
                                        </p:cTn>
                                        <p:tgtEl>
                                          <p:spTgt spid="3">
                                            <p:txEl>
                                              <p:pRg st="4" end="4"/>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7" dur="1200" decel="50000" fill="hold">
                                          <p:stCondLst>
                                            <p:cond delay="800"/>
                                          </p:stCondLst>
                                        </p:cTn>
                                        <p:tgtEl>
                                          <p:spTgt spid="3">
                                            <p:txEl>
                                              <p:pRg st="4" end="4"/>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par>
                          <p:cTn id="28" fill="hold">
                            <p:stCondLst>
                              <p:cond delay="6000"/>
                            </p:stCondLst>
                            <p:childTnLst>
                              <p:par>
                                <p:cTn id="29" presetID="43" presetClass="entr" presetSubtype="0" fill="hold" grpId="0"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
                                        <p:tgtEl>
                                          <p:spTgt spid="3">
                                            <p:txEl>
                                              <p:pRg st="6" end="6"/>
                                            </p:txEl>
                                          </p:spTgt>
                                        </p:tgtEl>
                                      </p:cBhvr>
                                    </p:animEffect>
                                    <p:anim calcmode="lin" valueType="num">
                                      <p:cBhvr>
                                        <p:cTn id="32" dur="8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3" dur="800" fill="hold"/>
                                        <p:tgtEl>
                                          <p:spTgt spid="3">
                                            <p:txEl>
                                              <p:pRg st="6" end="6"/>
                                            </p:txEl>
                                          </p:spTgt>
                                        </p:tgtEl>
                                        <p:attrNameLst>
                                          <p:attrName>ppt_y</p:attrName>
                                        </p:attrNameLst>
                                      </p:cBhvr>
                                      <p:tavLst>
                                        <p:tav tm="0">
                                          <p:val>
                                            <p:strVal val="#ppt_y+0.31"/>
                                          </p:val>
                                        </p:tav>
                                        <p:tav tm="100000">
                                          <p:val>
                                            <p:strVal val="#ppt_y+0.31"/>
                                          </p:val>
                                        </p:tav>
                                      </p:tavLst>
                                    </p:anim>
                                    <p:anim calcmode="lin" valueType="num">
                                      <p:cBhvr>
                                        <p:cTn id="34" dur="1200" decel="50000" fill="hold">
                                          <p:stCondLst>
                                            <p:cond delay="800"/>
                                          </p:stCondLst>
                                        </p:cTn>
                                        <p:tgtEl>
                                          <p:spTgt spid="3">
                                            <p:txEl>
                                              <p:pRg st="6" end="6"/>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35" dur="1200" decel="50000" fill="hold">
                                          <p:stCondLst>
                                            <p:cond delay="800"/>
                                          </p:stCondLst>
                                        </p:cTn>
                                        <p:tgtEl>
                                          <p:spTgt spid="3">
                                            <p:txEl>
                                              <p:pRg st="6" end="6"/>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066130"/>
          </a:xfrm>
        </p:spPr>
        <p:txBody>
          <a:bodyPr>
            <a:normAutofit/>
          </a:bodyPr>
          <a:lstStyle/>
          <a:p>
            <a:r>
              <a:rPr lang="cs-CZ" sz="4000" u="sng" dirty="0"/>
              <a:t>Složky neverbální komunikace</a:t>
            </a:r>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67544" y="1379928"/>
            <a:ext cx="8064896" cy="5442901"/>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Right)">
                                      <p:cBhvr>
                                        <p:cTn id="7" dur="3000"/>
                                        <p:tgtEl>
                                          <p:spTgt spid="2"/>
                                        </p:tgtEl>
                                      </p:cBhvr>
                                    </p:animEffect>
                                  </p:childTnLst>
                                </p:cTn>
                              </p:par>
                            </p:childTnLst>
                          </p:cTn>
                        </p:par>
                        <p:par>
                          <p:cTn id="8" fill="hold">
                            <p:stCondLst>
                              <p:cond delay="3000"/>
                            </p:stCondLst>
                            <p:childTnLst>
                              <p:par>
                                <p:cTn id="9" presetID="9"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dissolve">
                                      <p:cBhvr>
                                        <p:cTn id="11"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000" dirty="0"/>
              <a:t>Pohledy do očí</a:t>
            </a:r>
          </a:p>
        </p:txBody>
      </p:sp>
      <p:sp>
        <p:nvSpPr>
          <p:cNvPr id="3" name="Zástupný symbol pro obsah 2"/>
          <p:cNvSpPr>
            <a:spLocks noGrp="1"/>
          </p:cNvSpPr>
          <p:nvPr>
            <p:ph idx="1"/>
          </p:nvPr>
        </p:nvSpPr>
        <p:spPr>
          <a:xfrm>
            <a:off x="457200" y="1600200"/>
            <a:ext cx="8229600" cy="4781128"/>
          </a:xfrm>
        </p:spPr>
        <p:txBody>
          <a:bodyPr>
            <a:normAutofit fontScale="92500" lnSpcReduction="20000"/>
          </a:bodyPr>
          <a:lstStyle/>
          <a:p>
            <a:r>
              <a:rPr lang="cs-CZ" sz="3000" dirty="0"/>
              <a:t>V okamžiku setkání oči vnímají obličej druhého člověka symetricky v sérii trojúhelníkových pohybů. Nejvíce zaujmou oči a ústa. Doba prvního kontaktu je asi tři vteřiny, běžně se po této době oční kontakt přeruší a opět naváže. </a:t>
            </a:r>
            <a:endParaRPr lang="cs-CZ" sz="3000" dirty="0" smtClean="0"/>
          </a:p>
          <a:p>
            <a:pPr>
              <a:buNone/>
            </a:pPr>
            <a:endParaRPr lang="cs-CZ" sz="3000" dirty="0"/>
          </a:p>
          <a:p>
            <a:r>
              <a:rPr lang="cs-CZ" sz="3000" dirty="0"/>
              <a:t> To vše má svůj význam – délka očního kontaktu, četnost očních kontaktů. Pokud se do očí během rozhovoru vůbec nedíváme , máme skloněnou hlavu a vyhýbáme se pohledu, můžeme vyvolávat pocity nejistoty, rozpačitosti, nezájmu. </a:t>
            </a:r>
            <a:r>
              <a:rPr lang="cs-CZ" sz="3000" b="1" dirty="0"/>
              <a:t>Pohled mnoho sděluje.</a:t>
            </a:r>
            <a:endParaRPr lang="cs-CZ" sz="3000" dirty="0"/>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3"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
                                        <p:tgtEl>
                                          <p:spTgt spid="2"/>
                                        </p:tgtEl>
                                      </p:cBhvr>
                                    </p:animEffect>
                                    <p:anim calcmode="lin" valueType="num">
                                      <p:cBhvr>
                                        <p:cTn id="8" dur="400" fill="hold"/>
                                        <p:tgtEl>
                                          <p:spTgt spid="2"/>
                                        </p:tgtEl>
                                        <p:attrNameLst>
                                          <p:attrName>ppt_x</p:attrName>
                                        </p:attrNameLst>
                                      </p:cBhvr>
                                      <p:tavLst>
                                        <p:tav tm="0">
                                          <p:val>
                                            <p:strVal val="#ppt_x"/>
                                          </p:val>
                                        </p:tav>
                                        <p:tav tm="100000">
                                          <p:val>
                                            <p:strVal val="#ppt_x"/>
                                          </p:val>
                                        </p:tav>
                                      </p:tavLst>
                                    </p:anim>
                                    <p:anim calcmode="lin" valueType="num">
                                      <p:cBhvr>
                                        <p:cTn id="9" dur="400" fill="hold"/>
                                        <p:tgtEl>
                                          <p:spTgt spid="2"/>
                                        </p:tgtEl>
                                        <p:attrNameLst>
                                          <p:attrName>ppt_y</p:attrName>
                                        </p:attrNameLst>
                                      </p:cBhvr>
                                      <p:tavLst>
                                        <p:tav tm="0">
                                          <p:val>
                                            <p:strVal val="#ppt_y+0.31"/>
                                          </p:val>
                                        </p:tav>
                                        <p:tav tm="100000">
                                          <p:val>
                                            <p:strVal val="#ppt_y+0.31"/>
                                          </p:val>
                                        </p:tav>
                                      </p:tavLst>
                                    </p:anim>
                                    <p:anim calcmode="lin" valueType="num">
                                      <p:cBhvr>
                                        <p:cTn id="10" dur="600" decel="50000" fill="hold">
                                          <p:stCondLst>
                                            <p:cond delay="400"/>
                                          </p:stCondLst>
                                        </p:cTn>
                                        <p:tgtEl>
                                          <p:spTgt spid="2"/>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600" decel="50000" fill="hold">
                                          <p:stCondLst>
                                            <p:cond delay="400"/>
                                          </p:stCondLst>
                                        </p:cTn>
                                        <p:tgtEl>
                                          <p:spTgt spid="2"/>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par>
                          <p:cTn id="12" fill="hold">
                            <p:stCondLst>
                              <p:cond delay="1000"/>
                            </p:stCondLst>
                            <p:childTnLst>
                              <p:par>
                                <p:cTn id="13" presetID="58" presetClass="entr" presetSubtype="0" accel="100000" fill="hold"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2000" fill="hold"/>
                                        <p:tgtEl>
                                          <p:spTgt spid="3">
                                            <p:txEl>
                                              <p:pRg st="0" end="0"/>
                                            </p:txEl>
                                          </p:spTgt>
                                        </p:tgtEl>
                                        <p:attrNameLst>
                                          <p:attrName>ppt_w</p:attrName>
                                        </p:attrNameLst>
                                      </p:cBhvr>
                                      <p:tavLst>
                                        <p:tav tm="0">
                                          <p:val>
                                            <p:strVal val="#ppt_w*2.5"/>
                                          </p:val>
                                        </p:tav>
                                        <p:tav tm="100000">
                                          <p:val>
                                            <p:strVal val="#ppt_w"/>
                                          </p:val>
                                        </p:tav>
                                      </p:tavLst>
                                    </p:anim>
                                    <p:anim calcmode="lin" valueType="num">
                                      <p:cBhvr>
                                        <p:cTn id="16" dur="2000" fill="hold"/>
                                        <p:tgtEl>
                                          <p:spTgt spid="3">
                                            <p:txEl>
                                              <p:pRg st="0" end="0"/>
                                            </p:txEl>
                                          </p:spTgt>
                                        </p:tgtEl>
                                        <p:attrNameLst>
                                          <p:attrName>ppt_h</p:attrName>
                                        </p:attrNameLst>
                                      </p:cBhvr>
                                      <p:tavLst>
                                        <p:tav tm="0">
                                          <p:val>
                                            <p:strVal val="#ppt_h*0.01"/>
                                          </p:val>
                                        </p:tav>
                                        <p:tav tm="100000">
                                          <p:val>
                                            <p:strVal val="#ppt_h"/>
                                          </p:val>
                                        </p:tav>
                                      </p:tavLst>
                                    </p:anim>
                                    <p:anim calcmode="lin" valueType="num">
                                      <p:cBhvr>
                                        <p:cTn id="1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8" dur="2000" fill="hold"/>
                                        <p:tgtEl>
                                          <p:spTgt spid="3">
                                            <p:txEl>
                                              <p:pRg st="0" end="0"/>
                                            </p:txEl>
                                          </p:spTgt>
                                        </p:tgtEl>
                                        <p:attrNameLst>
                                          <p:attrName>ppt_y</p:attrName>
                                        </p:attrNameLst>
                                      </p:cBhvr>
                                      <p:tavLst>
                                        <p:tav tm="0">
                                          <p:val>
                                            <p:strVal val="#ppt_h+1"/>
                                          </p:val>
                                        </p:tav>
                                        <p:tav tm="100000">
                                          <p:val>
                                            <p:strVal val="#ppt_y"/>
                                          </p:val>
                                        </p:tav>
                                      </p:tavLst>
                                    </p:anim>
                                    <p:animEffect transition="in" filter="fade">
                                      <p:cBhvr>
                                        <p:cTn id="19" dur="2000"/>
                                        <p:tgtEl>
                                          <p:spTgt spid="3">
                                            <p:txEl>
                                              <p:pRg st="0" end="0"/>
                                            </p:txEl>
                                          </p:spTgt>
                                        </p:tgtEl>
                                      </p:cBhvr>
                                    </p:animEffect>
                                  </p:childTnLst>
                                </p:cTn>
                              </p:par>
                            </p:childTnLst>
                          </p:cTn>
                        </p:par>
                        <p:par>
                          <p:cTn id="20" fill="hold">
                            <p:stCondLst>
                              <p:cond delay="3000"/>
                            </p:stCondLst>
                            <p:childTnLst>
                              <p:par>
                                <p:cTn id="21" presetID="58" presetClass="entr" presetSubtype="0" accel="100000" fill="hold"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2000" fill="hold"/>
                                        <p:tgtEl>
                                          <p:spTgt spid="3">
                                            <p:txEl>
                                              <p:pRg st="2" end="2"/>
                                            </p:txEl>
                                          </p:spTgt>
                                        </p:tgtEl>
                                        <p:attrNameLst>
                                          <p:attrName>ppt_w</p:attrName>
                                        </p:attrNameLst>
                                      </p:cBhvr>
                                      <p:tavLst>
                                        <p:tav tm="0">
                                          <p:val>
                                            <p:strVal val="#ppt_w*2.5"/>
                                          </p:val>
                                        </p:tav>
                                        <p:tav tm="100000">
                                          <p:val>
                                            <p:strVal val="#ppt_w"/>
                                          </p:val>
                                        </p:tav>
                                      </p:tavLst>
                                    </p:anim>
                                    <p:anim calcmode="lin" valueType="num">
                                      <p:cBhvr>
                                        <p:cTn id="24" dur="2000" fill="hold"/>
                                        <p:tgtEl>
                                          <p:spTgt spid="3">
                                            <p:txEl>
                                              <p:pRg st="2" end="2"/>
                                            </p:txEl>
                                          </p:spTgt>
                                        </p:tgtEl>
                                        <p:attrNameLst>
                                          <p:attrName>ppt_h</p:attrName>
                                        </p:attrNameLst>
                                      </p:cBhvr>
                                      <p:tavLst>
                                        <p:tav tm="0">
                                          <p:val>
                                            <p:strVal val="#ppt_h*0.01"/>
                                          </p:val>
                                        </p:tav>
                                        <p:tav tm="100000">
                                          <p:val>
                                            <p:strVal val="#ppt_h"/>
                                          </p:val>
                                        </p:tav>
                                      </p:tavLst>
                                    </p:anim>
                                    <p:anim calcmode="lin" valueType="num">
                                      <p:cBhvr>
                                        <p:cTn id="25"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2000" fill="hold"/>
                                        <p:tgtEl>
                                          <p:spTgt spid="3">
                                            <p:txEl>
                                              <p:pRg st="2" end="2"/>
                                            </p:txEl>
                                          </p:spTgt>
                                        </p:tgtEl>
                                        <p:attrNameLst>
                                          <p:attrName>ppt_y</p:attrName>
                                        </p:attrNameLst>
                                      </p:cBhvr>
                                      <p:tavLst>
                                        <p:tav tm="0">
                                          <p:val>
                                            <p:strVal val="#ppt_h+1"/>
                                          </p:val>
                                        </p:tav>
                                        <p:tav tm="100000">
                                          <p:val>
                                            <p:strVal val="#ppt_y"/>
                                          </p:val>
                                        </p:tav>
                                      </p:tavLst>
                                    </p:anim>
                                    <p:animEffect transition="in" filter="fade">
                                      <p:cBhvr>
                                        <p:cTn id="2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908720"/>
            <a:ext cx="8229600" cy="508918"/>
          </a:xfrm>
        </p:spPr>
        <p:txBody>
          <a:bodyPr>
            <a:normAutofit fontScale="90000"/>
          </a:bodyPr>
          <a:lstStyle/>
          <a:p>
            <a:r>
              <a:rPr lang="cs-CZ" dirty="0"/>
              <a:t>Mimika výraz obličeje</a:t>
            </a:r>
            <a:r>
              <a:rPr lang="cs-CZ" b="1" u="sng" dirty="0"/>
              <a:t/>
            </a:r>
            <a:br>
              <a:rPr lang="cs-CZ" b="1" u="sng" dirty="0"/>
            </a:br>
            <a:r>
              <a:rPr lang="cs-CZ" dirty="0"/>
              <a:t> </a:t>
            </a:r>
            <a:br>
              <a:rPr lang="cs-CZ" dirty="0"/>
            </a:br>
            <a:endParaRPr lang="cs-CZ" dirty="0"/>
          </a:p>
        </p:txBody>
      </p:sp>
      <p:sp>
        <p:nvSpPr>
          <p:cNvPr id="3" name="Zástupný symbol pro obsah 2"/>
          <p:cNvSpPr>
            <a:spLocks noGrp="1"/>
          </p:cNvSpPr>
          <p:nvPr>
            <p:ph idx="1"/>
          </p:nvPr>
        </p:nvSpPr>
        <p:spPr/>
        <p:txBody>
          <a:bodyPr>
            <a:normAutofit/>
          </a:bodyPr>
          <a:lstStyle/>
          <a:p>
            <a:r>
              <a:rPr lang="cs-CZ" dirty="0"/>
              <a:t> </a:t>
            </a:r>
            <a:r>
              <a:rPr lang="cs-CZ" sz="2800" dirty="0"/>
              <a:t>Mimické výrazy se utváří kontrakcemi v našem obličeji. V obličeji se objevují dvě základní dimenze </a:t>
            </a:r>
            <a:r>
              <a:rPr lang="cs-CZ" sz="2800" b="1" dirty="0"/>
              <a:t>libost a nelibost</a:t>
            </a:r>
            <a:r>
              <a:rPr lang="cs-CZ" sz="2800" dirty="0" smtClean="0"/>
              <a:t>.</a:t>
            </a:r>
          </a:p>
          <a:p>
            <a:endParaRPr lang="cs-CZ" sz="2800" dirty="0"/>
          </a:p>
          <a:p>
            <a:r>
              <a:rPr lang="cs-CZ" sz="2800" dirty="0"/>
              <a:t> Přečíst a porozumět mimice je těžké. Nejmenší problém nám způsobuje přečíst štěstí, překvapení, zlost, strach,zděšení. Pro pracovníky pečující o nemohoucí je důležité, aby uměli rozpoznat </a:t>
            </a:r>
            <a:r>
              <a:rPr lang="cs-CZ" sz="2800" u="sng" dirty="0"/>
              <a:t>výraz bolesti.</a:t>
            </a:r>
            <a:r>
              <a:rPr lang="cs-CZ" sz="2800" dirty="0"/>
              <a:t> </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style.rotation</p:attrName>
                                        </p:attrNameLst>
                                      </p:cBhvr>
                                      <p:tavLst>
                                        <p:tav tm="0">
                                          <p:val>
                                            <p:fltVal val="720"/>
                                          </p:val>
                                        </p:tav>
                                        <p:tav tm="100000">
                                          <p:val>
                                            <p:fltVal val="0"/>
                                          </p:val>
                                        </p:tav>
                                      </p:tavLst>
                                    </p:anim>
                                    <p:anim calcmode="lin" valueType="num">
                                      <p:cBhvr>
                                        <p:cTn id="9" dur="2000" fill="hold"/>
                                        <p:tgtEl>
                                          <p:spTgt spid="2"/>
                                        </p:tgtEl>
                                        <p:attrNameLst>
                                          <p:attrName>ppt_h</p:attrName>
                                        </p:attrNameLst>
                                      </p:cBhvr>
                                      <p:tavLst>
                                        <p:tav tm="0">
                                          <p:val>
                                            <p:fltVal val="0"/>
                                          </p:val>
                                        </p:tav>
                                        <p:tav tm="100000">
                                          <p:val>
                                            <p:strVal val="#ppt_h"/>
                                          </p:val>
                                        </p:tav>
                                      </p:tavLst>
                                    </p:anim>
                                    <p:anim calcmode="lin" valueType="num">
                                      <p:cBhvr>
                                        <p:cTn id="10" dur="2000" fill="hold"/>
                                        <p:tgtEl>
                                          <p:spTgt spid="2"/>
                                        </p:tgtEl>
                                        <p:attrNameLst>
                                          <p:attrName>ppt_w</p:attrName>
                                        </p:attrNameLst>
                                      </p:cBhvr>
                                      <p:tavLst>
                                        <p:tav tm="0">
                                          <p:val>
                                            <p:fltVal val="0"/>
                                          </p:val>
                                        </p:tav>
                                        <p:tav tm="100000">
                                          <p:val>
                                            <p:strVal val="#ppt_w"/>
                                          </p:val>
                                        </p:tav>
                                      </p:tavLst>
                                    </p:anim>
                                  </p:childTnLst>
                                </p:cTn>
                              </p:par>
                            </p:childTnLst>
                          </p:cTn>
                        </p:par>
                        <p:par>
                          <p:cTn id="11" fill="hold">
                            <p:stCondLst>
                              <p:cond delay="2000"/>
                            </p:stCondLst>
                            <p:childTnLst>
                              <p:par>
                                <p:cTn id="12" presetID="6" presetClass="entr" presetSubtype="16" fill="hold" grpId="0" nodeType="after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circle(in)">
                                      <p:cBhvr>
                                        <p:cTn id="14" dur="2000"/>
                                        <p:tgtEl>
                                          <p:spTgt spid="3">
                                            <p:txEl>
                                              <p:pRg st="0" end="0"/>
                                            </p:txEl>
                                          </p:spTgt>
                                        </p:tgtEl>
                                      </p:cBhvr>
                                    </p:animEffect>
                                  </p:childTnLst>
                                </p:cTn>
                              </p:par>
                            </p:childTnLst>
                          </p:cTn>
                        </p:par>
                        <p:par>
                          <p:cTn id="15" fill="hold">
                            <p:stCondLst>
                              <p:cond delay="4000"/>
                            </p:stCondLst>
                            <p:childTnLst>
                              <p:par>
                                <p:cTn id="16" presetID="6" presetClass="entr" presetSubtype="16" fill="hold" grpId="0" nodeType="after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circle(in)">
                                      <p:cBhvr>
                                        <p:cTn id="18"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88640"/>
            <a:ext cx="8229600" cy="5937523"/>
          </a:xfrm>
        </p:spPr>
        <p:txBody>
          <a:bodyPr>
            <a:normAutofit fontScale="85000" lnSpcReduction="20000"/>
          </a:bodyPr>
          <a:lstStyle/>
          <a:p>
            <a:pPr>
              <a:buFont typeface="Wingdings" pitchFamily="2" charset="2"/>
              <a:buChar char="Ø"/>
            </a:pPr>
            <a:r>
              <a:rPr lang="cs-CZ" dirty="0"/>
              <a:t> V mimice </a:t>
            </a:r>
            <a:r>
              <a:rPr lang="cs-CZ" dirty="0" err="1"/>
              <a:t>dokáží</a:t>
            </a:r>
            <a:r>
              <a:rPr lang="cs-CZ" dirty="0"/>
              <a:t> být velmi výmluvná i ústa a to především </a:t>
            </a:r>
            <a:r>
              <a:rPr lang="cs-CZ" b="1" dirty="0"/>
              <a:t>úsměv.</a:t>
            </a:r>
            <a:endParaRPr lang="cs-CZ" dirty="0"/>
          </a:p>
          <a:p>
            <a:pPr>
              <a:buNone/>
            </a:pPr>
            <a:r>
              <a:rPr lang="cs-CZ" dirty="0"/>
              <a:t> </a:t>
            </a:r>
          </a:p>
          <a:p>
            <a:r>
              <a:rPr lang="cs-CZ" u="sng" dirty="0"/>
              <a:t>Prostý úsměv</a:t>
            </a:r>
            <a:r>
              <a:rPr lang="cs-CZ" dirty="0"/>
              <a:t> – vyjadřuje důvěru, srdečnost, je to úsměv přirozený , říká se mu přátelský. Rty jsou malinko pootevřeny, horní zuby jsou vidět jen mírně.</a:t>
            </a:r>
          </a:p>
          <a:p>
            <a:pPr>
              <a:buNone/>
            </a:pPr>
            <a:r>
              <a:rPr lang="cs-CZ" dirty="0"/>
              <a:t> </a:t>
            </a:r>
          </a:p>
          <a:p>
            <a:r>
              <a:rPr lang="cs-CZ" u="sng" dirty="0"/>
              <a:t>Horní úsměv</a:t>
            </a:r>
            <a:r>
              <a:rPr lang="cs-CZ" dirty="0"/>
              <a:t> – rty jsou více pootevřeny a odhalují horní zuby. Objevuje se při vytváření silnějších přátelských vazeb, v důvěrnějším prostředí. Pokud se na nás takto usmívá poprvé, je možné, že zapochybujeme o jeho upřímnosti.</a:t>
            </a:r>
          </a:p>
          <a:p>
            <a:pPr>
              <a:buNone/>
            </a:pPr>
            <a:r>
              <a:rPr lang="cs-CZ" dirty="0"/>
              <a:t> </a:t>
            </a:r>
          </a:p>
          <a:p>
            <a:r>
              <a:rPr lang="cs-CZ" u="sng" dirty="0"/>
              <a:t>Široký úsměv</a:t>
            </a:r>
            <a:r>
              <a:rPr lang="cs-CZ" dirty="0"/>
              <a:t> – rty jsou pootevřeny tak, že jsou vidět horní a dolní zuby, oči se zužují. Vyjadřuje silnější emoce. </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2000"/>
                                        <p:tgtEl>
                                          <p:spTgt spid="3">
                                            <p:txEl>
                                              <p:pRg st="0" end="0"/>
                                            </p:txEl>
                                          </p:spTgt>
                                        </p:tgtEl>
                                      </p:cBhvr>
                                    </p:animEffect>
                                  </p:childTnLst>
                                </p:cTn>
                              </p:par>
                            </p:childTnLst>
                          </p:cTn>
                        </p:par>
                        <p:par>
                          <p:cTn id="8" fill="hold">
                            <p:stCondLst>
                              <p:cond delay="2000"/>
                            </p:stCondLst>
                            <p:childTnLst>
                              <p:par>
                                <p:cTn id="9" presetID="22" presetClass="entr" presetSubtype="4" fill="hold" grpId="0"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wipe(down)">
                                      <p:cBhvr>
                                        <p:cTn id="11" dur="2000"/>
                                        <p:tgtEl>
                                          <p:spTgt spid="3">
                                            <p:txEl>
                                              <p:pRg st="2" end="2"/>
                                            </p:txEl>
                                          </p:spTgt>
                                        </p:tgtEl>
                                      </p:cBhvr>
                                    </p:animEffect>
                                  </p:childTnLst>
                                </p:cTn>
                              </p:par>
                            </p:childTnLst>
                          </p:cTn>
                        </p:par>
                        <p:par>
                          <p:cTn id="12" fill="hold">
                            <p:stCondLst>
                              <p:cond delay="4000"/>
                            </p:stCondLst>
                            <p:childTnLst>
                              <p:par>
                                <p:cTn id="13" presetID="22" presetClass="entr" presetSubtype="4" fill="hold" grpId="0" nodeType="after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wipe(down)">
                                      <p:cBhvr>
                                        <p:cTn id="15" dur="2000"/>
                                        <p:tgtEl>
                                          <p:spTgt spid="3">
                                            <p:txEl>
                                              <p:pRg st="4" end="4"/>
                                            </p:txEl>
                                          </p:spTgt>
                                        </p:tgtEl>
                                      </p:cBhvr>
                                    </p:animEffect>
                                  </p:childTnLst>
                                </p:cTn>
                              </p:par>
                            </p:childTnLst>
                          </p:cTn>
                        </p:par>
                        <p:par>
                          <p:cTn id="16" fill="hold">
                            <p:stCondLst>
                              <p:cond delay="6000"/>
                            </p:stCondLst>
                            <p:childTnLst>
                              <p:par>
                                <p:cTn id="17" presetID="22" presetClass="entr" presetSubtype="4" fill="hold" grpId="0" nodeType="after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wipe(down)">
                                      <p:cBhvr>
                                        <p:cTn id="19"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u="sng" dirty="0" err="1"/>
              <a:t>Gestika</a:t>
            </a:r>
            <a:r>
              <a:rPr lang="cs-CZ" u="sng" dirty="0"/>
              <a:t> – pohyby těla a jeho částí, </a:t>
            </a:r>
            <a:r>
              <a:rPr lang="cs-CZ" u="sng" dirty="0" err="1"/>
              <a:t>posturologie</a:t>
            </a:r>
            <a:r>
              <a:rPr lang="cs-CZ" u="sng" dirty="0"/>
              <a:t> – řeč postojů těla</a:t>
            </a:r>
            <a:endParaRPr lang="cs-CZ"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67544" y="1700808"/>
            <a:ext cx="7833574" cy="4781128"/>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9"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2000" fill="hold"/>
                                        <p:tgtEl>
                                          <p:spTgt spid="2"/>
                                        </p:tgtEl>
                                        <p:attrNameLst>
                                          <p:attrName>ppt_w</p:attrName>
                                        </p:attrNameLst>
                                      </p:cBhvr>
                                      <p:tavLst>
                                        <p:tav tm="0" fmla="#ppt_w*sin(2.5*pi*$)">
                                          <p:val>
                                            <p:fltVal val="0"/>
                                          </p:val>
                                        </p:tav>
                                        <p:tav tm="100000">
                                          <p:val>
                                            <p:fltVal val="1"/>
                                          </p:val>
                                        </p:tav>
                                      </p:tavLst>
                                    </p:anim>
                                    <p:anim calcmode="lin" valueType="num">
                                      <p:cBhvr>
                                        <p:cTn id="8" dur="2000" fill="hold"/>
                                        <p:tgtEl>
                                          <p:spTgt spid="2"/>
                                        </p:tgtEl>
                                        <p:attrNameLst>
                                          <p:attrName>ppt_h</p:attrName>
                                        </p:attrNameLst>
                                      </p:cBhvr>
                                      <p:tavLst>
                                        <p:tav tm="0">
                                          <p:val>
                                            <p:strVal val="#ppt_h"/>
                                          </p:val>
                                        </p:tav>
                                        <p:tav tm="100000">
                                          <p:val>
                                            <p:strVal val="#ppt_h"/>
                                          </p:val>
                                        </p:tav>
                                      </p:tavLst>
                                    </p:anim>
                                  </p:childTnLst>
                                </p:cTn>
                              </p:par>
                            </p:childTnLst>
                          </p:cTn>
                        </p:par>
                        <p:par>
                          <p:cTn id="9" fill="hold">
                            <p:stCondLst>
                              <p:cond delay="2000"/>
                            </p:stCondLst>
                            <p:childTnLst>
                              <p:par>
                                <p:cTn id="10" presetID="37" presetClass="entr" presetSubtype="0" fill="hold" nodeType="after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3000"/>
                                        <p:tgtEl>
                                          <p:spTgt spid="4"/>
                                        </p:tgtEl>
                                      </p:cBhvr>
                                    </p:animEffect>
                                    <p:anim calcmode="lin" valueType="num">
                                      <p:cBhvr>
                                        <p:cTn id="13" dur="3000" fill="hold"/>
                                        <p:tgtEl>
                                          <p:spTgt spid="4"/>
                                        </p:tgtEl>
                                        <p:attrNameLst>
                                          <p:attrName>ppt_x</p:attrName>
                                        </p:attrNameLst>
                                      </p:cBhvr>
                                      <p:tavLst>
                                        <p:tav tm="0">
                                          <p:val>
                                            <p:strVal val="#ppt_x"/>
                                          </p:val>
                                        </p:tav>
                                        <p:tav tm="100000">
                                          <p:val>
                                            <p:strVal val="#ppt_x"/>
                                          </p:val>
                                        </p:tav>
                                      </p:tavLst>
                                    </p:anim>
                                    <p:anim calcmode="lin" valueType="num">
                                      <p:cBhvr>
                                        <p:cTn id="14" dur="2700" decel="100000" fill="hold"/>
                                        <p:tgtEl>
                                          <p:spTgt spid="4"/>
                                        </p:tgtEl>
                                        <p:attrNameLst>
                                          <p:attrName>ppt_y</p:attrName>
                                        </p:attrNameLst>
                                      </p:cBhvr>
                                      <p:tavLst>
                                        <p:tav tm="0">
                                          <p:val>
                                            <p:strVal val="#ppt_y+1"/>
                                          </p:val>
                                        </p:tav>
                                        <p:tav tm="100000">
                                          <p:val>
                                            <p:strVal val="#ppt_y-.03"/>
                                          </p:val>
                                        </p:tav>
                                      </p:tavLst>
                                    </p:anim>
                                    <p:anim calcmode="lin" valueType="num">
                                      <p:cBhvr>
                                        <p:cTn id="15" dur="300" accel="100000" fill="hold">
                                          <p:stCondLst>
                                            <p:cond delay="27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a:t> </a:t>
            </a:r>
            <a:br>
              <a:rPr lang="cs-CZ" dirty="0"/>
            </a:br>
            <a:r>
              <a:rPr lang="cs-CZ" dirty="0" err="1"/>
              <a:t>Posturologie</a:t>
            </a:r>
            <a:r>
              <a:rPr lang="cs-CZ" dirty="0"/>
              <a:t> a </a:t>
            </a:r>
            <a:r>
              <a:rPr lang="cs-CZ" dirty="0" err="1"/>
              <a:t>gestika</a:t>
            </a:r>
            <a:r>
              <a:rPr lang="cs-CZ" dirty="0"/>
              <a:t> pasivního člověka</a:t>
            </a:r>
            <a:r>
              <a:rPr lang="cs-CZ" b="1" u="sng" dirty="0"/>
              <a:t/>
            </a:r>
            <a:br>
              <a:rPr lang="cs-CZ" b="1" u="sng" dirty="0"/>
            </a:br>
            <a:endParaRPr lang="cs-CZ" dirty="0"/>
          </a:p>
        </p:txBody>
      </p:sp>
      <p:sp>
        <p:nvSpPr>
          <p:cNvPr id="3" name="Zástupný symbol pro obsah 2"/>
          <p:cNvSpPr>
            <a:spLocks noGrp="1"/>
          </p:cNvSpPr>
          <p:nvPr>
            <p:ph idx="1"/>
          </p:nvPr>
        </p:nvSpPr>
        <p:spPr>
          <a:xfrm>
            <a:off x="457200" y="1916832"/>
            <a:ext cx="8229600" cy="4209331"/>
          </a:xfrm>
        </p:spPr>
        <p:txBody>
          <a:bodyPr>
            <a:normAutofit/>
          </a:bodyPr>
          <a:lstStyle/>
          <a:p>
            <a:r>
              <a:rPr lang="cs-CZ" sz="2800" dirty="0"/>
              <a:t>Pokleslá iniciativa, ztráta zájmu provázená afektivní lhostejností. Tělo je v poloze </a:t>
            </a:r>
            <a:r>
              <a:rPr lang="cs-CZ" sz="2800" dirty="0" smtClean="0"/>
              <a:t>prosebníka- Mírně </a:t>
            </a:r>
            <a:r>
              <a:rPr lang="cs-CZ" sz="2800" dirty="0"/>
              <a:t>předkloněné, hlava sklopená, ramena svěšená. Gestikulace může být přehnaně </a:t>
            </a:r>
            <a:r>
              <a:rPr lang="cs-CZ" sz="2800" dirty="0" smtClean="0"/>
              <a:t>nápadná.</a:t>
            </a:r>
            <a:endParaRPr lang="cs-CZ"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0" presetClass="entr" presetSubtype="0" fill="hold" grpId="0" nodeType="after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1"/>
                                          </p:val>
                                        </p:tav>
                                        <p:tav tm="100000">
                                          <p:val>
                                            <p:strVal val="#ppt_x"/>
                                          </p:val>
                                        </p:tav>
                                      </p:tavLst>
                                    </p:anim>
                                    <p:anim calcmode="lin" valueType="num">
                                      <p:cBhvr>
                                        <p:cTn id="9" dur="1000" fill="hold"/>
                                        <p:tgtEl>
                                          <p:spTgt spid="2"/>
                                        </p:tgtEl>
                                        <p:attrNameLst>
                                          <p:attrName>ppt_y</p:attrName>
                                        </p:attrNameLst>
                                      </p:cBhvr>
                                      <p:tavLst>
                                        <p:tav tm="0">
                                          <p:val>
                                            <p:strVal val="#ppt_y"/>
                                          </p:val>
                                        </p:tav>
                                        <p:tav tm="100000">
                                          <p:val>
                                            <p:strVal val="#ppt_y"/>
                                          </p:val>
                                        </p:tav>
                                      </p:tavLst>
                                    </p:anim>
                                  </p:childTnLst>
                                </p:cTn>
                              </p:par>
                            </p:childTnLst>
                          </p:cTn>
                        </p:par>
                        <p:par>
                          <p:cTn id="10" fill="hold">
                            <p:stCondLst>
                              <p:cond delay="4500"/>
                            </p:stCondLst>
                            <p:childTnLst>
                              <p:par>
                                <p:cTn id="11" presetID="58" presetClass="entr" presetSubtype="0" accel="10000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2000" fill="hold"/>
                                        <p:tgtEl>
                                          <p:spTgt spid="3">
                                            <p:txEl>
                                              <p:pRg st="0" end="0"/>
                                            </p:txEl>
                                          </p:spTgt>
                                        </p:tgtEl>
                                        <p:attrNameLst>
                                          <p:attrName>ppt_w</p:attrName>
                                        </p:attrNameLst>
                                      </p:cBhvr>
                                      <p:tavLst>
                                        <p:tav tm="0">
                                          <p:val>
                                            <p:strVal val="#ppt_w*2.5"/>
                                          </p:val>
                                        </p:tav>
                                        <p:tav tm="100000">
                                          <p:val>
                                            <p:strVal val="#ppt_w"/>
                                          </p:val>
                                        </p:tav>
                                      </p:tavLst>
                                    </p:anim>
                                    <p:anim calcmode="lin" valueType="num">
                                      <p:cBhvr>
                                        <p:cTn id="14" dur="2000" fill="hold"/>
                                        <p:tgtEl>
                                          <p:spTgt spid="3">
                                            <p:txEl>
                                              <p:pRg st="0" end="0"/>
                                            </p:txEl>
                                          </p:spTgt>
                                        </p:tgtEl>
                                        <p:attrNameLst>
                                          <p:attrName>ppt_h</p:attrName>
                                        </p:attrNameLst>
                                      </p:cBhvr>
                                      <p:tavLst>
                                        <p:tav tm="0">
                                          <p:val>
                                            <p:strVal val="#ppt_h*0.01"/>
                                          </p:val>
                                        </p:tav>
                                        <p:tav tm="100000">
                                          <p:val>
                                            <p:strVal val="#ppt_h"/>
                                          </p:val>
                                        </p:tav>
                                      </p:tavLst>
                                    </p:anim>
                                    <p:anim calcmode="lin" valueType="num">
                                      <p:cBhvr>
                                        <p:cTn id="15"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2000" fill="hold"/>
                                        <p:tgtEl>
                                          <p:spTgt spid="3">
                                            <p:txEl>
                                              <p:pRg st="0" end="0"/>
                                            </p:txEl>
                                          </p:spTgt>
                                        </p:tgtEl>
                                        <p:attrNameLst>
                                          <p:attrName>ppt_y</p:attrName>
                                        </p:attrNameLst>
                                      </p:cBhvr>
                                      <p:tavLst>
                                        <p:tav tm="0">
                                          <p:val>
                                            <p:strVal val="#ppt_h+1"/>
                                          </p:val>
                                        </p:tav>
                                        <p:tav tm="100000">
                                          <p:val>
                                            <p:strVal val="#ppt_y"/>
                                          </p:val>
                                        </p:tav>
                                      </p:tavLst>
                                    </p:anim>
                                    <p:animEffect transition="in" filter="fade">
                                      <p:cBhvr>
                                        <p:cTn id="1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404664"/>
            <a:ext cx="8229600" cy="1584176"/>
          </a:xfrm>
        </p:spPr>
        <p:txBody>
          <a:bodyPr>
            <a:normAutofit fontScale="90000"/>
          </a:bodyPr>
          <a:lstStyle/>
          <a:p>
            <a:r>
              <a:rPr lang="cs-CZ" dirty="0" err="1" smtClean="0"/>
              <a:t>Posturologi</a:t>
            </a:r>
            <a:r>
              <a:rPr lang="cs-CZ" dirty="0" smtClean="0"/>
              <a:t> a </a:t>
            </a:r>
            <a:r>
              <a:rPr lang="cs-CZ" dirty="0" err="1" smtClean="0"/>
              <a:t>gestika</a:t>
            </a:r>
            <a:r>
              <a:rPr lang="cs-CZ" dirty="0" smtClean="0"/>
              <a:t> agresivního člověka</a:t>
            </a:r>
            <a:r>
              <a:rPr lang="cs-CZ" b="1" u="sng" dirty="0" smtClean="0"/>
              <a:t/>
            </a:r>
            <a:br>
              <a:rPr lang="cs-CZ" b="1" u="sng" dirty="0" smtClean="0"/>
            </a:br>
            <a:endParaRPr lang="cs-CZ" dirty="0"/>
          </a:p>
        </p:txBody>
      </p:sp>
      <p:sp>
        <p:nvSpPr>
          <p:cNvPr id="3" name="Zástupný symbol pro obsah 2"/>
          <p:cNvSpPr>
            <a:spLocks noGrp="1"/>
          </p:cNvSpPr>
          <p:nvPr>
            <p:ph idx="1"/>
          </p:nvPr>
        </p:nvSpPr>
        <p:spPr>
          <a:xfrm>
            <a:off x="457200" y="1988840"/>
            <a:ext cx="8229600" cy="4137323"/>
          </a:xfrm>
        </p:spPr>
        <p:txBody>
          <a:bodyPr/>
          <a:lstStyle/>
          <a:p>
            <a:r>
              <a:rPr lang="cs-CZ" sz="2800" dirty="0" smtClean="0"/>
              <a:t>Tendence k útočnému jednání vůči druhé osobě či okolí. Agrese patří mezi nejzákladnější projevy neadaptivního chování. Postava je napjatá až mírně výhružně zakloněná, hlava vzpřímená, pohled míří se shora dolů. Tělo je v tenzi, jakoby připravené k útoku, trhavé a zlostné pohyby vyjadřující nesouhlas.</a:t>
            </a:r>
          </a:p>
          <a:p>
            <a:pPr>
              <a:buNone/>
            </a:pP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3"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
                                        <p:tgtEl>
                                          <p:spTgt spid="2"/>
                                        </p:tgtEl>
                                      </p:cBhvr>
                                    </p:animEffect>
                                    <p:anim calcmode="lin" valueType="num">
                                      <p:cBhvr>
                                        <p:cTn id="8" dur="800" fill="hold"/>
                                        <p:tgtEl>
                                          <p:spTgt spid="2"/>
                                        </p:tgtEl>
                                        <p:attrNameLst>
                                          <p:attrName>ppt_x</p:attrName>
                                        </p:attrNameLst>
                                      </p:cBhvr>
                                      <p:tavLst>
                                        <p:tav tm="0">
                                          <p:val>
                                            <p:strVal val="#ppt_x"/>
                                          </p:val>
                                        </p:tav>
                                        <p:tav tm="100000">
                                          <p:val>
                                            <p:strVal val="#ppt_x"/>
                                          </p:val>
                                        </p:tav>
                                      </p:tavLst>
                                    </p:anim>
                                    <p:anim calcmode="lin" valueType="num">
                                      <p:cBhvr>
                                        <p:cTn id="9" dur="800" fill="hold"/>
                                        <p:tgtEl>
                                          <p:spTgt spid="2"/>
                                        </p:tgtEl>
                                        <p:attrNameLst>
                                          <p:attrName>ppt_y</p:attrName>
                                        </p:attrNameLst>
                                      </p:cBhvr>
                                      <p:tavLst>
                                        <p:tav tm="0">
                                          <p:val>
                                            <p:strVal val="#ppt_y+0.31"/>
                                          </p:val>
                                        </p:tav>
                                        <p:tav tm="100000">
                                          <p:val>
                                            <p:strVal val="#ppt_y+0.31"/>
                                          </p:val>
                                        </p:tav>
                                      </p:tavLst>
                                    </p:anim>
                                    <p:anim calcmode="lin" valueType="num">
                                      <p:cBhvr>
                                        <p:cTn id="10" dur="1200" decel="50000" fill="hold">
                                          <p:stCondLst>
                                            <p:cond delay="800"/>
                                          </p:stCondLst>
                                        </p:cTn>
                                        <p:tgtEl>
                                          <p:spTgt spid="2"/>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1200" decel="50000" fill="hold">
                                          <p:stCondLst>
                                            <p:cond delay="800"/>
                                          </p:stCondLst>
                                        </p:cTn>
                                        <p:tgtEl>
                                          <p:spTgt spid="2"/>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par>
                          <p:cTn id="12" fill="hold">
                            <p:stCondLst>
                              <p:cond delay="2000"/>
                            </p:stCondLst>
                            <p:childTnLst>
                              <p:par>
                                <p:cTn id="13" presetID="48" presetClass="entr" presetSubtype="0" accel="50000" fill="hold" grpId="0"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2000" fill="hold"/>
                                        <p:tgtEl>
                                          <p:spTgt spid="3">
                                            <p:txEl>
                                              <p:pRg st="0" end="0"/>
                                            </p:txEl>
                                          </p:spTgt>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6" dur="2000" fill="hold"/>
                                        <p:tgtEl>
                                          <p:spTgt spid="3">
                                            <p:txEl>
                                              <p:pRg st="0" end="0"/>
                                            </p:txEl>
                                          </p:spTgt>
                                        </p:tgtEl>
                                        <p:attrNameLst>
                                          <p:attrName>ppt_x</p:attrName>
                                        </p:attrNameLst>
                                      </p:cBhvr>
                                      <p:tavLst>
                                        <p:tav tm="0">
                                          <p:val>
                                            <p:fltVal val="-1"/>
                                          </p:val>
                                        </p:tav>
                                        <p:tav tm="50000">
                                          <p:val>
                                            <p:fltVal val="0.95"/>
                                          </p:val>
                                        </p:tav>
                                        <p:tav tm="100000">
                                          <p:val>
                                            <p:strVal val="#ppt_x"/>
                                          </p:val>
                                        </p:tav>
                                      </p:tavLst>
                                    </p:anim>
                                    <p:anim calcmode="lin" valueType="num">
                                      <p:cBhvr>
                                        <p:cTn id="17" dur="2000" fill="hold"/>
                                        <p:tgtEl>
                                          <p:spTgt spid="3">
                                            <p:txEl>
                                              <p:pRg st="0" end="0"/>
                                            </p:txEl>
                                          </p:spTgt>
                                        </p:tgtEl>
                                        <p:attrNameLst>
                                          <p:attrName>ppt_y</p:attrName>
                                        </p:attrNameLst>
                                      </p:cBhvr>
                                      <p:tavLst>
                                        <p:tav tm="0">
                                          <p:val>
                                            <p:strVal val="#ppt_y"/>
                                          </p:val>
                                        </p:tav>
                                        <p:tav tm="100000">
                                          <p:val>
                                            <p:strVal val="#ppt_y"/>
                                          </p:val>
                                        </p:tav>
                                      </p:tavLst>
                                    </p:anim>
                                    <p:animEffect transition="in" filter="fade">
                                      <p:cBhvr>
                                        <p:cTn id="18"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000" dirty="0" err="1" smtClean="0"/>
              <a:t>Posturologie</a:t>
            </a:r>
            <a:r>
              <a:rPr lang="cs-CZ" sz="4000" dirty="0" smtClean="0"/>
              <a:t> a </a:t>
            </a:r>
            <a:r>
              <a:rPr lang="cs-CZ" sz="4000" dirty="0" err="1" smtClean="0"/>
              <a:t>gestika</a:t>
            </a:r>
            <a:r>
              <a:rPr lang="cs-CZ" sz="4000" dirty="0" smtClean="0"/>
              <a:t> rušitele</a:t>
            </a:r>
            <a:endParaRPr lang="cs-CZ" sz="4000" dirty="0"/>
          </a:p>
        </p:txBody>
      </p:sp>
      <p:sp>
        <p:nvSpPr>
          <p:cNvPr id="3" name="Zástupný symbol pro obsah 2"/>
          <p:cNvSpPr>
            <a:spLocks noGrp="1"/>
          </p:cNvSpPr>
          <p:nvPr>
            <p:ph idx="1"/>
          </p:nvPr>
        </p:nvSpPr>
        <p:spPr>
          <a:xfrm>
            <a:off x="457200" y="1844824"/>
            <a:ext cx="8229600" cy="4281339"/>
          </a:xfrm>
        </p:spPr>
        <p:txBody>
          <a:bodyPr/>
          <a:lstStyle/>
          <a:p>
            <a:r>
              <a:rPr lang="cs-CZ" sz="2800" dirty="0" smtClean="0"/>
              <a:t>Rušitel je člověk, který se při komunikaci neustále neklidně pohybuje, mění pozice nohou i rukou, přerušuje oční kontakt. Rozhovor s takovým člověkem nás vyvádí z rovnováhy, může nás urážet takto vyjadřovaný nezájem.</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par>
                          <p:cTn id="21" fill="hold">
                            <p:stCondLst>
                              <p:cond delay="2000"/>
                            </p:stCondLst>
                            <p:childTnLst>
                              <p:par>
                                <p:cTn id="22" presetID="50" presetClass="entr" presetSubtype="0" decel="100000" fill="hold" grpId="0" nodeType="after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 calcmode="lin" valueType="num">
                                      <p:cBhvr>
                                        <p:cTn id="24" dur="3000" fill="hold"/>
                                        <p:tgtEl>
                                          <p:spTgt spid="3">
                                            <p:txEl>
                                              <p:pRg st="0" end="0"/>
                                            </p:txEl>
                                          </p:spTgt>
                                        </p:tgtEl>
                                        <p:attrNameLst>
                                          <p:attrName>ppt_w</p:attrName>
                                        </p:attrNameLst>
                                      </p:cBhvr>
                                      <p:tavLst>
                                        <p:tav tm="0">
                                          <p:val>
                                            <p:strVal val="#ppt_w+.3"/>
                                          </p:val>
                                        </p:tav>
                                        <p:tav tm="100000">
                                          <p:val>
                                            <p:strVal val="#ppt_w"/>
                                          </p:val>
                                        </p:tav>
                                      </p:tavLst>
                                    </p:anim>
                                    <p:anim calcmode="lin" valueType="num">
                                      <p:cBhvr>
                                        <p:cTn id="25" dur="3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26" dur="3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32656"/>
            <a:ext cx="8229600" cy="1368152"/>
          </a:xfrm>
        </p:spPr>
        <p:txBody>
          <a:bodyPr>
            <a:normAutofit fontScale="90000"/>
          </a:bodyPr>
          <a:lstStyle/>
          <a:p>
            <a:r>
              <a:rPr lang="cs-CZ" dirty="0" err="1" smtClean="0"/>
              <a:t>Posturologie</a:t>
            </a:r>
            <a:r>
              <a:rPr lang="cs-CZ" dirty="0" smtClean="0"/>
              <a:t> a </a:t>
            </a:r>
            <a:r>
              <a:rPr lang="cs-CZ" dirty="0" err="1" smtClean="0"/>
              <a:t>gestika</a:t>
            </a:r>
            <a:r>
              <a:rPr lang="cs-CZ" dirty="0" smtClean="0"/>
              <a:t> asertivního člověka</a:t>
            </a:r>
            <a:r>
              <a:rPr lang="cs-CZ" b="1" u="sng" dirty="0" smtClean="0"/>
              <a:t/>
            </a:r>
            <a:br>
              <a:rPr lang="cs-CZ" b="1" u="sng" dirty="0" smtClean="0"/>
            </a:br>
            <a:endParaRPr lang="cs-CZ" dirty="0"/>
          </a:p>
        </p:txBody>
      </p:sp>
      <p:sp>
        <p:nvSpPr>
          <p:cNvPr id="3" name="Zástupný symbol pro obsah 2"/>
          <p:cNvSpPr>
            <a:spLocks noGrp="1"/>
          </p:cNvSpPr>
          <p:nvPr>
            <p:ph idx="1"/>
          </p:nvPr>
        </p:nvSpPr>
        <p:spPr>
          <a:xfrm>
            <a:off x="457200" y="1916832"/>
            <a:ext cx="8229600" cy="4209331"/>
          </a:xfrm>
        </p:spPr>
        <p:txBody>
          <a:bodyPr/>
          <a:lstStyle/>
          <a:p>
            <a:r>
              <a:rPr lang="cs-CZ" sz="2800" dirty="0" smtClean="0"/>
              <a:t>Člověk je schopen bez zjevné agresivity i pasivity, chování je založeno na dostatečném, ale ne přehnaném sebevědomí. Pohyby jsou uvolněné, přátelský postoj, koukáme komunikujícímu zpříma do očí.</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0" presetClass="entr" presetSubtype="0" fill="hold" grpId="0" nodeType="after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1"/>
                                          </p:val>
                                        </p:tav>
                                        <p:tav tm="100000">
                                          <p:val>
                                            <p:strVal val="#ppt_x"/>
                                          </p:val>
                                        </p:tav>
                                      </p:tavLst>
                                    </p:anim>
                                    <p:anim calcmode="lin" valueType="num">
                                      <p:cBhvr>
                                        <p:cTn id="9" dur="1000" fill="hold"/>
                                        <p:tgtEl>
                                          <p:spTgt spid="2"/>
                                        </p:tgtEl>
                                        <p:attrNameLst>
                                          <p:attrName>ppt_y</p:attrName>
                                        </p:attrNameLst>
                                      </p:cBhvr>
                                      <p:tavLst>
                                        <p:tav tm="0">
                                          <p:val>
                                            <p:strVal val="#ppt_y"/>
                                          </p:val>
                                        </p:tav>
                                        <p:tav tm="100000">
                                          <p:val>
                                            <p:strVal val="#ppt_y"/>
                                          </p:val>
                                        </p:tav>
                                      </p:tavLst>
                                    </p:anim>
                                  </p:childTnLst>
                                </p:cTn>
                              </p:par>
                            </p:childTnLst>
                          </p:cTn>
                        </p:par>
                        <p:par>
                          <p:cTn id="10" fill="hold">
                            <p:stCondLst>
                              <p:cond delay="4700"/>
                            </p:stCondLst>
                            <p:childTnLst>
                              <p:par>
                                <p:cTn id="11" presetID="37"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2000"/>
                                        <p:tgtEl>
                                          <p:spTgt spid="3">
                                            <p:txEl>
                                              <p:pRg st="0" end="0"/>
                                            </p:txEl>
                                          </p:spTgt>
                                        </p:tgtEl>
                                      </p:cBhvr>
                                    </p:animEffect>
                                    <p:anim calcmode="lin" valueType="num">
                                      <p:cBhvr>
                                        <p:cTn id="14"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8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6" dur="200" accel="100000" fill="hold">
                                          <p:stCondLst>
                                            <p:cond delay="18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404664"/>
            <a:ext cx="8229600" cy="1512168"/>
          </a:xfrm>
        </p:spPr>
        <p:txBody>
          <a:bodyPr>
            <a:normAutofit fontScale="90000"/>
          </a:bodyPr>
          <a:lstStyle/>
          <a:p>
            <a:r>
              <a:rPr lang="cs-CZ" u="sng" dirty="0" smtClean="0"/>
              <a:t>Pohyby rukou – </a:t>
            </a:r>
            <a:r>
              <a:rPr lang="cs-CZ" u="sng" dirty="0" err="1" smtClean="0"/>
              <a:t>gestika</a:t>
            </a:r>
            <a:r>
              <a:rPr lang="cs-CZ" sz="4000" u="sng" dirty="0" smtClean="0"/>
              <a:t/>
            </a:r>
            <a:br>
              <a:rPr lang="cs-CZ" sz="4000" u="sng" dirty="0" smtClean="0"/>
            </a:br>
            <a:r>
              <a:rPr lang="cs-CZ" sz="4000" u="sng" dirty="0" smtClean="0"/>
              <a:t/>
            </a:r>
            <a:br>
              <a:rPr lang="cs-CZ" sz="4000" u="sng" dirty="0" smtClean="0"/>
            </a:br>
            <a:r>
              <a:rPr lang="cs-CZ" sz="3100" dirty="0" smtClean="0"/>
              <a:t>Popisujeme čtyři formy komunikace rukou</a:t>
            </a:r>
            <a:r>
              <a:rPr lang="cs-CZ" sz="3600" dirty="0" smtClean="0"/>
              <a:t/>
            </a:r>
            <a:br>
              <a:rPr lang="cs-CZ" sz="3600" dirty="0" smtClean="0"/>
            </a:br>
            <a:endParaRPr lang="cs-CZ" sz="4000"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555776" y="1772816"/>
            <a:ext cx="3585315" cy="4973135"/>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par>
                          <p:cTn id="8" fill="hold">
                            <p:stCondLst>
                              <p:cond delay="2000"/>
                            </p:stCondLst>
                            <p:childTnLst>
                              <p:par>
                                <p:cTn id="9" presetID="55"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p:cTn id="11" dur="3000" fill="hold"/>
                                        <p:tgtEl>
                                          <p:spTgt spid="4"/>
                                        </p:tgtEl>
                                        <p:attrNameLst>
                                          <p:attrName>ppt_w</p:attrName>
                                        </p:attrNameLst>
                                      </p:cBhvr>
                                      <p:tavLst>
                                        <p:tav tm="0">
                                          <p:val>
                                            <p:strVal val="#ppt_w*0.70"/>
                                          </p:val>
                                        </p:tav>
                                        <p:tav tm="100000">
                                          <p:val>
                                            <p:strVal val="#ppt_w"/>
                                          </p:val>
                                        </p:tav>
                                      </p:tavLst>
                                    </p:anim>
                                    <p:anim calcmode="lin" valueType="num">
                                      <p:cBhvr>
                                        <p:cTn id="12" dur="3000" fill="hold"/>
                                        <p:tgtEl>
                                          <p:spTgt spid="4"/>
                                        </p:tgtEl>
                                        <p:attrNameLst>
                                          <p:attrName>ppt_h</p:attrName>
                                        </p:attrNameLst>
                                      </p:cBhvr>
                                      <p:tavLst>
                                        <p:tav tm="0">
                                          <p:val>
                                            <p:strVal val="#ppt_h"/>
                                          </p:val>
                                        </p:tav>
                                        <p:tav tm="100000">
                                          <p:val>
                                            <p:strVal val="#ppt_h"/>
                                          </p:val>
                                        </p:tav>
                                      </p:tavLst>
                                    </p:anim>
                                    <p:animEffect transition="in" filter="fade">
                                      <p:cBhvr>
                                        <p:cTn id="13"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76672"/>
            <a:ext cx="8229600" cy="5649491"/>
          </a:xfrm>
        </p:spPr>
        <p:txBody>
          <a:bodyPr>
            <a:normAutofit/>
          </a:bodyPr>
          <a:lstStyle/>
          <a:p>
            <a:r>
              <a:rPr lang="cs-CZ" sz="2800" b="1" u="sng" dirty="0" smtClean="0"/>
              <a:t>Symboly –</a:t>
            </a:r>
            <a:r>
              <a:rPr lang="cs-CZ" sz="2800" u="sng" dirty="0" smtClean="0"/>
              <a:t> </a:t>
            </a:r>
            <a:r>
              <a:rPr lang="cs-CZ" sz="2800" dirty="0" smtClean="0"/>
              <a:t>jsou pohyby rukou, kterým druzí dobře rozumí, symboly používají hodně děti, zejména ty, které ještě nemluví. Každá kultura si vytváří své vlastní symboly.</a:t>
            </a:r>
          </a:p>
          <a:p>
            <a:pPr>
              <a:buNone/>
            </a:pPr>
            <a:endParaRPr lang="cs-CZ" sz="2800" dirty="0" smtClean="0"/>
          </a:p>
          <a:p>
            <a:r>
              <a:rPr lang="cs-CZ" sz="2800" b="1" u="sng" dirty="0" smtClean="0"/>
              <a:t>Ilustrátory –</a:t>
            </a:r>
            <a:r>
              <a:rPr lang="cs-CZ" sz="2800" u="sng" dirty="0" smtClean="0"/>
              <a:t> </a:t>
            </a:r>
            <a:r>
              <a:rPr lang="cs-CZ" sz="2800" dirty="0" smtClean="0"/>
              <a:t>ruce vytváří ilustrativní gestikulaci, která doprovází verbální projev. Jsou lidé, kteří výrazně doprovází svá vyprávění, své prožitky. Souvisí to i s </a:t>
            </a:r>
            <a:r>
              <a:rPr lang="cs-CZ" sz="2800" dirty="0" err="1" smtClean="0"/>
              <a:t>temperamentovým</a:t>
            </a:r>
            <a:r>
              <a:rPr lang="cs-CZ" sz="2800" dirty="0" smtClean="0"/>
              <a:t> vybavením.</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2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2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2000" fill="hold"/>
                                        <p:tgtEl>
                                          <p:spTgt spid="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2000" fill="hold"/>
                                        <p:tgtEl>
                                          <p:spTgt spid="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par>
                          <p:cTn id="11" fill="hold">
                            <p:stCondLst>
                              <p:cond delay="2000"/>
                            </p:stCondLst>
                            <p:childTnLst>
                              <p:par>
                                <p:cTn id="12" presetID="15" presetClass="entr" presetSubtype="0" fill="hold" grpId="0" nodeType="after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2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2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6" dur="2000" fill="hold"/>
                                        <p:tgtEl>
                                          <p:spTgt spid="3">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17" dur="2000" fill="hold"/>
                                        <p:tgtEl>
                                          <p:spTgt spid="3">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5976664"/>
          </a:xfrm>
        </p:spPr>
        <p:txBody>
          <a:bodyPr>
            <a:normAutofit fontScale="85000" lnSpcReduction="20000"/>
          </a:bodyPr>
          <a:lstStyle/>
          <a:p>
            <a:r>
              <a:rPr lang="cs-CZ" sz="3300" b="1" dirty="0" smtClean="0"/>
              <a:t>Regulátory – </a:t>
            </a:r>
            <a:r>
              <a:rPr lang="cs-CZ" sz="3300" dirty="0" smtClean="0"/>
              <a:t>sem patří podání ruky, Podle toho, jaký je stisk, je-li ruka teplá, studená, vlhká či suchá a řady dalších informací, které z podání ruky vyčteme, můžeme regulovat svůj kontakt. Přátelský stisk je takový, když mají ruce při podání stejnou sílu a jsou obráceny rovnoběžně k sobě. Ruka studená a zpocená je u člověka, který má strach, je nervózní, toto není pro kontakt zrovna příjemné.</a:t>
            </a:r>
          </a:p>
          <a:p>
            <a:endParaRPr lang="cs-CZ" sz="3300" dirty="0" smtClean="0"/>
          </a:p>
          <a:p>
            <a:r>
              <a:rPr lang="cs-CZ" sz="3300" b="1" dirty="0" smtClean="0"/>
              <a:t>Adaptéry –</a:t>
            </a:r>
            <a:r>
              <a:rPr lang="cs-CZ" sz="3300" dirty="0" smtClean="0"/>
              <a:t> jsou pohyby rukou a gesta, která signalizují náš stres, tenzi, pocit nejistoty. Člověk, který právě adaptéry používá, může být aktuálně na vážkách, zda zaútočí či ustoupí. Patří sem např. kroucení vlasů, tření ušního lalůčku, popotahování částí oblečení apod.</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2" presetClass="entr" presetSubtype="6" fill="hold" grpId="0" nodeType="after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additive="base">
                                        <p:cTn id="12" dur="20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3"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000" u="sng" dirty="0" err="1" smtClean="0"/>
              <a:t>Proxemika</a:t>
            </a:r>
            <a:r>
              <a:rPr lang="cs-CZ" sz="4000" u="sng" dirty="0" smtClean="0"/>
              <a:t> – vzdálenost v prostoru</a:t>
            </a:r>
            <a:endParaRPr lang="cs-CZ" sz="4000" dirty="0"/>
          </a:p>
        </p:txBody>
      </p:sp>
      <p:sp>
        <p:nvSpPr>
          <p:cNvPr id="3" name="Zástupný symbol pro obsah 2"/>
          <p:cNvSpPr>
            <a:spLocks noGrp="1"/>
          </p:cNvSpPr>
          <p:nvPr>
            <p:ph idx="1"/>
          </p:nvPr>
        </p:nvSpPr>
        <p:spPr>
          <a:xfrm>
            <a:off x="457200" y="1600200"/>
            <a:ext cx="8229600" cy="4709120"/>
          </a:xfrm>
        </p:spPr>
        <p:txBody>
          <a:bodyPr>
            <a:normAutofit/>
          </a:bodyPr>
          <a:lstStyle/>
          <a:p>
            <a:r>
              <a:rPr lang="cs-CZ" sz="2800" dirty="0" smtClean="0"/>
              <a:t>Hraje významnou roli při setkání dvou či více lidí, při setkání chtěném i bezděčném.</a:t>
            </a:r>
          </a:p>
          <a:p>
            <a:pPr>
              <a:buNone/>
            </a:pPr>
            <a:endParaRPr lang="cs-CZ" sz="2800" dirty="0" smtClean="0"/>
          </a:p>
          <a:p>
            <a:r>
              <a:rPr lang="cs-CZ" sz="2800" dirty="0" smtClean="0"/>
              <a:t>Každý člověk si nevědomky udržuje jistou vzdálenost kolem sebe, jinak řečeno jisté </a:t>
            </a:r>
            <a:r>
              <a:rPr lang="cs-CZ" sz="2800" i="1" dirty="0" smtClean="0"/>
              <a:t>teritorium – zónu.</a:t>
            </a:r>
            <a:r>
              <a:rPr lang="cs-CZ" sz="2800" dirty="0" smtClean="0"/>
              <a:t> Toto teritorium si různě rozšiřuje či zužuje, podle toho, jak blízká či vzdálená mu druhá osoba je. Jak- mile někdo cizí vám vstoupí do intimní zóny, začnete být nervózní a tvořit si nějakou </a:t>
            </a:r>
            <a:r>
              <a:rPr lang="cs-CZ" sz="2800" dirty="0" err="1" smtClean="0"/>
              <a:t>bariérru</a:t>
            </a:r>
            <a:r>
              <a:rPr lang="cs-CZ" sz="2800" dirty="0" smtClean="0"/>
              <a:t>.</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1000"/>
                                        <p:tgtEl>
                                          <p:spTgt spid="2"/>
                                        </p:tgtEl>
                                      </p:cBhvr>
                                    </p:animEffect>
                                  </p:childTnLst>
                                </p:cTn>
                              </p:par>
                            </p:childTnLst>
                          </p:cTn>
                        </p:par>
                        <p:par>
                          <p:cTn id="8" fill="hold">
                            <p:stCondLst>
                              <p:cond delay="1000"/>
                            </p:stCondLst>
                            <p:childTnLst>
                              <p:par>
                                <p:cTn id="9" presetID="4" presetClass="entr" presetSubtype="16"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ox(in)">
                                      <p:cBhvr>
                                        <p:cTn id="11" dur="2000"/>
                                        <p:tgtEl>
                                          <p:spTgt spid="3">
                                            <p:txEl>
                                              <p:pRg st="0" end="0"/>
                                            </p:txEl>
                                          </p:spTgt>
                                        </p:tgtEl>
                                      </p:cBhvr>
                                    </p:animEffect>
                                  </p:childTnLst>
                                </p:cTn>
                              </p:par>
                            </p:childTnLst>
                          </p:cTn>
                        </p:par>
                        <p:par>
                          <p:cTn id="12" fill="hold">
                            <p:stCondLst>
                              <p:cond delay="3000"/>
                            </p:stCondLst>
                            <p:childTnLst>
                              <p:par>
                                <p:cTn id="13" presetID="4" presetClass="entr" presetSubtype="16"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ox(in)">
                                      <p:cBhvr>
                                        <p:cTn id="15"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721499"/>
          </a:xfrm>
        </p:spPr>
        <p:txBody>
          <a:bodyPr>
            <a:normAutofit fontScale="92500" lnSpcReduction="10000"/>
          </a:bodyPr>
          <a:lstStyle/>
          <a:p>
            <a:r>
              <a:rPr lang="cs-CZ" sz="3000" b="1" u="sng" dirty="0" smtClean="0"/>
              <a:t>Intimní zóna </a:t>
            </a:r>
            <a:r>
              <a:rPr lang="cs-CZ" sz="3000" b="1" dirty="0" smtClean="0"/>
              <a:t>–</a:t>
            </a:r>
            <a:r>
              <a:rPr lang="cs-CZ" sz="3000" dirty="0" smtClean="0"/>
              <a:t> vzdálenost dvou lidí 15 cm a méně, již podle označení je vyhrazena jasně pro doteky, kontakt s osobou , kterou považujeme za velmi blízkou. Pečující se však této zóně běžně pohybují, a proto je nutné klienta informovat o činnosti, která mu bude prováděna. Je nutné počítat i s negativní reakcí.</a:t>
            </a:r>
          </a:p>
          <a:p>
            <a:pPr>
              <a:buNone/>
            </a:pPr>
            <a:endParaRPr lang="cs-CZ" sz="3000" dirty="0" smtClean="0"/>
          </a:p>
          <a:p>
            <a:r>
              <a:rPr lang="cs-CZ" sz="3000" b="1" u="sng" dirty="0" smtClean="0"/>
              <a:t>Osobní – společenská zóna</a:t>
            </a:r>
            <a:r>
              <a:rPr lang="cs-CZ" sz="3000" u="sng" dirty="0" smtClean="0"/>
              <a:t> </a:t>
            </a:r>
            <a:r>
              <a:rPr lang="cs-CZ" sz="3000" dirty="0" smtClean="0"/>
              <a:t>– v této zóně si udržujeme od druhého člověka vzdálenost 75 – 120 cm. Cítíme se zde klidnější a nerušenější, pokud s někým komunikujeme, udržujeme si nevědomě tuto vzdálenost. </a:t>
            </a:r>
            <a:endParaRPr lang="cs-CZ" sz="3000" b="1" dirty="0" smtClean="0"/>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3" presetClass="entr" presetSubtype="16"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plus(in)">
                                      <p:cBhvr>
                                        <p:cTn id="7" dur="2000"/>
                                        <p:tgtEl>
                                          <p:spTgt spid="3">
                                            <p:txEl>
                                              <p:pRg st="0" end="0"/>
                                            </p:txEl>
                                          </p:spTgt>
                                        </p:tgtEl>
                                      </p:cBhvr>
                                    </p:animEffect>
                                  </p:childTnLst>
                                </p:cTn>
                              </p:par>
                            </p:childTnLst>
                          </p:cTn>
                        </p:par>
                        <p:par>
                          <p:cTn id="8" fill="hold">
                            <p:stCondLst>
                              <p:cond delay="2000"/>
                            </p:stCondLst>
                            <p:childTnLst>
                              <p:par>
                                <p:cTn id="9" presetID="13" presetClass="entr" presetSubtype="16" fill="hold" grpId="0"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plus(in)">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5793507"/>
          </a:xfrm>
        </p:spPr>
        <p:txBody>
          <a:bodyPr/>
          <a:lstStyle/>
          <a:p>
            <a:r>
              <a:rPr lang="cs-CZ" sz="2800" dirty="0" smtClean="0"/>
              <a:t>K udržování vzdálenosti v prostoru, aby nebyly rušeny intimní a osobní zóny, člověk často používá předmětů, které si rozkládá kolem sebe, rovněž používá gesta, kterými si nevědomě udržuje svoje teritorium.</a:t>
            </a:r>
            <a:endParaRPr lang="cs-CZ" sz="2800" b="1" dirty="0" smtClean="0"/>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outVertical)">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548680"/>
            <a:ext cx="8229600" cy="868958"/>
          </a:xfrm>
        </p:spPr>
        <p:txBody>
          <a:bodyPr>
            <a:normAutofit fontScale="90000"/>
          </a:bodyPr>
          <a:lstStyle/>
          <a:p>
            <a:r>
              <a:rPr lang="cs-CZ" u="sng" dirty="0" smtClean="0"/>
              <a:t>Doteky – </a:t>
            </a:r>
            <a:r>
              <a:rPr lang="cs-CZ" u="sng" dirty="0" err="1" smtClean="0"/>
              <a:t>haptika</a:t>
            </a:r>
            <a:r>
              <a:rPr lang="cs-CZ" b="1" u="sng" dirty="0" smtClean="0"/>
              <a:t/>
            </a:r>
            <a:br>
              <a:rPr lang="cs-CZ" b="1" u="sng" dirty="0" smtClean="0"/>
            </a:br>
            <a:r>
              <a:rPr lang="cs-CZ" dirty="0" smtClean="0"/>
              <a:t> </a:t>
            </a:r>
            <a:br>
              <a:rPr lang="cs-CZ" dirty="0" smtClean="0"/>
            </a:br>
            <a:endParaRPr lang="cs-CZ" dirty="0"/>
          </a:p>
        </p:txBody>
      </p:sp>
      <p:sp>
        <p:nvSpPr>
          <p:cNvPr id="3" name="Zástupný symbol pro obsah 2"/>
          <p:cNvSpPr>
            <a:spLocks noGrp="1"/>
          </p:cNvSpPr>
          <p:nvPr>
            <p:ph idx="1"/>
          </p:nvPr>
        </p:nvSpPr>
        <p:spPr>
          <a:xfrm>
            <a:off x="457200" y="1196752"/>
            <a:ext cx="8229600" cy="4929411"/>
          </a:xfrm>
        </p:spPr>
        <p:txBody>
          <a:bodyPr>
            <a:normAutofit/>
          </a:bodyPr>
          <a:lstStyle/>
          <a:p>
            <a:r>
              <a:rPr lang="cs-CZ" dirty="0" smtClean="0"/>
              <a:t> </a:t>
            </a:r>
            <a:r>
              <a:rPr lang="cs-CZ" sz="2800" dirty="0" smtClean="0"/>
              <a:t>Na lidském těle je údajně asi milion dotykových tělísek. Pomocí dotyků se dostáváme do různých rolí. Můžeme být aktivní, nebo jen pasivní příjemce, může k nim docházet v intimním i veřejném prostředí. </a:t>
            </a:r>
          </a:p>
          <a:p>
            <a:pPr>
              <a:buNone/>
            </a:pPr>
            <a:endParaRPr lang="cs-CZ" sz="2800" dirty="0" smtClean="0"/>
          </a:p>
          <a:p>
            <a:r>
              <a:rPr lang="cs-CZ" sz="2800" dirty="0" smtClean="0"/>
              <a:t>Nejběžnější veřejný dotyk je podání ruky. Tělesný dotyk je základní inventář všech savců. Schopnost dotýkat se vytváří mezi lidmi pouta, stimuluje klienty k lepší spolupráci a důvěře.</a:t>
            </a:r>
          </a:p>
          <a:p>
            <a:pPr>
              <a:buNone/>
            </a:pPr>
            <a:r>
              <a:rPr lang="cs-CZ" sz="3000" dirty="0" smtClean="0"/>
              <a:t> </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style.rotation</p:attrName>
                                        </p:attrNameLst>
                                      </p:cBhvr>
                                      <p:tavLst>
                                        <p:tav tm="0">
                                          <p:val>
                                            <p:fltVal val="720"/>
                                          </p:val>
                                        </p:tav>
                                        <p:tav tm="100000">
                                          <p:val>
                                            <p:fltVal val="0"/>
                                          </p:val>
                                        </p:tav>
                                      </p:tavLst>
                                    </p:anim>
                                    <p:anim calcmode="lin" valueType="num">
                                      <p:cBhvr>
                                        <p:cTn id="9" dur="2000" fill="hold"/>
                                        <p:tgtEl>
                                          <p:spTgt spid="2"/>
                                        </p:tgtEl>
                                        <p:attrNameLst>
                                          <p:attrName>ppt_h</p:attrName>
                                        </p:attrNameLst>
                                      </p:cBhvr>
                                      <p:tavLst>
                                        <p:tav tm="0">
                                          <p:val>
                                            <p:fltVal val="0"/>
                                          </p:val>
                                        </p:tav>
                                        <p:tav tm="100000">
                                          <p:val>
                                            <p:strVal val="#ppt_h"/>
                                          </p:val>
                                        </p:tav>
                                      </p:tavLst>
                                    </p:anim>
                                    <p:anim calcmode="lin" valueType="num">
                                      <p:cBhvr>
                                        <p:cTn id="10" dur="2000" fill="hold"/>
                                        <p:tgtEl>
                                          <p:spTgt spid="2"/>
                                        </p:tgtEl>
                                        <p:attrNameLst>
                                          <p:attrName>ppt_w</p:attrName>
                                        </p:attrNameLst>
                                      </p:cBhvr>
                                      <p:tavLst>
                                        <p:tav tm="0">
                                          <p:val>
                                            <p:fltVal val="0"/>
                                          </p:val>
                                        </p:tav>
                                        <p:tav tm="100000">
                                          <p:val>
                                            <p:strVal val="#ppt_w"/>
                                          </p:val>
                                        </p:tav>
                                      </p:tavLst>
                                    </p:anim>
                                  </p:childTnLst>
                                </p:cTn>
                              </p:par>
                            </p:childTnLst>
                          </p:cTn>
                        </p:par>
                        <p:par>
                          <p:cTn id="11" fill="hold">
                            <p:stCondLst>
                              <p:cond delay="2000"/>
                            </p:stCondLst>
                            <p:childTnLst>
                              <p:par>
                                <p:cTn id="12" presetID="5" presetClass="entr" presetSubtype="10" fill="hold" grpId="0" nodeType="after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checkerboard(across)">
                                      <p:cBhvr>
                                        <p:cTn id="14" dur="2000"/>
                                        <p:tgtEl>
                                          <p:spTgt spid="3">
                                            <p:txEl>
                                              <p:pRg st="0" end="0"/>
                                            </p:txEl>
                                          </p:spTgt>
                                        </p:tgtEl>
                                      </p:cBhvr>
                                    </p:animEffect>
                                  </p:childTnLst>
                                </p:cTn>
                              </p:par>
                            </p:childTnLst>
                          </p:cTn>
                        </p:par>
                        <p:par>
                          <p:cTn id="15" fill="hold">
                            <p:stCondLst>
                              <p:cond delay="4000"/>
                            </p:stCondLst>
                            <p:childTnLst>
                              <p:par>
                                <p:cTn id="16" presetID="5" presetClass="entr" presetSubtype="10" fill="hold" grpId="0" nodeType="after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checkerboard(across)">
                                      <p:cBhvr>
                                        <p:cTn id="18"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p:spPr>
        <p:txBody>
          <a:bodyPr/>
          <a:lstStyle/>
          <a:p>
            <a:r>
              <a:rPr lang="cs-CZ" b="1" dirty="0"/>
              <a:t>Kontrolní otázky a cvičení</a:t>
            </a:r>
            <a:endParaRPr lang="cs-CZ" dirty="0"/>
          </a:p>
        </p:txBody>
      </p:sp>
      <p:sp>
        <p:nvSpPr>
          <p:cNvPr id="4" name="Zástupný symbol pro obsah 3"/>
          <p:cNvSpPr>
            <a:spLocks noGrp="1"/>
          </p:cNvSpPr>
          <p:nvPr>
            <p:ph sz="half" idx="1"/>
          </p:nvPr>
        </p:nvSpPr>
        <p:spPr>
          <a:xfrm>
            <a:off x="179512" y="1124744"/>
            <a:ext cx="4464496" cy="5733256"/>
          </a:xfrm>
        </p:spPr>
        <p:txBody>
          <a:bodyPr>
            <a:noAutofit/>
          </a:bodyPr>
          <a:lstStyle/>
          <a:p>
            <a:pPr marL="514350" lvl="0" indent="-514350">
              <a:buFont typeface="+mj-lt"/>
              <a:buAutoNum type="arabicPeriod"/>
            </a:pPr>
            <a:r>
              <a:rPr lang="cs-CZ" sz="2400" dirty="0"/>
              <a:t>Co je neverbální komunikace?</a:t>
            </a:r>
          </a:p>
          <a:p>
            <a:pPr marL="514350" lvl="0" indent="-514350">
              <a:buFont typeface="+mj-lt"/>
              <a:buAutoNum type="arabicPeriod"/>
            </a:pPr>
            <a:r>
              <a:rPr lang="cs-CZ" sz="2400" dirty="0"/>
              <a:t>Proč je neverbální komunikace důležitá?</a:t>
            </a:r>
          </a:p>
          <a:p>
            <a:pPr marL="514350" lvl="0" indent="-514350">
              <a:buFont typeface="+mj-lt"/>
              <a:buAutoNum type="arabicPeriod"/>
            </a:pPr>
            <a:r>
              <a:rPr lang="cs-CZ" sz="2400" dirty="0"/>
              <a:t>Vyjmenujte složky neverbální komunikace.</a:t>
            </a:r>
          </a:p>
          <a:p>
            <a:pPr marL="514350" lvl="0" indent="-514350">
              <a:buFont typeface="+mj-lt"/>
              <a:buAutoNum type="arabicPeriod"/>
            </a:pPr>
            <a:r>
              <a:rPr lang="cs-CZ" sz="2400" dirty="0"/>
              <a:t>Vysvětlete význam očních kontaktů.</a:t>
            </a:r>
          </a:p>
          <a:p>
            <a:pPr marL="514350" lvl="0" indent="-514350">
              <a:buFont typeface="+mj-lt"/>
              <a:buAutoNum type="arabicPeriod"/>
            </a:pPr>
            <a:r>
              <a:rPr lang="cs-CZ" sz="2400" dirty="0"/>
              <a:t>Co můžeme rozpoznat v komunikaci podle pohybů těla?</a:t>
            </a:r>
          </a:p>
          <a:p>
            <a:pPr marL="514350" lvl="0" indent="-514350">
              <a:buFont typeface="+mj-lt"/>
              <a:buAutoNum type="arabicPeriod"/>
            </a:pPr>
            <a:r>
              <a:rPr lang="cs-CZ" sz="2400" dirty="0"/>
              <a:t>Vysvětlete význam </a:t>
            </a:r>
            <a:r>
              <a:rPr lang="cs-CZ" sz="2400" dirty="0" err="1"/>
              <a:t>proxemiky</a:t>
            </a:r>
            <a:r>
              <a:rPr lang="cs-CZ" sz="2400" dirty="0"/>
              <a:t> v neverbální komunikaci?</a:t>
            </a:r>
          </a:p>
          <a:p>
            <a:pPr marL="514350" lvl="0" indent="-514350">
              <a:buFont typeface="+mj-lt"/>
              <a:buAutoNum type="arabicPeriod"/>
            </a:pPr>
            <a:r>
              <a:rPr lang="cs-CZ" sz="2400" dirty="0"/>
              <a:t>Co je nejběžnějším dotykem v neverbální komunikaci?</a:t>
            </a:r>
          </a:p>
          <a:p>
            <a:endParaRPr lang="cs-CZ" sz="2400" dirty="0"/>
          </a:p>
        </p:txBody>
      </p:sp>
      <p:sp>
        <p:nvSpPr>
          <p:cNvPr id="5" name="Zástupný symbol pro obsah 4"/>
          <p:cNvSpPr>
            <a:spLocks noGrp="1"/>
          </p:cNvSpPr>
          <p:nvPr>
            <p:ph sz="half" idx="2"/>
          </p:nvPr>
        </p:nvSpPr>
        <p:spPr>
          <a:xfrm>
            <a:off x="4648200" y="1124744"/>
            <a:ext cx="4038600" cy="5544616"/>
          </a:xfrm>
        </p:spPr>
        <p:txBody>
          <a:bodyPr>
            <a:normAutofit fontScale="92500" lnSpcReduction="10000"/>
          </a:bodyPr>
          <a:lstStyle/>
          <a:p>
            <a:pPr>
              <a:buFont typeface="Wingdings" pitchFamily="2" charset="2"/>
              <a:buChar char="Ø"/>
            </a:pPr>
            <a:r>
              <a:rPr lang="cs-CZ" b="1" dirty="0"/>
              <a:t>Úkol</a:t>
            </a:r>
            <a:endParaRPr lang="cs-CZ" dirty="0"/>
          </a:p>
          <a:p>
            <a:r>
              <a:rPr lang="cs-CZ" dirty="0"/>
              <a:t>Vyhledejte, co to jsou piktogramy, k čemu slouží.</a:t>
            </a:r>
          </a:p>
          <a:p>
            <a:r>
              <a:rPr lang="cs-CZ" dirty="0"/>
              <a:t>Vyhledejte druhy znakové řeči a nacvičte si ve dvojicích krátký rozhovor ve znakové řeči</a:t>
            </a:r>
            <a:r>
              <a:rPr lang="cs-CZ" dirty="0" smtClean="0"/>
              <a:t>.</a:t>
            </a:r>
          </a:p>
          <a:p>
            <a:endParaRPr lang="cs-CZ" dirty="0"/>
          </a:p>
          <a:p>
            <a:pPr lvl="0">
              <a:buFont typeface="Wingdings" pitchFamily="2" charset="2"/>
              <a:buChar char="Ø"/>
            </a:pPr>
            <a:r>
              <a:rPr lang="cs-CZ" b="1" dirty="0"/>
              <a:t>Pracujte s internetovými zdroji</a:t>
            </a:r>
            <a:r>
              <a:rPr lang="cs-CZ" b="1" dirty="0" smtClean="0"/>
              <a:t>.</a:t>
            </a:r>
          </a:p>
          <a:p>
            <a:pPr lvl="0">
              <a:buFont typeface="Wingdings" pitchFamily="2" charset="2"/>
              <a:buChar char="Ø"/>
            </a:pPr>
            <a:endParaRPr lang="cs-CZ" dirty="0"/>
          </a:p>
          <a:p>
            <a:pPr>
              <a:buFont typeface="Wingdings" pitchFamily="2" charset="2"/>
              <a:buChar char="Ø"/>
            </a:pPr>
            <a:r>
              <a:rPr lang="cs-CZ" b="1" dirty="0" smtClean="0"/>
              <a:t>Písemně </a:t>
            </a:r>
            <a:r>
              <a:rPr lang="cs-CZ" b="1" dirty="0"/>
              <a:t>zpracujte.</a:t>
            </a:r>
            <a:endParaRPr lang="cs-CZ" dirty="0"/>
          </a:p>
          <a:p>
            <a:endParaRPr lang="cs-CZ" dirty="0"/>
          </a:p>
        </p:txBody>
      </p:sp>
    </p:spTree>
    <p:extLst>
      <p:ext uri="{BB962C8B-B14F-4D97-AF65-F5344CB8AC3E}">
        <p14:creationId xmlns:p14="http://schemas.microsoft.com/office/powerpoint/2010/main" val="81261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p:stCondLst>
                              <p:cond delay="500"/>
                            </p:stCondLst>
                            <p:childTnLst>
                              <p:par>
                                <p:cTn id="9" presetID="2" presetClass="entr" presetSubtype="6"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2000" fill="hold"/>
                                        <p:tgtEl>
                                          <p:spTgt spid="4">
                                            <p:txEl>
                                              <p:pRg st="0" end="0"/>
                                            </p:txEl>
                                          </p:spTgt>
                                        </p:tgtEl>
                                        <p:attrNameLst>
                                          <p:attrName>ppt_x</p:attrName>
                                        </p:attrNameLst>
                                      </p:cBhvr>
                                      <p:tavLst>
                                        <p:tav tm="0">
                                          <p:val>
                                            <p:strVal val="1+#ppt_w/2"/>
                                          </p:val>
                                        </p:tav>
                                        <p:tav tm="100000">
                                          <p:val>
                                            <p:strVal val="#ppt_x"/>
                                          </p:val>
                                        </p:tav>
                                      </p:tavLst>
                                    </p:anim>
                                    <p:anim calcmode="lin" valueType="num">
                                      <p:cBhvr additive="base">
                                        <p:cTn id="12" dur="20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par>
                          <p:cTn id="13" fill="hold">
                            <p:stCondLst>
                              <p:cond delay="2500"/>
                            </p:stCondLst>
                            <p:childTnLst>
                              <p:par>
                                <p:cTn id="14" presetID="2" presetClass="entr" presetSubtype="6" fill="hold" grpId="0" nodeType="after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 calcmode="lin" valueType="num">
                                      <p:cBhvr additive="base">
                                        <p:cTn id="16" dur="2000" fill="hold"/>
                                        <p:tgtEl>
                                          <p:spTgt spid="4">
                                            <p:txEl>
                                              <p:pRg st="1" end="1"/>
                                            </p:txEl>
                                          </p:spTgt>
                                        </p:tgtEl>
                                        <p:attrNameLst>
                                          <p:attrName>ppt_x</p:attrName>
                                        </p:attrNameLst>
                                      </p:cBhvr>
                                      <p:tavLst>
                                        <p:tav tm="0">
                                          <p:val>
                                            <p:strVal val="1+#ppt_w/2"/>
                                          </p:val>
                                        </p:tav>
                                        <p:tav tm="100000">
                                          <p:val>
                                            <p:strVal val="#ppt_x"/>
                                          </p:val>
                                        </p:tav>
                                      </p:tavLst>
                                    </p:anim>
                                    <p:anim calcmode="lin" valueType="num">
                                      <p:cBhvr additive="base">
                                        <p:cTn id="17" dur="20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par>
                          <p:cTn id="18" fill="hold">
                            <p:stCondLst>
                              <p:cond delay="4500"/>
                            </p:stCondLst>
                            <p:childTnLst>
                              <p:par>
                                <p:cTn id="19" presetID="2" presetClass="entr" presetSubtype="6" fill="hold" grpId="0" nodeType="after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 calcmode="lin" valueType="num">
                                      <p:cBhvr additive="base">
                                        <p:cTn id="21" dur="2000" fill="hold"/>
                                        <p:tgtEl>
                                          <p:spTgt spid="4">
                                            <p:txEl>
                                              <p:pRg st="2" end="2"/>
                                            </p:txEl>
                                          </p:spTgt>
                                        </p:tgtEl>
                                        <p:attrNameLst>
                                          <p:attrName>ppt_x</p:attrName>
                                        </p:attrNameLst>
                                      </p:cBhvr>
                                      <p:tavLst>
                                        <p:tav tm="0">
                                          <p:val>
                                            <p:strVal val="1+#ppt_w/2"/>
                                          </p:val>
                                        </p:tav>
                                        <p:tav tm="100000">
                                          <p:val>
                                            <p:strVal val="#ppt_x"/>
                                          </p:val>
                                        </p:tav>
                                      </p:tavLst>
                                    </p:anim>
                                    <p:anim calcmode="lin" valueType="num">
                                      <p:cBhvr additive="base">
                                        <p:cTn id="22" dur="20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par>
                          <p:cTn id="23" fill="hold">
                            <p:stCondLst>
                              <p:cond delay="6500"/>
                            </p:stCondLst>
                            <p:childTnLst>
                              <p:par>
                                <p:cTn id="24" presetID="2" presetClass="entr" presetSubtype="6" fill="hold" grpId="0" nodeType="after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 calcmode="lin" valueType="num">
                                      <p:cBhvr additive="base">
                                        <p:cTn id="26" dur="2000" fill="hold"/>
                                        <p:tgtEl>
                                          <p:spTgt spid="4">
                                            <p:txEl>
                                              <p:pRg st="3" end="3"/>
                                            </p:txEl>
                                          </p:spTgt>
                                        </p:tgtEl>
                                        <p:attrNameLst>
                                          <p:attrName>ppt_x</p:attrName>
                                        </p:attrNameLst>
                                      </p:cBhvr>
                                      <p:tavLst>
                                        <p:tav tm="0">
                                          <p:val>
                                            <p:strVal val="1+#ppt_w/2"/>
                                          </p:val>
                                        </p:tav>
                                        <p:tav tm="100000">
                                          <p:val>
                                            <p:strVal val="#ppt_x"/>
                                          </p:val>
                                        </p:tav>
                                      </p:tavLst>
                                    </p:anim>
                                    <p:anim calcmode="lin" valueType="num">
                                      <p:cBhvr additive="base">
                                        <p:cTn id="27" dur="20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par>
                          <p:cTn id="28" fill="hold">
                            <p:stCondLst>
                              <p:cond delay="8500"/>
                            </p:stCondLst>
                            <p:childTnLst>
                              <p:par>
                                <p:cTn id="29" presetID="2" presetClass="entr" presetSubtype="6" fill="hold" grpId="0" nodeType="after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2000" fill="hold"/>
                                        <p:tgtEl>
                                          <p:spTgt spid="4">
                                            <p:txEl>
                                              <p:pRg st="4" end="4"/>
                                            </p:txEl>
                                          </p:spTgt>
                                        </p:tgtEl>
                                        <p:attrNameLst>
                                          <p:attrName>ppt_x</p:attrName>
                                        </p:attrNameLst>
                                      </p:cBhvr>
                                      <p:tavLst>
                                        <p:tav tm="0">
                                          <p:val>
                                            <p:strVal val="1+#ppt_w/2"/>
                                          </p:val>
                                        </p:tav>
                                        <p:tav tm="100000">
                                          <p:val>
                                            <p:strVal val="#ppt_x"/>
                                          </p:val>
                                        </p:tav>
                                      </p:tavLst>
                                    </p:anim>
                                    <p:anim calcmode="lin" valueType="num">
                                      <p:cBhvr additive="base">
                                        <p:cTn id="32" dur="20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par>
                          <p:cTn id="33" fill="hold">
                            <p:stCondLst>
                              <p:cond delay="10500"/>
                            </p:stCondLst>
                            <p:childTnLst>
                              <p:par>
                                <p:cTn id="34" presetID="2" presetClass="entr" presetSubtype="6" fill="hold" grpId="0" nodeType="after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 calcmode="lin" valueType="num">
                                      <p:cBhvr additive="base">
                                        <p:cTn id="36" dur="2000" fill="hold"/>
                                        <p:tgtEl>
                                          <p:spTgt spid="4">
                                            <p:txEl>
                                              <p:pRg st="5" end="5"/>
                                            </p:txEl>
                                          </p:spTgt>
                                        </p:tgtEl>
                                        <p:attrNameLst>
                                          <p:attrName>ppt_x</p:attrName>
                                        </p:attrNameLst>
                                      </p:cBhvr>
                                      <p:tavLst>
                                        <p:tav tm="0">
                                          <p:val>
                                            <p:strVal val="1+#ppt_w/2"/>
                                          </p:val>
                                        </p:tav>
                                        <p:tav tm="100000">
                                          <p:val>
                                            <p:strVal val="#ppt_x"/>
                                          </p:val>
                                        </p:tav>
                                      </p:tavLst>
                                    </p:anim>
                                    <p:anim calcmode="lin" valueType="num">
                                      <p:cBhvr additive="base">
                                        <p:cTn id="37" dur="20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par>
                          <p:cTn id="38" fill="hold">
                            <p:stCondLst>
                              <p:cond delay="12500"/>
                            </p:stCondLst>
                            <p:childTnLst>
                              <p:par>
                                <p:cTn id="39" presetID="2" presetClass="entr" presetSubtype="6" fill="hold" grpId="0" nodeType="afterEffect">
                                  <p:stCondLst>
                                    <p:cond delay="0"/>
                                  </p:stCondLst>
                                  <p:childTnLst>
                                    <p:set>
                                      <p:cBhvr>
                                        <p:cTn id="40" dur="1" fill="hold">
                                          <p:stCondLst>
                                            <p:cond delay="0"/>
                                          </p:stCondLst>
                                        </p:cTn>
                                        <p:tgtEl>
                                          <p:spTgt spid="4">
                                            <p:txEl>
                                              <p:pRg st="6" end="6"/>
                                            </p:txEl>
                                          </p:spTgt>
                                        </p:tgtEl>
                                        <p:attrNameLst>
                                          <p:attrName>style.visibility</p:attrName>
                                        </p:attrNameLst>
                                      </p:cBhvr>
                                      <p:to>
                                        <p:strVal val="visible"/>
                                      </p:to>
                                    </p:set>
                                    <p:anim calcmode="lin" valueType="num">
                                      <p:cBhvr additive="base">
                                        <p:cTn id="41" dur="2000" fill="hold"/>
                                        <p:tgtEl>
                                          <p:spTgt spid="4">
                                            <p:txEl>
                                              <p:pRg st="6" end="6"/>
                                            </p:txEl>
                                          </p:spTgt>
                                        </p:tgtEl>
                                        <p:attrNameLst>
                                          <p:attrName>ppt_x</p:attrName>
                                        </p:attrNameLst>
                                      </p:cBhvr>
                                      <p:tavLst>
                                        <p:tav tm="0">
                                          <p:val>
                                            <p:strVal val="1+#ppt_w/2"/>
                                          </p:val>
                                        </p:tav>
                                        <p:tav tm="100000">
                                          <p:val>
                                            <p:strVal val="#ppt_x"/>
                                          </p:val>
                                        </p:tav>
                                      </p:tavLst>
                                    </p:anim>
                                    <p:anim calcmode="lin" valueType="num">
                                      <p:cBhvr additive="base">
                                        <p:cTn id="42" dur="20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par>
                          <p:cTn id="43" fill="hold">
                            <p:stCondLst>
                              <p:cond delay="14500"/>
                            </p:stCondLst>
                            <p:childTnLst>
                              <p:par>
                                <p:cTn id="44" presetID="2" presetClass="entr" presetSubtype="6" fill="hold" grpId="0" nodeType="afterEffect">
                                  <p:stCondLst>
                                    <p:cond delay="0"/>
                                  </p:stCondLst>
                                  <p:childTnLst>
                                    <p:set>
                                      <p:cBhvr>
                                        <p:cTn id="45" dur="1" fill="hold">
                                          <p:stCondLst>
                                            <p:cond delay="0"/>
                                          </p:stCondLst>
                                        </p:cTn>
                                        <p:tgtEl>
                                          <p:spTgt spid="5">
                                            <p:txEl>
                                              <p:pRg st="0" end="0"/>
                                            </p:txEl>
                                          </p:spTgt>
                                        </p:tgtEl>
                                        <p:attrNameLst>
                                          <p:attrName>style.visibility</p:attrName>
                                        </p:attrNameLst>
                                      </p:cBhvr>
                                      <p:to>
                                        <p:strVal val="visible"/>
                                      </p:to>
                                    </p:set>
                                    <p:anim calcmode="lin" valueType="num">
                                      <p:cBhvr additive="base">
                                        <p:cTn id="46" dur="2000" fill="hold"/>
                                        <p:tgtEl>
                                          <p:spTgt spid="5">
                                            <p:txEl>
                                              <p:pRg st="0" end="0"/>
                                            </p:txEl>
                                          </p:spTgt>
                                        </p:tgtEl>
                                        <p:attrNameLst>
                                          <p:attrName>ppt_x</p:attrName>
                                        </p:attrNameLst>
                                      </p:cBhvr>
                                      <p:tavLst>
                                        <p:tav tm="0">
                                          <p:val>
                                            <p:strVal val="1+#ppt_w/2"/>
                                          </p:val>
                                        </p:tav>
                                        <p:tav tm="100000">
                                          <p:val>
                                            <p:strVal val="#ppt_x"/>
                                          </p:val>
                                        </p:tav>
                                      </p:tavLst>
                                    </p:anim>
                                    <p:anim calcmode="lin" valueType="num">
                                      <p:cBhvr additive="base">
                                        <p:cTn id="47" dur="20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par>
                          <p:cTn id="48" fill="hold">
                            <p:stCondLst>
                              <p:cond delay="16500"/>
                            </p:stCondLst>
                            <p:childTnLst>
                              <p:par>
                                <p:cTn id="49" presetID="2" presetClass="entr" presetSubtype="6" fill="hold" grpId="0" nodeType="after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anim calcmode="lin" valueType="num">
                                      <p:cBhvr additive="base">
                                        <p:cTn id="51" dur="2000" fill="hold"/>
                                        <p:tgtEl>
                                          <p:spTgt spid="5">
                                            <p:txEl>
                                              <p:pRg st="1" end="1"/>
                                            </p:txEl>
                                          </p:spTgt>
                                        </p:tgtEl>
                                        <p:attrNameLst>
                                          <p:attrName>ppt_x</p:attrName>
                                        </p:attrNameLst>
                                      </p:cBhvr>
                                      <p:tavLst>
                                        <p:tav tm="0">
                                          <p:val>
                                            <p:strVal val="1+#ppt_w/2"/>
                                          </p:val>
                                        </p:tav>
                                        <p:tav tm="100000">
                                          <p:val>
                                            <p:strVal val="#ppt_x"/>
                                          </p:val>
                                        </p:tav>
                                      </p:tavLst>
                                    </p:anim>
                                    <p:anim calcmode="lin" valueType="num">
                                      <p:cBhvr additive="base">
                                        <p:cTn id="52" dur="20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par>
                          <p:cTn id="53" fill="hold">
                            <p:stCondLst>
                              <p:cond delay="18500"/>
                            </p:stCondLst>
                            <p:childTnLst>
                              <p:par>
                                <p:cTn id="54" presetID="2" presetClass="entr" presetSubtype="6" fill="hold" grpId="0" nodeType="afterEffect">
                                  <p:stCondLst>
                                    <p:cond delay="0"/>
                                  </p:stCondLst>
                                  <p:childTnLst>
                                    <p:set>
                                      <p:cBhvr>
                                        <p:cTn id="55" dur="1" fill="hold">
                                          <p:stCondLst>
                                            <p:cond delay="0"/>
                                          </p:stCondLst>
                                        </p:cTn>
                                        <p:tgtEl>
                                          <p:spTgt spid="5">
                                            <p:txEl>
                                              <p:pRg st="2" end="2"/>
                                            </p:txEl>
                                          </p:spTgt>
                                        </p:tgtEl>
                                        <p:attrNameLst>
                                          <p:attrName>style.visibility</p:attrName>
                                        </p:attrNameLst>
                                      </p:cBhvr>
                                      <p:to>
                                        <p:strVal val="visible"/>
                                      </p:to>
                                    </p:set>
                                    <p:anim calcmode="lin" valueType="num">
                                      <p:cBhvr additive="base">
                                        <p:cTn id="56" dur="2000" fill="hold"/>
                                        <p:tgtEl>
                                          <p:spTgt spid="5">
                                            <p:txEl>
                                              <p:pRg st="2" end="2"/>
                                            </p:txEl>
                                          </p:spTgt>
                                        </p:tgtEl>
                                        <p:attrNameLst>
                                          <p:attrName>ppt_x</p:attrName>
                                        </p:attrNameLst>
                                      </p:cBhvr>
                                      <p:tavLst>
                                        <p:tav tm="0">
                                          <p:val>
                                            <p:strVal val="1+#ppt_w/2"/>
                                          </p:val>
                                        </p:tav>
                                        <p:tav tm="100000">
                                          <p:val>
                                            <p:strVal val="#ppt_x"/>
                                          </p:val>
                                        </p:tav>
                                      </p:tavLst>
                                    </p:anim>
                                    <p:anim calcmode="lin" valueType="num">
                                      <p:cBhvr additive="base">
                                        <p:cTn id="57" dur="20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par>
                          <p:cTn id="58" fill="hold">
                            <p:stCondLst>
                              <p:cond delay="20500"/>
                            </p:stCondLst>
                            <p:childTnLst>
                              <p:par>
                                <p:cTn id="59" presetID="2" presetClass="entr" presetSubtype="6" fill="hold" grpId="0" nodeType="afterEffect">
                                  <p:stCondLst>
                                    <p:cond delay="0"/>
                                  </p:stCondLst>
                                  <p:childTnLst>
                                    <p:set>
                                      <p:cBhvr>
                                        <p:cTn id="60" dur="1" fill="hold">
                                          <p:stCondLst>
                                            <p:cond delay="0"/>
                                          </p:stCondLst>
                                        </p:cTn>
                                        <p:tgtEl>
                                          <p:spTgt spid="5">
                                            <p:txEl>
                                              <p:pRg st="4" end="4"/>
                                            </p:txEl>
                                          </p:spTgt>
                                        </p:tgtEl>
                                        <p:attrNameLst>
                                          <p:attrName>style.visibility</p:attrName>
                                        </p:attrNameLst>
                                      </p:cBhvr>
                                      <p:to>
                                        <p:strVal val="visible"/>
                                      </p:to>
                                    </p:set>
                                    <p:anim calcmode="lin" valueType="num">
                                      <p:cBhvr additive="base">
                                        <p:cTn id="61" dur="2000" fill="hold"/>
                                        <p:tgtEl>
                                          <p:spTgt spid="5">
                                            <p:txEl>
                                              <p:pRg st="4" end="4"/>
                                            </p:txEl>
                                          </p:spTgt>
                                        </p:tgtEl>
                                        <p:attrNameLst>
                                          <p:attrName>ppt_x</p:attrName>
                                        </p:attrNameLst>
                                      </p:cBhvr>
                                      <p:tavLst>
                                        <p:tav tm="0">
                                          <p:val>
                                            <p:strVal val="1+#ppt_w/2"/>
                                          </p:val>
                                        </p:tav>
                                        <p:tav tm="100000">
                                          <p:val>
                                            <p:strVal val="#ppt_x"/>
                                          </p:val>
                                        </p:tav>
                                      </p:tavLst>
                                    </p:anim>
                                    <p:anim calcmode="lin" valueType="num">
                                      <p:cBhvr additive="base">
                                        <p:cTn id="62" dur="20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par>
                          <p:cTn id="63" fill="hold">
                            <p:stCondLst>
                              <p:cond delay="22500"/>
                            </p:stCondLst>
                            <p:childTnLst>
                              <p:par>
                                <p:cTn id="64" presetID="2" presetClass="entr" presetSubtype="6" fill="hold" grpId="0" nodeType="afterEffect">
                                  <p:stCondLst>
                                    <p:cond delay="0"/>
                                  </p:stCondLst>
                                  <p:childTnLst>
                                    <p:set>
                                      <p:cBhvr>
                                        <p:cTn id="65" dur="1" fill="hold">
                                          <p:stCondLst>
                                            <p:cond delay="0"/>
                                          </p:stCondLst>
                                        </p:cTn>
                                        <p:tgtEl>
                                          <p:spTgt spid="5">
                                            <p:txEl>
                                              <p:pRg st="6" end="6"/>
                                            </p:txEl>
                                          </p:spTgt>
                                        </p:tgtEl>
                                        <p:attrNameLst>
                                          <p:attrName>style.visibility</p:attrName>
                                        </p:attrNameLst>
                                      </p:cBhvr>
                                      <p:to>
                                        <p:strVal val="visible"/>
                                      </p:to>
                                    </p:set>
                                    <p:anim calcmode="lin" valueType="num">
                                      <p:cBhvr additive="base">
                                        <p:cTn id="66" dur="2000" fill="hold"/>
                                        <p:tgtEl>
                                          <p:spTgt spid="5">
                                            <p:txEl>
                                              <p:pRg st="6" end="6"/>
                                            </p:txEl>
                                          </p:spTgt>
                                        </p:tgtEl>
                                        <p:attrNameLst>
                                          <p:attrName>ppt_x</p:attrName>
                                        </p:attrNameLst>
                                      </p:cBhvr>
                                      <p:tavLst>
                                        <p:tav tm="0">
                                          <p:val>
                                            <p:strVal val="1+#ppt_w/2"/>
                                          </p:val>
                                        </p:tav>
                                        <p:tav tm="100000">
                                          <p:val>
                                            <p:strVal val="#ppt_x"/>
                                          </p:val>
                                        </p:tav>
                                      </p:tavLst>
                                    </p:anim>
                                    <p:anim calcmode="lin" valueType="num">
                                      <p:cBhvr additive="base">
                                        <p:cTn id="67" dur="20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u="sng" dirty="0" smtClean="0">
                <a:latin typeface="+mn-lt"/>
              </a:rPr>
              <a:t>Použité zdroje</a:t>
            </a:r>
            <a:r>
              <a:rPr lang="cs-CZ" dirty="0" smtClean="0"/>
              <a:t/>
            </a:r>
            <a:br>
              <a:rPr lang="cs-CZ" dirty="0" smtClean="0"/>
            </a:br>
            <a:endParaRPr lang="cs-CZ" dirty="0"/>
          </a:p>
        </p:txBody>
      </p:sp>
      <p:sp>
        <p:nvSpPr>
          <p:cNvPr id="3" name="Zástupný symbol pro obsah 2"/>
          <p:cNvSpPr>
            <a:spLocks noGrp="1"/>
          </p:cNvSpPr>
          <p:nvPr>
            <p:ph idx="1"/>
          </p:nvPr>
        </p:nvSpPr>
        <p:spPr>
          <a:xfrm>
            <a:off x="457200" y="1124744"/>
            <a:ext cx="8229600" cy="5001419"/>
          </a:xfrm>
        </p:spPr>
        <p:txBody>
          <a:bodyPr>
            <a:normAutofit/>
          </a:bodyPr>
          <a:lstStyle/>
          <a:p>
            <a:r>
              <a:rPr lang="cs-CZ" sz="2400" dirty="0" smtClean="0"/>
              <a:t>Kapitoly z psychologie pro zdravotnické pracovníky</a:t>
            </a:r>
          </a:p>
          <a:p>
            <a:r>
              <a:rPr lang="cs-CZ" sz="2400" dirty="0" smtClean="0"/>
              <a:t>Mgr. Ivanka Bartošíková , Mgr. Vladimír </a:t>
            </a:r>
            <a:r>
              <a:rPr lang="cs-CZ" sz="2400" dirty="0" err="1" smtClean="0"/>
              <a:t>Jičinský</a:t>
            </a:r>
            <a:r>
              <a:rPr lang="cs-CZ" sz="2400" dirty="0" smtClean="0"/>
              <a:t>, </a:t>
            </a:r>
          </a:p>
          <a:p>
            <a:pPr>
              <a:buNone/>
            </a:pPr>
            <a:r>
              <a:rPr lang="cs-CZ" sz="2400" dirty="0" smtClean="0"/>
              <a:t>      </a:t>
            </a:r>
            <a:r>
              <a:rPr lang="cs-CZ" sz="2400" dirty="0" err="1" smtClean="0"/>
              <a:t>Ph.Dr</a:t>
            </a:r>
            <a:r>
              <a:rPr lang="cs-CZ" sz="2400" dirty="0" smtClean="0"/>
              <a:t>. Marta </a:t>
            </a:r>
            <a:r>
              <a:rPr lang="cs-CZ" sz="2400" dirty="0" err="1" smtClean="0"/>
              <a:t>Jobánková</a:t>
            </a:r>
            <a:r>
              <a:rPr lang="cs-CZ" sz="2400" dirty="0" smtClean="0"/>
              <a:t>, </a:t>
            </a:r>
            <a:r>
              <a:rPr lang="cs-CZ" sz="2400" dirty="0" err="1" smtClean="0"/>
              <a:t>Ph.Dr</a:t>
            </a:r>
            <a:r>
              <a:rPr lang="cs-CZ" sz="2400" dirty="0" smtClean="0"/>
              <a:t>. Jarmila Kvapilová </a:t>
            </a:r>
          </a:p>
          <a:p>
            <a:r>
              <a:rPr lang="cs-CZ" sz="2400" dirty="0" smtClean="0"/>
              <a:t>ISBN 80-7013-288-4, Vydal- IDV PZ 2000 Brno </a:t>
            </a:r>
          </a:p>
          <a:p>
            <a:pPr>
              <a:buNone/>
            </a:pPr>
            <a:endParaRPr lang="cs-CZ" sz="2400" dirty="0" smtClean="0"/>
          </a:p>
          <a:p>
            <a:r>
              <a:rPr lang="cs-CZ" sz="2400" dirty="0" smtClean="0"/>
              <a:t>Psychologie a Pedagogika II pro SZŠ</a:t>
            </a:r>
          </a:p>
          <a:p>
            <a:r>
              <a:rPr lang="cs-CZ" sz="2400" dirty="0" err="1" smtClean="0"/>
              <a:t>Ph.Dr</a:t>
            </a:r>
            <a:r>
              <a:rPr lang="cs-CZ" sz="2400" dirty="0" smtClean="0"/>
              <a:t>. Věra Čechová , </a:t>
            </a:r>
            <a:r>
              <a:rPr lang="cs-CZ" sz="2400" dirty="0" err="1" smtClean="0"/>
              <a:t>Ph.Dr</a:t>
            </a:r>
            <a:r>
              <a:rPr lang="cs-CZ" sz="2400" dirty="0" smtClean="0"/>
              <a:t>. Alena </a:t>
            </a:r>
            <a:r>
              <a:rPr lang="cs-CZ" sz="2400" dirty="0" err="1" smtClean="0"/>
              <a:t>Mellanova</a:t>
            </a:r>
            <a:r>
              <a:rPr lang="cs-CZ" sz="2400" dirty="0" smtClean="0"/>
              <a:t>,</a:t>
            </a:r>
            <a:r>
              <a:rPr lang="cs-CZ" sz="2400" dirty="0" err="1" smtClean="0"/>
              <a:t>Csc</a:t>
            </a:r>
            <a:r>
              <a:rPr lang="cs-CZ" sz="2400" dirty="0" smtClean="0"/>
              <a:t>.</a:t>
            </a:r>
          </a:p>
          <a:p>
            <a:pPr>
              <a:buNone/>
            </a:pPr>
            <a:r>
              <a:rPr lang="cs-CZ" sz="2400" dirty="0" smtClean="0"/>
              <a:t>     Mgr. Hana Kučerová </a:t>
            </a:r>
          </a:p>
          <a:p>
            <a:r>
              <a:rPr lang="cs-CZ" sz="2400" dirty="0" smtClean="0"/>
              <a:t>ISBN 80-7333-028-8, </a:t>
            </a:r>
            <a:r>
              <a:rPr lang="cs-CZ" sz="2400" dirty="0" err="1" smtClean="0"/>
              <a:t>Informatorium</a:t>
            </a:r>
            <a:r>
              <a:rPr lang="cs-CZ" sz="2400" dirty="0" smtClean="0"/>
              <a:t> Praha 2004</a:t>
            </a:r>
          </a:p>
          <a:p>
            <a:endParaRPr lang="cs-CZ" sz="2400" dirty="0" smtClean="0"/>
          </a:p>
          <a:p>
            <a:r>
              <a:rPr lang="cs-CZ" sz="2400" dirty="0" smtClean="0"/>
              <a:t>Fotografie: Fotoarchiv autorky </a:t>
            </a:r>
          </a:p>
          <a:p>
            <a:endParaRPr lang="cs-CZ" dirty="0"/>
          </a:p>
        </p:txBody>
      </p:sp>
    </p:spTree>
    <p:extLst>
      <p:ext uri="{BB962C8B-B14F-4D97-AF65-F5344CB8AC3E}">
        <p14:creationId xmlns:p14="http://schemas.microsoft.com/office/powerpoint/2010/main" val="356985784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89</TotalTime>
  <Words>473</Words>
  <Application>Microsoft Office PowerPoint</Application>
  <PresentationFormat>Předvádění na obrazovce (4:3)</PresentationFormat>
  <Paragraphs>106</Paragraphs>
  <Slides>22</Slides>
  <Notes>1</Notes>
  <HiddenSlides>2</HiddenSlides>
  <MMClips>0</MMClips>
  <ScaleCrop>false</ScaleCrop>
  <HeadingPairs>
    <vt:vector size="4" baseType="variant">
      <vt:variant>
        <vt:lpstr>Motiv</vt:lpstr>
      </vt:variant>
      <vt:variant>
        <vt:i4>1</vt:i4>
      </vt:variant>
      <vt:variant>
        <vt:lpstr>Nadpisy snímků</vt:lpstr>
      </vt:variant>
      <vt:variant>
        <vt:i4>22</vt:i4>
      </vt:variant>
    </vt:vector>
  </HeadingPairs>
  <TitlesOfParts>
    <vt:vector size="23" baseType="lpstr">
      <vt:lpstr>Motiv sady Office</vt:lpstr>
      <vt:lpstr>Prezentace aplikace PowerPoint</vt:lpstr>
      <vt:lpstr>Anotace</vt:lpstr>
      <vt:lpstr>Neverbální komunikace</vt:lpstr>
      <vt:lpstr>Prezentace aplikace PowerPoint</vt:lpstr>
      <vt:lpstr>Složky neverbální komunikace</vt:lpstr>
      <vt:lpstr>Pohledy do očí</vt:lpstr>
      <vt:lpstr>Mimika výraz obličeje   </vt:lpstr>
      <vt:lpstr>Prezentace aplikace PowerPoint</vt:lpstr>
      <vt:lpstr>Gestika – pohyby těla a jeho částí, posturologie – řeč postojů těla</vt:lpstr>
      <vt:lpstr>  Posturologie a gestika pasivního člověka </vt:lpstr>
      <vt:lpstr>Posturologi a gestika agresivního člověka </vt:lpstr>
      <vt:lpstr>Posturologie a gestika rušitele</vt:lpstr>
      <vt:lpstr>Posturologie a gestika asertivního člověka </vt:lpstr>
      <vt:lpstr>Pohyby rukou – gestika  Popisujeme čtyři formy komunikace rukou </vt:lpstr>
      <vt:lpstr>Prezentace aplikace PowerPoint</vt:lpstr>
      <vt:lpstr>Prezentace aplikace PowerPoint</vt:lpstr>
      <vt:lpstr>Proxemika – vzdálenost v prostoru</vt:lpstr>
      <vt:lpstr>Prezentace aplikace PowerPoint</vt:lpstr>
      <vt:lpstr>Prezentace aplikace PowerPoint</vt:lpstr>
      <vt:lpstr>Doteky – haptika   </vt:lpstr>
      <vt:lpstr>Kontrolní otázky a cvičení</vt:lpstr>
      <vt:lpstr>Použité zdroje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Neverbální komunikace</dc:title>
  <dc:creator>Admin</dc:creator>
  <cp:lastModifiedBy>Andrea Ječmenová</cp:lastModifiedBy>
  <cp:revision>14</cp:revision>
  <dcterms:created xsi:type="dcterms:W3CDTF">2013-04-27T09:39:16Z</dcterms:created>
  <dcterms:modified xsi:type="dcterms:W3CDTF">2013-06-23T13:50:01Z</dcterms:modified>
</cp:coreProperties>
</file>