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17B643-F1BE-48FA-A0D4-DAC5973F2DB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3D7CDD-A28B-4865-886F-A1692CE57C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519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29389-EC5A-4CDD-B18A-0E09533333C9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C03D94-D48C-45D9-BAFD-4D4613FF61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5944209"/>
              </p:ext>
            </p:extLst>
          </p:nvPr>
        </p:nvGraphicFramePr>
        <p:xfrm>
          <a:off x="395536" y="2060849"/>
          <a:ext cx="8352927" cy="460850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 vztahy a dovednosti 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Zdravotnická psychologie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Komunikace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Transakční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analýza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VY_32_INOVACE_6.B_ZPSY_16(20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3058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Prezentace Microsoft PowerPoint studentům přibližuje formy a druhy komunikace.</a:t>
            </a:r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 lvl="0"/>
            <a:r>
              <a:rPr lang="cs-CZ" dirty="0" smtClean="0"/>
              <a:t>Cílem prezentace je studentům vštípit, jak správně a vhodně komunikovat v celé sociální sféře a především ve vztahu k pacientům a klientům. 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Transakční analýza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/>
              <a:t>Transakční analýza je psychologická teorie, která se zabývá studiem koncepce stavů </a:t>
            </a:r>
            <a:r>
              <a:rPr lang="cs-CZ" sz="2800" b="1" dirty="0"/>
              <a:t>Já, </a:t>
            </a:r>
            <a:r>
              <a:rPr lang="cs-CZ" sz="2800" dirty="0"/>
              <a:t>tzv</a:t>
            </a:r>
            <a:r>
              <a:rPr lang="cs-CZ" sz="2800" b="1" dirty="0"/>
              <a:t>. EGO </a:t>
            </a:r>
            <a:r>
              <a:rPr lang="cs-CZ" sz="2800" dirty="0"/>
              <a:t>stavů, dále druhy mezilidské transakce – přenosem a hrami, které v rámci komunikace </a:t>
            </a:r>
            <a:r>
              <a:rPr lang="cs-CZ" sz="2800" dirty="0" smtClean="0"/>
              <a:t>používáme.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652120" y="645333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 Ječmenová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Máme tři základní druhy EGO stavů</a:t>
            </a:r>
            <a:r>
              <a:rPr lang="cs-CZ" b="1" dirty="0"/>
              <a:t> </a:t>
            </a: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/>
              <a:t>Rodič – </a:t>
            </a:r>
            <a:r>
              <a:rPr lang="cs-CZ" sz="2800" dirty="0"/>
              <a:t>stav reprodukující způsoby chování, názory a pocity, gesta převzatá z dětství především od rodičů. </a:t>
            </a:r>
            <a:endParaRPr lang="cs-CZ" sz="2800" dirty="0" smtClean="0"/>
          </a:p>
          <a:p>
            <a:pPr>
              <a:buNone/>
            </a:pPr>
            <a:endParaRPr lang="cs-CZ" sz="2800" dirty="0"/>
          </a:p>
          <a:p>
            <a:r>
              <a:rPr lang="cs-CZ" sz="2800" dirty="0"/>
              <a:t>Rodičovský stav EGA používá ve verbální komunikaci výrazy typu musíte, nesmíte, dobrý, špatný atd. Rodičovský EGO stav ochraňuje, trestá, nabádá, hlásá pravdy, hodnotí, nese tradici, zakazuje, </a:t>
            </a:r>
            <a:r>
              <a:rPr lang="cs-CZ" sz="2800" dirty="0" smtClean="0"/>
              <a:t>přikazuje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V komunikaci se rodičovský stav dá pozorovat ve dvou polohách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r>
              <a:rPr lang="cs-CZ" sz="2800" b="1" dirty="0"/>
              <a:t>Poloha kritického rodiče</a:t>
            </a:r>
            <a:r>
              <a:rPr lang="cs-CZ" sz="2800" dirty="0"/>
              <a:t> – budete mít hlubší hlas, budete se mračit, mentorovat, nařizovat, kritizovat. Neverbálně se projevuje např. hrozícím vztyčeným ukazovákem, ruce v bok.</a:t>
            </a:r>
          </a:p>
          <a:p>
            <a:pPr>
              <a:buNone/>
            </a:pPr>
            <a:endParaRPr lang="cs-CZ" sz="2800" dirty="0"/>
          </a:p>
          <a:p>
            <a:r>
              <a:rPr lang="cs-CZ" sz="2800" b="1" dirty="0"/>
              <a:t>Poloha pečujícího rodiče</a:t>
            </a:r>
            <a:r>
              <a:rPr lang="cs-CZ" sz="2800" dirty="0"/>
              <a:t> – hlas bude laskavý, obsahem komunikace bude tendence povzbudit, starostlivost a zájem. Neverbálně se projevíte úsměvem, laskavým dotykem.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20000"/>
          </a:bodyPr>
          <a:lstStyle/>
          <a:p>
            <a:r>
              <a:rPr lang="cs-CZ" sz="3000" b="1" dirty="0"/>
              <a:t>Dospělý</a:t>
            </a:r>
            <a:r>
              <a:rPr lang="cs-CZ" sz="3000" dirty="0"/>
              <a:t> – zpracovává a hodnotí informace na základě své vlastní zkušenosti a rozumu. Odlišuje se od rodičovského EGO stavu tím, že tvoří své soudy, nenapodobuje rodiče ani se nechová jako dítě na základě emocí a citů</a:t>
            </a:r>
            <a:r>
              <a:rPr lang="cs-CZ" sz="3000" dirty="0" smtClean="0"/>
              <a:t>.</a:t>
            </a:r>
          </a:p>
          <a:p>
            <a:endParaRPr lang="cs-CZ" sz="3000" dirty="0"/>
          </a:p>
          <a:p>
            <a:r>
              <a:rPr lang="cs-CZ" sz="3000" dirty="0"/>
              <a:t> Dovede ovlivnit chování, které mu demonstroval rodič a jedná tak, jak život a situaci sám vidí. Umí učinit samostatná objektivní hodnocení situace, jeho závěry nejsou výsledkem ani předsudků ani neovládaných </a:t>
            </a:r>
            <a:r>
              <a:rPr lang="cs-CZ" sz="3000" dirty="0" smtClean="0"/>
              <a:t>citů.</a:t>
            </a:r>
            <a:endParaRPr lang="cs-CZ" sz="3000" dirty="0"/>
          </a:p>
          <a:p>
            <a:pPr>
              <a:buNone/>
            </a:pPr>
            <a:r>
              <a:rPr lang="cs-CZ" sz="3000" dirty="0"/>
              <a:t> </a:t>
            </a:r>
          </a:p>
          <a:p>
            <a:r>
              <a:rPr lang="cs-CZ" sz="3000" dirty="0"/>
              <a:t> Dospělý umí mluvit sám za sebe, umí vystoupit s anonymity a asertivně si stát za svým.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20000"/>
          </a:bodyPr>
          <a:lstStyle/>
          <a:p>
            <a:r>
              <a:rPr lang="cs-CZ" sz="3000" b="1" dirty="0"/>
              <a:t> Dítě</a:t>
            </a:r>
            <a:r>
              <a:rPr lang="cs-CZ" sz="3000" dirty="0"/>
              <a:t> – dětský EGO stav je pozůstatek vnitřních duševních stavů člověka z dětství, jeho pocitů bezmoci, strachu, provinilosti, protestu, spokojenosti, radosti apod</a:t>
            </a:r>
            <a:r>
              <a:rPr lang="cs-CZ" sz="3000" dirty="0" smtClean="0"/>
              <a:t>.</a:t>
            </a:r>
          </a:p>
          <a:p>
            <a:endParaRPr lang="cs-CZ" sz="3000" dirty="0"/>
          </a:p>
          <a:p>
            <a:r>
              <a:rPr lang="cs-CZ" sz="3000" dirty="0"/>
              <a:t> Stavy nazývané Dítě jsou převážně citového rázu. Vedle stinných stránek – reagování bez rozumné kontroly, má Dítě v nás celou řadu pozitivních významů. Dítěti je vlastní zvědavost, spontaneita, přání vědět, dotýkat se, zkoumat a nezkažená schopnost prožívat</a:t>
            </a:r>
            <a:r>
              <a:rPr lang="cs-CZ" sz="3000" dirty="0" smtClean="0"/>
              <a:t>.</a:t>
            </a:r>
          </a:p>
          <a:p>
            <a:pPr>
              <a:buNone/>
            </a:pPr>
            <a:endParaRPr lang="cs-CZ" sz="3000" dirty="0"/>
          </a:p>
          <a:p>
            <a:r>
              <a:rPr lang="cs-CZ" sz="3000" dirty="0"/>
              <a:t> Toto tvé Dítě znamená – reaguješ tak, jak si reagoval, když jsi byl dítětem.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Dětský stav EGA tvoří rovněž několik poloh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7417107" cy="516406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800" b="1" dirty="0"/>
              <a:t>Poloha přirozeného, svobodného dítěte </a:t>
            </a:r>
            <a:r>
              <a:rPr lang="cs-CZ" sz="2800" dirty="0"/>
              <a:t>– chová se přirozeným, nezkaženým způsobem, vesele, s důvěrou, pohybuje se ve stavu štěstí. Používá výrazů, vyjadřující spontánní a emocionální výbuchy radosti či vzteku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/>
          </a:p>
          <a:p>
            <a:r>
              <a:rPr lang="cs-CZ" sz="2800" b="1" dirty="0"/>
              <a:t>Poloha adaptovaného dítěte</a:t>
            </a:r>
            <a:r>
              <a:rPr lang="cs-CZ" sz="2800" dirty="0"/>
              <a:t> – svým chováním se snaží získat pozornost a uznání od autority.</a:t>
            </a:r>
          </a:p>
          <a:p>
            <a:endParaRPr lang="cs-CZ" sz="2800" dirty="0"/>
          </a:p>
          <a:p>
            <a:r>
              <a:rPr lang="cs-CZ" sz="2800" b="1" dirty="0"/>
              <a:t>Malý profesor</a:t>
            </a:r>
            <a:r>
              <a:rPr lang="cs-CZ" sz="2800" dirty="0"/>
              <a:t> – používá ve svém chování záviděníhodnou obratnost v manipulování s lidmi.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sz="2800" dirty="0"/>
              <a:t>Ve skutečnosti se každý člověk projevuje daleko větším počtem EGO stavů, tyto tři polohy jsou uváděny pro lepší pochopení transakční analýzy.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356992"/>
            <a:ext cx="4612584" cy="311499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/>
              <a:t>Transakční analýza v komunikaci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Komunikace mohou probíhat na úrovni </a:t>
            </a:r>
            <a:r>
              <a:rPr lang="cs-CZ" b="1" dirty="0"/>
              <a:t>souhlasné </a:t>
            </a:r>
            <a:r>
              <a:rPr lang="cs-CZ" dirty="0"/>
              <a:t>nebo </a:t>
            </a:r>
            <a:r>
              <a:rPr lang="cs-CZ" b="1" dirty="0"/>
              <a:t>křížové, nesouhlasné</a:t>
            </a:r>
            <a:r>
              <a:rPr lang="cs-CZ" b="1" dirty="0" smtClean="0"/>
              <a:t>.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Při </a:t>
            </a:r>
            <a:r>
              <a:rPr lang="cs-CZ" b="1" dirty="0"/>
              <a:t>souhlasné </a:t>
            </a:r>
            <a:r>
              <a:rPr lang="cs-CZ" dirty="0"/>
              <a:t>komunikaci si lidé rozumí, komunikace je pro produktivní.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700"/>
                            </p:stCondLst>
                            <p:childTnLst>
                              <p:par>
                                <p:cTn id="1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700"/>
                            </p:stCondLst>
                            <p:childTnLst>
                              <p:par>
                                <p:cTn id="18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sz="2800" dirty="0"/>
              <a:t>Daleko častěji se setkáváme v běžné komunikaci s transakcemi </a:t>
            </a:r>
            <a:r>
              <a:rPr lang="cs-CZ" sz="2800" b="1" dirty="0"/>
              <a:t>zkříženými</a:t>
            </a:r>
            <a:r>
              <a:rPr lang="cs-CZ" sz="2800" dirty="0"/>
              <a:t>. Lidé si potom méně rozumí, komunikace je neproduktivní, nastupují problémy společenské, partnerské, problémy v přátelství, v zaměstnání apod.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r>
              <a:rPr lang="cs-CZ" sz="2800" dirty="0"/>
              <a:t>Při péči o nemocné se v komunikaci často můžeme setkat dětským EGO stavem, těžce nemocným nebo opuštěným pacientům, nastupuje řada pocitů, které nemocný ventiluje bouřlivými emocemi.</a:t>
            </a:r>
          </a:p>
          <a:p>
            <a:pPr>
              <a:buNone/>
            </a:pPr>
            <a:r>
              <a:rPr lang="cs-CZ" sz="2800" dirty="0"/>
              <a:t> </a:t>
            </a:r>
          </a:p>
          <a:p>
            <a:r>
              <a:rPr lang="cs-CZ" sz="2800" b="1" dirty="0"/>
              <a:t>V pečujících povolání je nutné umět používat slova jako terapeutického prostředku, umět slovem pohladit.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/>
              <a:t>Kontrolní</a:t>
            </a:r>
            <a:r>
              <a:rPr lang="cs-CZ" b="1" dirty="0"/>
              <a:t> otázky a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328592"/>
          </a:xfrm>
        </p:spPr>
        <p:txBody>
          <a:bodyPr>
            <a:no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Vysvětlete, co je transakční analýza.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Jaké, druhy EGO stavů rozlišujeme?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Popište rodičovský EGO stav v komunikaci.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Popište EGO stav dospělého v komunikaci.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Popište dětský EGO stav v komunikaci. 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S jakým, EGO stav se často setkáváme u nemocných</a:t>
            </a:r>
            <a:r>
              <a:rPr lang="cs-CZ" sz="2400" dirty="0" smtClean="0"/>
              <a:t>.</a:t>
            </a:r>
          </a:p>
          <a:p>
            <a:pPr lvl="0"/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b="1" dirty="0"/>
              <a:t>Úkol</a:t>
            </a:r>
            <a:endParaRPr lang="cs-CZ" sz="2400" dirty="0"/>
          </a:p>
          <a:p>
            <a:r>
              <a:rPr lang="cs-CZ" sz="2400" dirty="0"/>
              <a:t>Vyhledejte s jakými, EGO stavy se  v komunikaci můžeme ještě setkat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lvl="0">
              <a:buFont typeface="Wingdings" pitchFamily="2" charset="2"/>
              <a:buChar char="Ø"/>
            </a:pPr>
            <a:r>
              <a:rPr lang="cs-CZ" sz="2400" b="1" dirty="0"/>
              <a:t>Pracujte s internetovými zdroji.</a:t>
            </a:r>
            <a:endParaRPr lang="cs-CZ" sz="24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9570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5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500"/>
                            </p:stCondLst>
                            <p:childTnLst>
                              <p:par>
                                <p:cTn id="3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500"/>
                            </p:stCondLst>
                            <p:childTnLst>
                              <p:par>
                                <p:cTn id="3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0"/>
                            </p:stCondLst>
                            <p:childTnLst>
                              <p:par>
                                <p:cTn id="4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4500"/>
                            </p:stCondLst>
                            <p:childTnLst>
                              <p:par>
                                <p:cTn id="4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6500"/>
                            </p:stCondLst>
                            <p:childTnLst>
                              <p:par>
                                <p:cTn id="5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+mn-lt"/>
              </a:rPr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Kapitoly z psychologie pro zdravotnické pracovníky</a:t>
            </a:r>
          </a:p>
          <a:p>
            <a:r>
              <a:rPr lang="cs-CZ" sz="2400" dirty="0" smtClean="0"/>
              <a:t>Mgr. Ivanka Bartošíková , Mgr. Vladimír </a:t>
            </a:r>
            <a:r>
              <a:rPr lang="cs-CZ" sz="2400" dirty="0" err="1" smtClean="0"/>
              <a:t>Jičinský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Marta </a:t>
            </a:r>
            <a:r>
              <a:rPr lang="cs-CZ" sz="2400" dirty="0" err="1" smtClean="0"/>
              <a:t>Jobánková</a:t>
            </a:r>
            <a:r>
              <a:rPr lang="cs-CZ" sz="2400" dirty="0" smtClean="0"/>
              <a:t>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Jarmila Kvapilová </a:t>
            </a:r>
          </a:p>
          <a:p>
            <a:r>
              <a:rPr lang="cs-CZ" sz="2400" dirty="0" smtClean="0"/>
              <a:t>ISBN 80-7013-288-4, Vydal- IDV PZ 2000 Brno 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Psychologie a Pedagogika II pro SZŠ</a:t>
            </a:r>
          </a:p>
          <a:p>
            <a:r>
              <a:rPr lang="cs-CZ" sz="2400" dirty="0" err="1" smtClean="0"/>
              <a:t>Ph.Dr</a:t>
            </a:r>
            <a:r>
              <a:rPr lang="cs-CZ" sz="2400" dirty="0" smtClean="0"/>
              <a:t>. Věra Čechová 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Alena </a:t>
            </a:r>
            <a:r>
              <a:rPr lang="cs-CZ" sz="2400" dirty="0" err="1" smtClean="0"/>
              <a:t>Mellanova</a:t>
            </a:r>
            <a:r>
              <a:rPr lang="cs-CZ" sz="2400" dirty="0" smtClean="0"/>
              <a:t>,</a:t>
            </a:r>
            <a:r>
              <a:rPr lang="cs-CZ" sz="2400" dirty="0" err="1" smtClean="0"/>
              <a:t>Csc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Mgr. Hana Kučerová </a:t>
            </a:r>
          </a:p>
          <a:p>
            <a:r>
              <a:rPr lang="cs-CZ" sz="2400" dirty="0" smtClean="0"/>
              <a:t>ISBN 80-7333-028-8, </a:t>
            </a:r>
            <a:r>
              <a:rPr lang="cs-CZ" sz="2400" dirty="0" err="1" smtClean="0"/>
              <a:t>Informatorium</a:t>
            </a:r>
            <a:r>
              <a:rPr lang="cs-CZ" sz="2400" dirty="0" smtClean="0"/>
              <a:t> Praha 2004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Fotografie: Fotoarchiv autorky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55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356</Words>
  <Application>Microsoft Office PowerPoint</Application>
  <PresentationFormat>Předvádění na obrazovce (4:3)</PresentationFormat>
  <Paragraphs>85</Paragraphs>
  <Slides>15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Transakční analýza</vt:lpstr>
      <vt:lpstr>Máme tři základní druhy EGO stavů   </vt:lpstr>
      <vt:lpstr>V komunikaci se rodičovský stav dá pozorovat ve dvou polohách</vt:lpstr>
      <vt:lpstr>Prezentace aplikace PowerPoint</vt:lpstr>
      <vt:lpstr>Prezentace aplikace PowerPoint</vt:lpstr>
      <vt:lpstr>Dětský stav EGA tvoří rovněž několik poloh</vt:lpstr>
      <vt:lpstr>Prezentace aplikace PowerPoint</vt:lpstr>
      <vt:lpstr>Prezentace aplikace PowerPoint</vt:lpstr>
      <vt:lpstr>Transakční analýza v komunikaci</vt:lpstr>
      <vt:lpstr>Prezentace aplikace PowerPoint</vt:lpstr>
      <vt:lpstr>Prezentace aplikace PowerPoint</vt:lpstr>
      <vt:lpstr>Kontrolní otázky a cvičení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Transakční analýza</dc:title>
  <dc:creator>Admin</dc:creator>
  <cp:lastModifiedBy>Andrea Ječmenová</cp:lastModifiedBy>
  <cp:revision>9</cp:revision>
  <dcterms:created xsi:type="dcterms:W3CDTF">2013-05-06T17:37:10Z</dcterms:created>
  <dcterms:modified xsi:type="dcterms:W3CDTF">2013-06-23T13:53:09Z</dcterms:modified>
</cp:coreProperties>
</file>