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71" r:id="rId2"/>
    <p:sldId id="268" r:id="rId3"/>
    <p:sldId id="257" r:id="rId4"/>
    <p:sldId id="258" r:id="rId5"/>
    <p:sldId id="259" r:id="rId6"/>
    <p:sldId id="260" r:id="rId7"/>
    <p:sldId id="261" r:id="rId8"/>
    <p:sldId id="263" r:id="rId9"/>
    <p:sldId id="264" r:id="rId10"/>
    <p:sldId id="265" r:id="rId11"/>
    <p:sldId id="266" r:id="rId12"/>
    <p:sldId id="267" r:id="rId13"/>
    <p:sldId id="269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85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1787E9-4268-4BE2-92E8-F226326853E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AF45DC2-6FA7-489D-A709-8E325B962F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29988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VY_32_INOVACE_1/20A-ICT/PE/ON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26224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A3C007-CA73-4881-BE16-9BB3A510CFDC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CD186-4823-498E-AD1E-9CBB94057C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A3C007-CA73-4881-BE16-9BB3A510CFDC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CD186-4823-498E-AD1E-9CBB94057C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A3C007-CA73-4881-BE16-9BB3A510CFDC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CD186-4823-498E-AD1E-9CBB94057C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A3C007-CA73-4881-BE16-9BB3A510CFDC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CD186-4823-498E-AD1E-9CBB94057C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A3C007-CA73-4881-BE16-9BB3A510CFDC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CD186-4823-498E-AD1E-9CBB94057C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A3C007-CA73-4881-BE16-9BB3A510CFDC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CD186-4823-498E-AD1E-9CBB94057C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A3C007-CA73-4881-BE16-9BB3A510CFDC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CD186-4823-498E-AD1E-9CBB94057C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A3C007-CA73-4881-BE16-9BB3A510CFDC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CD186-4823-498E-AD1E-9CBB94057C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A3C007-CA73-4881-BE16-9BB3A510CFDC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CD186-4823-498E-AD1E-9CBB94057C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A3C007-CA73-4881-BE16-9BB3A510CFDC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CD186-4823-498E-AD1E-9CBB94057C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A3C007-CA73-4881-BE16-9BB3A510CFDC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CD186-4823-498E-AD1E-9CBB94057C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A3C007-CA73-4881-BE16-9BB3A510CFDC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1CD186-4823-498E-AD1E-9CBB94057CA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21035680"/>
              </p:ext>
            </p:extLst>
          </p:nvPr>
        </p:nvGraphicFramePr>
        <p:xfrm>
          <a:off x="395536" y="2060849"/>
          <a:ext cx="8352927" cy="4608509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17492"/>
                <a:gridCol w="6435435"/>
              </a:tblGrid>
              <a:tr h="3674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674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4763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Sociální vztahy a dovednosti </a:t>
                      </a:r>
                    </a:p>
                  </a:txBody>
                  <a:tcPr marL="68580" marR="68580" marT="0" marB="0" anchor="ctr"/>
                </a:tc>
              </a:tr>
              <a:tr h="3674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Zdravotnická psychologie</a:t>
                      </a:r>
                    </a:p>
                  </a:txBody>
                  <a:tcPr marL="68580" marR="68580" marT="0" marB="0" anchor="ctr"/>
                </a:tc>
              </a:tr>
              <a:tr h="64763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Komunikace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563157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Asertivita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6740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smtClean="0">
                          <a:effectLst/>
                        </a:rPr>
                        <a:t>VY_32_INOVACE_6.B_ZPSY_17(20</a:t>
                      </a:r>
                      <a:r>
                        <a:rPr lang="cs-CZ" sz="2000" dirty="0" smtClean="0">
                          <a:effectLst/>
                        </a:rPr>
                        <a:t>)</a:t>
                      </a:r>
                    </a:p>
                  </a:txBody>
                  <a:tcPr marL="68580" marR="68580" marT="0" marB="0" anchor="ctr"/>
                </a:tc>
              </a:tr>
              <a:tr h="36740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Andrea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Ječmenová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674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Datum tvorby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01.09.2012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545636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dílem autora.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530580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cs-CZ" dirty="0" smtClean="0"/>
              <a:t>Prezentace Microsoft PowerPoint studentům přibližuje formy a druhy komunikace.</a:t>
            </a:r>
          </a:p>
          <a:p>
            <a:pPr lvl="0"/>
            <a:r>
              <a:rPr lang="cs-CZ" dirty="0" smtClean="0"/>
              <a:t>Prezentace je určena jako podpůrný materiál k výkladu učitele, lze použít i k opakování učiva.</a:t>
            </a:r>
          </a:p>
          <a:p>
            <a:pPr lvl="0"/>
            <a:r>
              <a:rPr lang="cs-CZ" dirty="0" smtClean="0"/>
              <a:t>Cílem prezentace je studentům vštípit, jak správně a vhodně komunikovat v celé sociální sféře a především ve vztahu k pacientům a klientům.   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sz="4900" b="1" u="sng" dirty="0"/>
              <a:t>Asertivita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Asertivita je komunikační styl, přímé a upřímné vyjadřování vlastních názorů negativních i pozitivních, aniž bychom porušovali práva jiných lidí i svá vlastní.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12160" y="6309320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Andrea Ječmenová 2012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r>
              <a:rPr lang="cs-CZ" sz="2800" b="1" dirty="0"/>
              <a:t>Také se definuje jako jednání, které není ani pasivní, ani agresivní, jako zdravé, přiměřené </a:t>
            </a:r>
            <a:r>
              <a:rPr lang="cs-CZ" sz="2800" b="1" dirty="0" err="1"/>
              <a:t>sebeprosazování</a:t>
            </a:r>
            <a:r>
              <a:rPr lang="cs-CZ" sz="2800" b="1" dirty="0"/>
              <a:t>. </a:t>
            </a:r>
            <a:endParaRPr lang="cs-CZ" sz="2800" b="1" dirty="0" smtClean="0"/>
          </a:p>
          <a:p>
            <a:r>
              <a:rPr lang="cs-CZ" sz="2800" dirty="0" smtClean="0"/>
              <a:t>Obrana </a:t>
            </a:r>
            <a:r>
              <a:rPr lang="cs-CZ" sz="2800" dirty="0"/>
              <a:t>bez zbytečné agrese a obrana před manipulací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 Asertivita </a:t>
            </a:r>
            <a:r>
              <a:rPr lang="cs-CZ" sz="2800" dirty="0"/>
              <a:t>nám může život usnadnit a zpříjemnit, budeme se lépe vyrovnávat se zátěžovými situacemi, naučíme se říkat ne bez pocitu viny, pomůže nám prosazovat naše názory, ale příliš jednostranně chápaná asertivita nás může zavést až k situacím, kdy přestáváme brát ohled na práva druhých lidí, hledíme jen na své zájmy, zkrátka jsme sobečtí.</a:t>
            </a:r>
            <a:endParaRPr lang="cs-CZ" sz="2800" b="1" dirty="0"/>
          </a:p>
          <a:p>
            <a:pPr algn="just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 fontScale="92500" lnSpcReduction="10000"/>
          </a:bodyPr>
          <a:lstStyle/>
          <a:p>
            <a:r>
              <a:rPr lang="cs-CZ" sz="3000" dirty="0"/>
              <a:t>Asertivita klade důraz na schopnost komunikovat. Z hlediska asertivity je nutné chápat komunikaci jako vzájemné sdělování informací, tedy </a:t>
            </a:r>
            <a:r>
              <a:rPr lang="cs-CZ" sz="3000" b="1" dirty="0"/>
              <a:t>dialog. </a:t>
            </a:r>
            <a:r>
              <a:rPr lang="cs-CZ" sz="3000" dirty="0"/>
              <a:t>S partnerem se dorozumíváme pomocí řeči, ale i neverbálně</a:t>
            </a:r>
            <a:r>
              <a:rPr lang="cs-CZ" sz="3000" dirty="0" smtClean="0"/>
              <a:t>.</a:t>
            </a:r>
          </a:p>
          <a:p>
            <a:endParaRPr lang="cs-CZ" sz="3000" b="1" dirty="0"/>
          </a:p>
          <a:p>
            <a:r>
              <a:rPr lang="cs-CZ" sz="3000" dirty="0"/>
              <a:t> Při nácviku asertivních reakcí nestačí naučit se jen správným slovům, ale celkovému stylu a tónu komunikace. Podmínkou asertivity je </a:t>
            </a:r>
            <a:r>
              <a:rPr lang="cs-CZ" sz="3000" b="1" dirty="0"/>
              <a:t>slušnost</a:t>
            </a:r>
            <a:r>
              <a:rPr lang="cs-CZ" sz="3000" b="1" dirty="0" smtClean="0"/>
              <a:t>.</a:t>
            </a:r>
          </a:p>
          <a:p>
            <a:pPr>
              <a:buNone/>
            </a:pPr>
            <a:endParaRPr lang="cs-CZ" sz="3000" b="1" dirty="0"/>
          </a:p>
          <a:p>
            <a:r>
              <a:rPr lang="cs-CZ" sz="3000" dirty="0"/>
              <a:t> Asertivita teoreticky vychází ze svobody, odpovědnosti, vůle chtít a sociální interakce.</a:t>
            </a:r>
            <a:endParaRPr lang="cs-CZ" sz="3000" b="1" dirty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 lnSpcReduction="10000"/>
          </a:bodyPr>
          <a:lstStyle/>
          <a:p>
            <a:r>
              <a:rPr lang="cs-CZ" sz="2800" dirty="0"/>
              <a:t> Všichni lidé, kteří se zabývají zdravotnickým a sociálním oborem, by se takto měli naučit vést komunikaci, umět se asertivně chovat i v zátěžových situacích. </a:t>
            </a:r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smtClean="0"/>
              <a:t>V</a:t>
            </a:r>
            <a:r>
              <a:rPr lang="cs-CZ" sz="2800" dirty="0"/>
              <a:t> živočišné říši existují ke zvládání konfliktů dva základní prostředky a to </a:t>
            </a:r>
            <a:r>
              <a:rPr lang="cs-CZ" sz="2800" b="1" dirty="0"/>
              <a:t>boj a únik.</a:t>
            </a:r>
            <a:r>
              <a:rPr lang="cs-CZ" sz="2800" dirty="0"/>
              <a:t> </a:t>
            </a:r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r>
              <a:rPr lang="cs-CZ" sz="2800" b="1" dirty="0" smtClean="0"/>
              <a:t>Člověk</a:t>
            </a:r>
            <a:r>
              <a:rPr lang="cs-CZ" sz="2800" dirty="0" smtClean="0"/>
              <a:t> </a:t>
            </a:r>
            <a:r>
              <a:rPr lang="cs-CZ" sz="2800" dirty="0"/>
              <a:t>má ale i třetí možnost a to je domluva, kompromis, respekt a jasné stanovení pravidel hry.</a:t>
            </a:r>
            <a:endParaRPr lang="cs-CZ" sz="2800" b="1" dirty="0"/>
          </a:p>
          <a:p>
            <a:pPr>
              <a:buNone/>
            </a:pPr>
            <a:r>
              <a:rPr lang="cs-CZ" dirty="0"/>
              <a:t> </a:t>
            </a:r>
            <a:endParaRPr lang="cs-CZ" b="1" dirty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Základní prvky asertivity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lvl="0"/>
            <a:r>
              <a:rPr lang="cs-CZ" dirty="0"/>
              <a:t>otevřená a přímá komunikace</a:t>
            </a:r>
            <a:endParaRPr lang="cs-CZ" b="1" dirty="0"/>
          </a:p>
          <a:p>
            <a:pPr lvl="0"/>
            <a:r>
              <a:rPr lang="cs-CZ" dirty="0"/>
              <a:t>aktivní realizace svých cílů</a:t>
            </a:r>
            <a:endParaRPr lang="cs-CZ" b="1" dirty="0"/>
          </a:p>
          <a:p>
            <a:pPr lvl="0"/>
            <a:r>
              <a:rPr lang="cs-CZ" dirty="0"/>
              <a:t>jasné vyjadřování svých pocitů, podmínkou je soulad verbální a neverbální komunikace</a:t>
            </a:r>
            <a:endParaRPr lang="cs-CZ" b="1" dirty="0"/>
          </a:p>
          <a:p>
            <a:pPr lvl="0"/>
            <a:r>
              <a:rPr lang="cs-CZ" dirty="0"/>
              <a:t>naučit se požádat druhého o laskavost, pomoc</a:t>
            </a:r>
            <a:endParaRPr lang="cs-CZ" b="1" dirty="0"/>
          </a:p>
          <a:p>
            <a:pPr lvl="0"/>
            <a:r>
              <a:rPr lang="cs-CZ" dirty="0"/>
              <a:t>naučit se odmítnout, říkat ne</a:t>
            </a:r>
            <a:endParaRPr lang="cs-CZ" b="1" dirty="0"/>
          </a:p>
          <a:p>
            <a:pPr lvl="0"/>
            <a:r>
              <a:rPr lang="cs-CZ" dirty="0"/>
              <a:t>přijmout pochvalu, ale i kritiku, umět sdělit své pocity</a:t>
            </a:r>
            <a:endParaRPr lang="cs-CZ" b="1" dirty="0"/>
          </a:p>
          <a:p>
            <a:pPr lvl="0"/>
            <a:r>
              <a:rPr lang="cs-CZ" dirty="0"/>
              <a:t>naslouchání druhému</a:t>
            </a:r>
            <a:endParaRPr lang="cs-CZ" b="1" dirty="0"/>
          </a:p>
          <a:p>
            <a:pPr lvl="0"/>
            <a:r>
              <a:rPr lang="cs-CZ" dirty="0"/>
              <a:t>uzavírání kompromisů</a:t>
            </a:r>
            <a:endParaRPr lang="cs-CZ" b="1" dirty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000"/>
                            </p:stCondLst>
                            <p:childTnLst>
                              <p:par>
                                <p:cTn id="19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0"/>
                            </p:stCondLst>
                            <p:childTnLst>
                              <p:par>
                                <p:cTn id="24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7000"/>
                            </p:stCondLst>
                            <p:childTnLst>
                              <p:par>
                                <p:cTn id="34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8000"/>
                            </p:stCondLst>
                            <p:childTnLst>
                              <p:par>
                                <p:cTn id="39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9000"/>
                            </p:stCondLst>
                            <p:childTnLst>
                              <p:par>
                                <p:cTn id="44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Asertivní práva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3538736" cy="4277071"/>
          </a:xfrm>
        </p:spPr>
        <p:txBody>
          <a:bodyPr/>
          <a:lstStyle/>
          <a:p>
            <a:r>
              <a:rPr lang="cs-CZ" dirty="0"/>
              <a:t>Asertivní práva nepotřebují ani tak podrobné vysvětlování jako hlavně jejich přijetí za své.  </a:t>
            </a:r>
            <a:endParaRPr lang="cs-CZ" b="1" dirty="0"/>
          </a:p>
          <a:p>
            <a:pPr>
              <a:buNone/>
            </a:pP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1844823"/>
            <a:ext cx="4830688" cy="3220459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10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300"/>
                            </p:stCondLst>
                            <p:childTnLst>
                              <p:par>
                                <p:cTn id="13" presetID="4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4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4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300"/>
                            </p:stCondLst>
                            <p:childTnLst>
                              <p:par>
                                <p:cTn id="21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51520" y="404664"/>
            <a:ext cx="8568952" cy="5760640"/>
          </a:xfrm>
        </p:spPr>
        <p:txBody>
          <a:bodyPr>
            <a:normAutofit fontScale="77500" lnSpcReduction="20000"/>
          </a:bodyPr>
          <a:lstStyle/>
          <a:p>
            <a:pPr marL="514350" lvl="0" indent="-514350">
              <a:buFont typeface="+mj-lt"/>
              <a:buAutoNum type="arabicPeriod"/>
            </a:pPr>
            <a:r>
              <a:rPr lang="cs-CZ" dirty="0"/>
              <a:t>Mám právo posuzovat své vlastní chování, myšlenky a emoce a být si za ně a jejich důsledky sám odpovědný.</a:t>
            </a:r>
            <a:endParaRPr lang="cs-CZ" b="1" dirty="0"/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Mám právo nenabízet žádné výmluvy, vysvětlení ani omluvy svého chování</a:t>
            </a:r>
            <a:endParaRPr lang="cs-CZ" b="1" dirty="0"/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Mám právo posoudit zda a nakolik jsem odpovědný za řešení problémů druhých lidí</a:t>
            </a:r>
            <a:endParaRPr lang="cs-CZ" b="1" dirty="0"/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Mám právo změnit svůj názor</a:t>
            </a:r>
            <a:endParaRPr lang="cs-CZ" b="1" dirty="0"/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Mám právo dělat chyby a být si za ně odpovědný</a:t>
            </a:r>
            <a:endParaRPr lang="cs-CZ" b="1" dirty="0"/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Mám právo říci já nevím</a:t>
            </a:r>
            <a:endParaRPr lang="cs-CZ" b="1" dirty="0"/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Mám právo být nezávislí na dobré vůli druhých lidí</a:t>
            </a:r>
            <a:endParaRPr lang="cs-CZ" b="1" dirty="0"/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Mám právo dělat nelogická rozhodnutí</a:t>
            </a:r>
            <a:endParaRPr lang="cs-CZ" b="1" dirty="0"/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Mám právo říci já ti nerozumím</a:t>
            </a:r>
            <a:endParaRPr lang="cs-CZ" b="1" dirty="0"/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Mám právo říci je mi to jedno</a:t>
            </a:r>
            <a:endParaRPr lang="cs-CZ" b="1" dirty="0"/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Mám právo se rozhodnout, zda budu jednat </a:t>
            </a:r>
            <a:r>
              <a:rPr lang="cs-CZ" dirty="0" err="1"/>
              <a:t>asrtivně</a:t>
            </a:r>
            <a:r>
              <a:rPr lang="cs-CZ" dirty="0"/>
              <a:t> nebo ne</a:t>
            </a:r>
            <a:endParaRPr lang="cs-CZ" b="1" dirty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000"/>
                            </p:stCondLst>
                            <p:childTnLst>
                              <p:par>
                                <p:cTn id="4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8000"/>
                            </p:stCondLst>
                            <p:childTnLst>
                              <p:par>
                                <p:cTn id="4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9000"/>
                            </p:stCondLst>
                            <p:childTnLst>
                              <p:par>
                                <p:cTn id="5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0"/>
                            </p:stCondLst>
                            <p:childTnLst>
                              <p:par>
                                <p:cTn id="5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10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10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r>
              <a:rPr lang="cs-CZ" sz="2800" dirty="0"/>
              <a:t>Jestliže máme asertivní práva, máme i asertivní povinnosti. </a:t>
            </a:r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smtClean="0"/>
              <a:t>Tyto </a:t>
            </a:r>
            <a:r>
              <a:rPr lang="cs-CZ" sz="2800" dirty="0"/>
              <a:t>povinnosti však nechápeme jako příkazy, ale jako určité zásady, které se v běžném životě pozitivně osvědčily. </a:t>
            </a:r>
            <a:endParaRPr lang="cs-CZ" sz="2800" dirty="0" smtClean="0"/>
          </a:p>
          <a:p>
            <a:endParaRPr lang="cs-CZ" sz="2800" dirty="0" smtClean="0"/>
          </a:p>
          <a:p>
            <a:r>
              <a:rPr lang="cs-CZ" sz="2800" b="1" dirty="0" smtClean="0"/>
              <a:t>Zkrátka, co nechceš, aby činili jiní tobě, nečiň ty jim!</a:t>
            </a:r>
            <a:endParaRPr lang="cs-CZ" sz="2800" b="1" dirty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Asertivní povinnosti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 fontScale="92500" lnSpcReduction="20000"/>
          </a:bodyPr>
          <a:lstStyle/>
          <a:p>
            <a:pPr marL="514350" lvl="0" indent="-514350">
              <a:buFont typeface="+mj-lt"/>
              <a:buAutoNum type="arabicPeriod"/>
            </a:pPr>
            <a:r>
              <a:rPr lang="cs-CZ" sz="3000" dirty="0"/>
              <a:t>Učme se kontrolovat své emoce</a:t>
            </a:r>
            <a:endParaRPr lang="cs-CZ" sz="3000" b="1" dirty="0"/>
          </a:p>
          <a:p>
            <a:pPr marL="514350" lvl="0" indent="-514350">
              <a:buFont typeface="+mj-lt"/>
              <a:buAutoNum type="arabicPeriod"/>
            </a:pPr>
            <a:r>
              <a:rPr lang="cs-CZ" sz="3000" dirty="0"/>
              <a:t>Respektujme a tolerujme i osobní práva druhého</a:t>
            </a:r>
            <a:endParaRPr lang="cs-CZ" sz="3000" b="1" dirty="0"/>
          </a:p>
          <a:p>
            <a:pPr marL="514350" lvl="0" indent="-514350">
              <a:buFont typeface="+mj-lt"/>
              <a:buAutoNum type="arabicPeriod"/>
            </a:pPr>
            <a:r>
              <a:rPr lang="cs-CZ" sz="3000" dirty="0"/>
              <a:t>Stručně a upřímně vyjadřujme své pocity</a:t>
            </a:r>
            <a:endParaRPr lang="cs-CZ" sz="3000" b="1" dirty="0"/>
          </a:p>
          <a:p>
            <a:pPr marL="514350" lvl="0" indent="-514350">
              <a:buFont typeface="+mj-lt"/>
              <a:buAutoNum type="arabicPeriod"/>
            </a:pPr>
            <a:r>
              <a:rPr lang="cs-CZ" sz="3000" dirty="0"/>
              <a:t>Snažme se vidět sebe i druhého reálně</a:t>
            </a:r>
            <a:endParaRPr lang="cs-CZ" sz="3000" b="1" dirty="0"/>
          </a:p>
          <a:p>
            <a:pPr marL="514350" lvl="0" indent="-514350">
              <a:buFont typeface="+mj-lt"/>
              <a:buAutoNum type="arabicPeriod"/>
            </a:pPr>
            <a:r>
              <a:rPr lang="cs-CZ" sz="3000" dirty="0"/>
              <a:t>Pokusme se poznat stanovisko druhého</a:t>
            </a:r>
            <a:endParaRPr lang="cs-CZ" sz="3000" b="1" dirty="0"/>
          </a:p>
          <a:p>
            <a:pPr marL="514350" lvl="0" indent="-514350">
              <a:buFont typeface="+mj-lt"/>
              <a:buAutoNum type="arabicPeriod"/>
            </a:pPr>
            <a:r>
              <a:rPr lang="cs-CZ" sz="3000" dirty="0"/>
              <a:t>Naslouchejme druhému a vyslyšme ho</a:t>
            </a:r>
            <a:endParaRPr lang="cs-CZ" sz="3000" b="1" dirty="0"/>
          </a:p>
          <a:p>
            <a:pPr marL="514350" lvl="0" indent="-514350">
              <a:buFont typeface="+mj-lt"/>
              <a:buAutoNum type="arabicPeriod"/>
            </a:pPr>
            <a:r>
              <a:rPr lang="cs-CZ" sz="3000" dirty="0"/>
              <a:t>Važme si názorů druhých a jejich přesvědčení</a:t>
            </a:r>
            <a:endParaRPr lang="cs-CZ" sz="3000" b="1" dirty="0"/>
          </a:p>
          <a:p>
            <a:pPr marL="514350" lvl="0" indent="-514350">
              <a:buFont typeface="+mj-lt"/>
              <a:buAutoNum type="arabicPeriod"/>
            </a:pPr>
            <a:r>
              <a:rPr lang="cs-CZ" sz="3000" dirty="0"/>
              <a:t>Nemějme na vrch za každou cenu</a:t>
            </a:r>
            <a:endParaRPr lang="cs-CZ" sz="3000" b="1" dirty="0"/>
          </a:p>
          <a:p>
            <a:pPr marL="514350" lvl="0" indent="-514350">
              <a:buFont typeface="+mj-lt"/>
              <a:buAutoNum type="arabicPeriod"/>
            </a:pPr>
            <a:r>
              <a:rPr lang="cs-CZ" sz="3000" dirty="0"/>
              <a:t>Učme se nacházet kompromis</a:t>
            </a:r>
            <a:endParaRPr lang="cs-CZ" sz="3000" b="1" dirty="0"/>
          </a:p>
          <a:p>
            <a:pPr marL="514350" lvl="0" indent="-514350">
              <a:buFont typeface="+mj-lt"/>
              <a:buAutoNum type="arabicPeriod"/>
            </a:pPr>
            <a:r>
              <a:rPr lang="cs-CZ" sz="3000" dirty="0"/>
              <a:t>Přiznejme omyl a pokoušejme se jej napravit</a:t>
            </a:r>
            <a:endParaRPr lang="cs-CZ" sz="3000" b="1" dirty="0"/>
          </a:p>
          <a:p>
            <a:pPr marL="514350" lvl="0" indent="-514350">
              <a:buFont typeface="+mj-lt"/>
              <a:buAutoNum type="arabicPeriod"/>
            </a:pPr>
            <a:r>
              <a:rPr lang="cs-CZ" sz="3000" dirty="0"/>
              <a:t>Uvědomme si včas, co vlastně chceme</a:t>
            </a:r>
            <a:endParaRPr lang="cs-CZ" sz="3000" b="1" dirty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3000"/>
                            </p:stCondLst>
                            <p:childTnLst>
                              <p:par>
                                <p:cTn id="24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000"/>
                            </p:stCondLst>
                            <p:childTnLst>
                              <p:par>
                                <p:cTn id="30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0"/>
                            </p:stCondLst>
                            <p:childTnLst>
                              <p:par>
                                <p:cTn id="36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6000"/>
                            </p:stCondLst>
                            <p:childTnLst>
                              <p:par>
                                <p:cTn id="42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7000"/>
                            </p:stCondLst>
                            <p:childTnLst>
                              <p:par>
                                <p:cTn id="48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8000"/>
                            </p:stCondLst>
                            <p:childTnLst>
                              <p:par>
                                <p:cTn id="54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9000"/>
                            </p:stCondLst>
                            <p:childTnLst>
                              <p:par>
                                <p:cTn id="60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0000"/>
                            </p:stCondLst>
                            <p:childTnLst>
                              <p:par>
                                <p:cTn id="66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11000"/>
                            </p:stCondLst>
                            <p:childTnLst>
                              <p:par>
                                <p:cTn id="72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>
          <a:xfrm>
            <a:off x="457200" y="908720"/>
            <a:ext cx="3682752" cy="5256584"/>
          </a:xfrm>
        </p:spPr>
        <p:txBody>
          <a:bodyPr/>
          <a:lstStyle/>
          <a:p>
            <a:r>
              <a:rPr lang="cs-CZ" b="1" dirty="0"/>
              <a:t>A protože v životě nic není zadarmo a asertivním se člověk nerodí, nezbude nám nic jiného, než na sobě zapracovat a asertivní dovednosti získávat a nacvičovat.</a:t>
            </a:r>
          </a:p>
          <a:p>
            <a:endParaRPr lang="cs-CZ" dirty="0"/>
          </a:p>
        </p:txBody>
      </p:sp>
      <p:pic>
        <p:nvPicPr>
          <p:cNvPr id="2" name="Zástupný symbol pro obsah 1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1960" y="1268760"/>
            <a:ext cx="4794782" cy="3196106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dirty="0"/>
              <a:t>Kontrolní</a:t>
            </a:r>
            <a:r>
              <a:rPr lang="cs-CZ" b="1" dirty="0"/>
              <a:t> otázky a cvičení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Autofit/>
          </a:bodyPr>
          <a:lstStyle/>
          <a:p>
            <a:pPr marL="457200" lvl="0" indent="-457200">
              <a:buFont typeface="+mj-lt"/>
              <a:buAutoNum type="arabicPeriod"/>
            </a:pPr>
            <a:r>
              <a:rPr lang="cs-CZ" sz="2400" dirty="0"/>
              <a:t>Vysvětlete, co je asertivita a její význam v komunikaci.</a:t>
            </a:r>
          </a:p>
          <a:p>
            <a:pPr marL="457200" lvl="0" indent="-457200">
              <a:buFont typeface="+mj-lt"/>
              <a:buAutoNum type="arabicPeriod"/>
            </a:pPr>
            <a:r>
              <a:rPr lang="cs-CZ" sz="2400" dirty="0"/>
              <a:t>Vyjmenujte základní prvky asertivity.</a:t>
            </a:r>
          </a:p>
          <a:p>
            <a:pPr marL="457200" lvl="0" indent="-457200">
              <a:buFont typeface="+mj-lt"/>
              <a:buAutoNum type="arabicPeriod"/>
            </a:pPr>
            <a:r>
              <a:rPr lang="cs-CZ" sz="2400" dirty="0"/>
              <a:t>Vyjmenujte asertivní práva, vysvětlete jejich důležitost.</a:t>
            </a:r>
          </a:p>
          <a:p>
            <a:pPr marL="457200" lvl="0" indent="-457200">
              <a:buFont typeface="+mj-lt"/>
              <a:buAutoNum type="arabicPeriod"/>
            </a:pPr>
            <a:r>
              <a:rPr lang="cs-CZ" sz="2400" dirty="0"/>
              <a:t>Vyjmenujte asertivní povinnosti, vysvětlete jejich důležitost.</a:t>
            </a:r>
          </a:p>
          <a:p>
            <a:pPr>
              <a:buFont typeface="Wingdings" pitchFamily="2" charset="2"/>
              <a:buChar char="Ø"/>
            </a:pPr>
            <a:endParaRPr lang="cs-CZ" sz="2400" dirty="0"/>
          </a:p>
          <a:p>
            <a:pPr>
              <a:buFont typeface="Wingdings" pitchFamily="2" charset="2"/>
              <a:buChar char="Ø"/>
            </a:pPr>
            <a:r>
              <a:rPr lang="cs-CZ" sz="2400" b="1" dirty="0"/>
              <a:t>Úkol</a:t>
            </a:r>
            <a:endParaRPr lang="cs-CZ" sz="2400" dirty="0"/>
          </a:p>
          <a:p>
            <a:r>
              <a:rPr lang="cs-CZ" sz="2400" dirty="0"/>
              <a:t>Vyhledejte, kde je možné získat umění asertivního chování.</a:t>
            </a:r>
          </a:p>
          <a:p>
            <a:r>
              <a:rPr lang="cs-CZ" sz="2400" dirty="0"/>
              <a:t>Vyhledejte, jak správně asertivitu nacvičovat. </a:t>
            </a: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lvl="0">
              <a:buFont typeface="Wingdings" pitchFamily="2" charset="2"/>
              <a:buChar char="Ø"/>
            </a:pPr>
            <a:r>
              <a:rPr lang="cs-CZ" sz="2400" b="1" dirty="0"/>
              <a:t>Pracujte s internetovými zdroji</a:t>
            </a:r>
            <a:r>
              <a:rPr lang="cs-CZ" sz="2400" b="1" dirty="0" smtClean="0"/>
              <a:t>.</a:t>
            </a:r>
          </a:p>
          <a:p>
            <a:pPr lvl="0">
              <a:buFont typeface="Wingdings" pitchFamily="2" charset="2"/>
              <a:buChar char="Ø"/>
            </a:pPr>
            <a:endParaRPr lang="cs-CZ" sz="2400" dirty="0"/>
          </a:p>
          <a:p>
            <a:pPr>
              <a:buFont typeface="Wingdings" pitchFamily="2" charset="2"/>
              <a:buChar char="Ø"/>
            </a:pPr>
            <a:r>
              <a:rPr lang="cs-CZ" sz="2400" b="1" dirty="0" smtClean="0"/>
              <a:t>Písemně </a:t>
            </a:r>
            <a:r>
              <a:rPr lang="cs-CZ" sz="2400" b="1" dirty="0"/>
              <a:t>zpracujte.</a:t>
            </a:r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878283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500"/>
                            </p:stCondLst>
                            <p:childTnLst>
                              <p:par>
                                <p:cTn id="14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500"/>
                            </p:stCondLst>
                            <p:childTnLst>
                              <p:par>
                                <p:cTn id="19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6500"/>
                            </p:stCondLst>
                            <p:childTnLst>
                              <p:par>
                                <p:cTn id="24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500"/>
                            </p:stCondLst>
                            <p:childTnLst>
                              <p:par>
                                <p:cTn id="29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500"/>
                            </p:stCondLst>
                            <p:childTnLst>
                              <p:par>
                                <p:cTn id="34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2500"/>
                            </p:stCondLst>
                            <p:childTnLst>
                              <p:par>
                                <p:cTn id="39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4500"/>
                            </p:stCondLst>
                            <p:childTnLst>
                              <p:par>
                                <p:cTn id="44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6500"/>
                            </p:stCondLst>
                            <p:childTnLst>
                              <p:par>
                                <p:cTn id="49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 smtClean="0">
                <a:latin typeface="+mn-lt"/>
              </a:rPr>
              <a:t>Použité zdroje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/>
          </a:bodyPr>
          <a:lstStyle/>
          <a:p>
            <a:r>
              <a:rPr lang="cs-CZ" sz="2400" dirty="0" smtClean="0"/>
              <a:t>Kapitoly z psychologie pro zdravotnické pracovníky</a:t>
            </a:r>
          </a:p>
          <a:p>
            <a:r>
              <a:rPr lang="cs-CZ" sz="2400" dirty="0" smtClean="0"/>
              <a:t>Mgr. Ivanka Bartošíková , Mgr. Vladimír </a:t>
            </a:r>
            <a:r>
              <a:rPr lang="cs-CZ" sz="2400" dirty="0" err="1" smtClean="0"/>
              <a:t>Jičinský</a:t>
            </a:r>
            <a:r>
              <a:rPr lang="cs-CZ" sz="2400" dirty="0" smtClean="0"/>
              <a:t>, </a:t>
            </a:r>
          </a:p>
          <a:p>
            <a:pPr>
              <a:buNone/>
            </a:pPr>
            <a:r>
              <a:rPr lang="cs-CZ" sz="2400" dirty="0" smtClean="0"/>
              <a:t>      </a:t>
            </a:r>
            <a:r>
              <a:rPr lang="cs-CZ" sz="2400" dirty="0" err="1" smtClean="0"/>
              <a:t>Ph.Dr</a:t>
            </a:r>
            <a:r>
              <a:rPr lang="cs-CZ" sz="2400" dirty="0" smtClean="0"/>
              <a:t>. Marta </a:t>
            </a:r>
            <a:r>
              <a:rPr lang="cs-CZ" sz="2400" dirty="0" err="1" smtClean="0"/>
              <a:t>Jobánková</a:t>
            </a:r>
            <a:r>
              <a:rPr lang="cs-CZ" sz="2400" dirty="0" smtClean="0"/>
              <a:t>, </a:t>
            </a:r>
            <a:r>
              <a:rPr lang="cs-CZ" sz="2400" dirty="0" err="1" smtClean="0"/>
              <a:t>Ph.Dr</a:t>
            </a:r>
            <a:r>
              <a:rPr lang="cs-CZ" sz="2400" dirty="0" smtClean="0"/>
              <a:t>. Jarmila Kvapilová </a:t>
            </a:r>
          </a:p>
          <a:p>
            <a:r>
              <a:rPr lang="cs-CZ" sz="2400" dirty="0" smtClean="0"/>
              <a:t>ISBN 80-7013-288-4, Vydal- IDV PZ 2000 Brno </a:t>
            </a:r>
          </a:p>
          <a:p>
            <a:pPr>
              <a:buNone/>
            </a:pPr>
            <a:endParaRPr lang="cs-CZ" sz="2400" dirty="0" smtClean="0"/>
          </a:p>
          <a:p>
            <a:r>
              <a:rPr lang="cs-CZ" sz="2400" dirty="0" smtClean="0"/>
              <a:t>Psychologie a Pedagogika II pro SZŠ</a:t>
            </a:r>
          </a:p>
          <a:p>
            <a:r>
              <a:rPr lang="cs-CZ" sz="2400" dirty="0" err="1" smtClean="0"/>
              <a:t>Ph.Dr</a:t>
            </a:r>
            <a:r>
              <a:rPr lang="cs-CZ" sz="2400" dirty="0" smtClean="0"/>
              <a:t>. Věra Čechová , </a:t>
            </a:r>
            <a:r>
              <a:rPr lang="cs-CZ" sz="2400" dirty="0" err="1" smtClean="0"/>
              <a:t>Ph.Dr</a:t>
            </a:r>
            <a:r>
              <a:rPr lang="cs-CZ" sz="2400" dirty="0" smtClean="0"/>
              <a:t>. Alena </a:t>
            </a:r>
            <a:r>
              <a:rPr lang="cs-CZ" sz="2400" dirty="0" err="1" smtClean="0"/>
              <a:t>Mellanova</a:t>
            </a:r>
            <a:r>
              <a:rPr lang="cs-CZ" sz="2400" dirty="0" smtClean="0"/>
              <a:t>,</a:t>
            </a:r>
            <a:r>
              <a:rPr lang="cs-CZ" sz="2400" dirty="0" err="1" smtClean="0"/>
              <a:t>Csc</a:t>
            </a:r>
            <a:r>
              <a:rPr lang="cs-CZ" sz="2400" dirty="0" smtClean="0"/>
              <a:t>.</a:t>
            </a:r>
          </a:p>
          <a:p>
            <a:pPr>
              <a:buNone/>
            </a:pPr>
            <a:r>
              <a:rPr lang="cs-CZ" sz="2400" dirty="0" smtClean="0"/>
              <a:t>     Mgr. Hana Kučerová </a:t>
            </a:r>
          </a:p>
          <a:p>
            <a:r>
              <a:rPr lang="cs-CZ" sz="2400" dirty="0" smtClean="0"/>
              <a:t>ISBN 80-7333-028-8, </a:t>
            </a:r>
            <a:r>
              <a:rPr lang="cs-CZ" sz="2400" dirty="0" err="1" smtClean="0"/>
              <a:t>Informatorium</a:t>
            </a:r>
            <a:r>
              <a:rPr lang="cs-CZ" sz="2400" dirty="0" smtClean="0"/>
              <a:t> Praha 2004</a:t>
            </a:r>
          </a:p>
          <a:p>
            <a:endParaRPr lang="cs-CZ" sz="2400" dirty="0" smtClean="0"/>
          </a:p>
          <a:p>
            <a:r>
              <a:rPr lang="cs-CZ" sz="2400" dirty="0" smtClean="0"/>
              <a:t>Fotografie: Fotoarchiv autorky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236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85</TotalTime>
  <Words>485</Words>
  <Application>Microsoft Office PowerPoint</Application>
  <PresentationFormat>Předvádění na obrazovce (4:3)</PresentationFormat>
  <Paragraphs>108</Paragraphs>
  <Slides>14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Prezentace aplikace PowerPoint</vt:lpstr>
      <vt:lpstr>Anotace</vt:lpstr>
      <vt:lpstr>Asertivita </vt:lpstr>
      <vt:lpstr>Prezentace aplikace PowerPoint</vt:lpstr>
      <vt:lpstr>Prezentace aplikace PowerPoint</vt:lpstr>
      <vt:lpstr>Prezentace aplikace PowerPoint</vt:lpstr>
      <vt:lpstr>Základní prvky asertivity </vt:lpstr>
      <vt:lpstr>Asertivní práva </vt:lpstr>
      <vt:lpstr>Prezentace aplikace PowerPoint</vt:lpstr>
      <vt:lpstr>Prezentace aplikace PowerPoint</vt:lpstr>
      <vt:lpstr>Asertivní povinnosti </vt:lpstr>
      <vt:lpstr>Prezentace aplikace PowerPoint</vt:lpstr>
      <vt:lpstr>Kontrolní otázky a cvičení</vt:lpstr>
      <vt:lpstr>Použité zdroje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Asertivita</dc:title>
  <dc:creator>Admin</dc:creator>
  <cp:lastModifiedBy>Andrea Ječmenová</cp:lastModifiedBy>
  <cp:revision>15</cp:revision>
  <dcterms:created xsi:type="dcterms:W3CDTF">2013-05-10T11:52:15Z</dcterms:created>
  <dcterms:modified xsi:type="dcterms:W3CDTF">2013-06-23T14:04:42Z</dcterms:modified>
</cp:coreProperties>
</file>