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4" r:id="rId2"/>
    <p:sldId id="271" r:id="rId3"/>
    <p:sldId id="256" r:id="rId4"/>
    <p:sldId id="260" r:id="rId5"/>
    <p:sldId id="257" r:id="rId6"/>
    <p:sldId id="258" r:id="rId7"/>
    <p:sldId id="259" r:id="rId8"/>
    <p:sldId id="261" r:id="rId9"/>
    <p:sldId id="262" r:id="rId10"/>
    <p:sldId id="263" r:id="rId11"/>
    <p:sldId id="264" r:id="rId12"/>
    <p:sldId id="265" r:id="rId13"/>
    <p:sldId id="266" r:id="rId14"/>
    <p:sldId id="267" r:id="rId15"/>
    <p:sldId id="270" r:id="rId16"/>
    <p:sldId id="268" r:id="rId17"/>
    <p:sldId id="269" r:id="rId18"/>
    <p:sldId id="272" r:id="rId19"/>
    <p:sldId id="273"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682A2B-32C4-4DCA-8817-66E43FC6FF77}" type="datetimeFigureOut">
              <a:rPr lang="cs-CZ" smtClean="0"/>
              <a:pPr/>
              <a:t>24.2.2014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A2A811-5133-46A5-A70E-135CDC0E4012}" type="slidenum">
              <a:rPr lang="cs-CZ" smtClean="0"/>
              <a:pPr/>
              <a:t>‹#›</a:t>
            </a:fld>
            <a:endParaRPr lang="cs-CZ"/>
          </a:p>
        </p:txBody>
      </p:sp>
    </p:spTree>
    <p:extLst>
      <p:ext uri="{BB962C8B-B14F-4D97-AF65-F5344CB8AC3E}">
        <p14:creationId xmlns:p14="http://schemas.microsoft.com/office/powerpoint/2010/main" xmlns="" val="1791063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5" name="Zástupný symbol pro záhlaví 4"/>
          <p:cNvSpPr>
            <a:spLocks noGrp="1"/>
          </p:cNvSpPr>
          <p:nvPr>
            <p:ph type="hdr" sz="quarter" idx="10"/>
          </p:nvPr>
        </p:nvSpPr>
        <p:spPr/>
        <p:txBody>
          <a:bodyPr/>
          <a:lstStyle/>
          <a:p>
            <a:r>
              <a:rPr lang="cs-CZ" smtClean="0"/>
              <a:t>VY_32_INOVACE_1/20A-ICT/PE/ON</a:t>
            </a:r>
            <a:endParaRPr lang="cs-CZ"/>
          </a:p>
        </p:txBody>
      </p:sp>
    </p:spTree>
    <p:extLst>
      <p:ext uri="{BB962C8B-B14F-4D97-AF65-F5344CB8AC3E}">
        <p14:creationId xmlns:p14="http://schemas.microsoft.com/office/powerpoint/2010/main" xmlns="" val="2082622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211408E-E81A-48D5-9BE6-0BDFA107C2D8}" type="datetimeFigureOut">
              <a:rPr lang="cs-CZ" smtClean="0"/>
              <a:pPr/>
              <a:t>24.2.2014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211408E-E81A-48D5-9BE6-0BDFA107C2D8}" type="datetimeFigureOut">
              <a:rPr lang="cs-CZ" smtClean="0"/>
              <a:pPr/>
              <a:t>24.2.2014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211408E-E81A-48D5-9BE6-0BDFA107C2D8}" type="datetimeFigureOut">
              <a:rPr lang="cs-CZ" smtClean="0"/>
              <a:pPr/>
              <a:t>24.2.2014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211408E-E81A-48D5-9BE6-0BDFA107C2D8}" type="datetimeFigureOut">
              <a:rPr lang="cs-CZ" smtClean="0"/>
              <a:pPr/>
              <a:t>24.2.2014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211408E-E81A-48D5-9BE6-0BDFA107C2D8}" type="datetimeFigureOut">
              <a:rPr lang="cs-CZ" smtClean="0"/>
              <a:pPr/>
              <a:t>24.2.2014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211408E-E81A-48D5-9BE6-0BDFA107C2D8}" type="datetimeFigureOut">
              <a:rPr lang="cs-CZ" smtClean="0"/>
              <a:pPr/>
              <a:t>24.2.2014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211408E-E81A-48D5-9BE6-0BDFA107C2D8}" type="datetimeFigureOut">
              <a:rPr lang="cs-CZ" smtClean="0"/>
              <a:pPr/>
              <a:t>24.2.2014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211408E-E81A-48D5-9BE6-0BDFA107C2D8}" type="datetimeFigureOut">
              <a:rPr lang="cs-CZ" smtClean="0"/>
              <a:pPr/>
              <a:t>24.2.2014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211408E-E81A-48D5-9BE6-0BDFA107C2D8}" type="datetimeFigureOut">
              <a:rPr lang="cs-CZ" smtClean="0"/>
              <a:pPr/>
              <a:t>24.2.2014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211408E-E81A-48D5-9BE6-0BDFA107C2D8}" type="datetimeFigureOut">
              <a:rPr lang="cs-CZ" smtClean="0"/>
              <a:pPr/>
              <a:t>24.2.2014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211408E-E81A-48D5-9BE6-0BDFA107C2D8}" type="datetimeFigureOut">
              <a:rPr lang="cs-CZ" smtClean="0"/>
              <a:pPr/>
              <a:t>24.2.2014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13D6F80F-0F6C-4AA8-849C-569EB699E92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11408E-E81A-48D5-9BE6-0BDFA107C2D8}" type="datetimeFigureOut">
              <a:rPr lang="cs-CZ" smtClean="0"/>
              <a:pPr/>
              <a:t>24.2.2014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D6F80F-0F6C-4AA8-849C-569EB699E92F}"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Obdélník 5"/>
          <p:cNvSpPr/>
          <p:nvPr/>
        </p:nvSpPr>
        <p:spPr>
          <a:xfrm>
            <a:off x="4860032" y="404664"/>
            <a:ext cx="237566" cy="369332"/>
          </a:xfrm>
          <a:prstGeom prst="rect">
            <a:avLst/>
          </a:prstGeom>
        </p:spPr>
        <p:txBody>
          <a:bodyPr wrap="none">
            <a:spAutoFit/>
          </a:bodyPr>
          <a:lstStyle/>
          <a:p>
            <a:r>
              <a:rPr lang="cs-CZ" dirty="0" smtClean="0"/>
              <a:t> </a:t>
            </a:r>
            <a:endParaRPr lang="cs-CZ" dirty="0"/>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graphicFrame>
        <p:nvGraphicFramePr>
          <p:cNvPr id="4" name="Tabulka 3"/>
          <p:cNvGraphicFramePr>
            <a:graphicFrameLocks noGrp="1"/>
          </p:cNvGraphicFramePr>
          <p:nvPr>
            <p:extLst>
              <p:ext uri="{D42A27DB-BD31-4B8C-83A1-F6EECF244321}">
                <p14:modId xmlns:p14="http://schemas.microsoft.com/office/powerpoint/2010/main" xmlns="" val="2874202385"/>
              </p:ext>
            </p:extLst>
          </p:nvPr>
        </p:nvGraphicFramePr>
        <p:xfrm>
          <a:off x="395536" y="2060849"/>
          <a:ext cx="8352927" cy="4608509"/>
        </p:xfrm>
        <a:graphic>
          <a:graphicData uri="http://schemas.openxmlformats.org/drawingml/2006/table">
            <a:tbl>
              <a:tblPr firstRow="1" firstCol="1">
                <a:tableStyleId>{2D5ABB26-0587-4C30-8999-92F81FD0307C}</a:tableStyleId>
              </a:tblPr>
              <a:tblGrid>
                <a:gridCol w="1917492"/>
                <a:gridCol w="6435435"/>
              </a:tblGrid>
              <a:tr h="367409">
                <a:tc>
                  <a:txBody>
                    <a:bodyPr/>
                    <a:lstStyle/>
                    <a:p>
                      <a:pPr>
                        <a:lnSpc>
                          <a:spcPct val="115000"/>
                        </a:lnSpc>
                        <a:spcAft>
                          <a:spcPts val="0"/>
                        </a:spcAft>
                      </a:pPr>
                      <a:r>
                        <a:rPr lang="cs-CZ" sz="2000" dirty="0">
                          <a:effectLst/>
                        </a:rPr>
                        <a:t>Číslo projektu</a:t>
                      </a:r>
                      <a:endParaRPr lang="cs-CZ" sz="2000" dirty="0">
                        <a:effectLst/>
                        <a:latin typeface="Calibri"/>
                        <a:ea typeface="Calibri"/>
                        <a:cs typeface="Times New Roman"/>
                      </a:endParaRPr>
                    </a:p>
                  </a:txBody>
                  <a:tcPr marL="68580" marR="68580" marT="0" marB="0" anchor="ctr"/>
                </a:tc>
                <a:tc>
                  <a:txBody>
                    <a:bodyPr/>
                    <a:lstStyle/>
                    <a:p>
                      <a:pPr lvl="1">
                        <a:lnSpc>
                          <a:spcPct val="115000"/>
                        </a:lnSpc>
                        <a:spcAft>
                          <a:spcPts val="0"/>
                        </a:spcAft>
                        <a:tabLst>
                          <a:tab pos="638175" algn="l"/>
                        </a:tabLst>
                      </a:pPr>
                      <a:r>
                        <a:rPr lang="cs-CZ" sz="2000" dirty="0" smtClean="0">
                          <a:effectLst/>
                        </a:rPr>
                        <a:t>CZ.1.07</a:t>
                      </a:r>
                      <a:r>
                        <a:rPr lang="cs-CZ" sz="2000" dirty="0">
                          <a:effectLst/>
                        </a:rPr>
                        <a:t>/ 1.5.00/34.0673	</a:t>
                      </a:r>
                      <a:endParaRPr lang="cs-CZ" sz="2000" dirty="0">
                        <a:effectLst/>
                        <a:latin typeface="Calibri"/>
                        <a:ea typeface="Calibri"/>
                        <a:cs typeface="Times New Roman"/>
                      </a:endParaRPr>
                    </a:p>
                  </a:txBody>
                  <a:tcPr marL="68580" marR="68580" marT="0" marB="0" anchor="ctr"/>
                </a:tc>
              </a:tr>
              <a:tr h="367409">
                <a:tc>
                  <a:txBody>
                    <a:bodyPr/>
                    <a:lstStyle/>
                    <a:p>
                      <a:pPr>
                        <a:lnSpc>
                          <a:spcPct val="115000"/>
                        </a:lnSpc>
                        <a:spcAft>
                          <a:spcPts val="0"/>
                        </a:spcAft>
                      </a:pPr>
                      <a:r>
                        <a:rPr lang="cs-CZ" sz="2000" dirty="0" smtClean="0">
                          <a:effectLst/>
                        </a:rPr>
                        <a:t>Název školy</a:t>
                      </a:r>
                      <a:endParaRPr lang="cs-CZ" sz="2000" dirty="0">
                        <a:effectLst/>
                        <a:latin typeface="+mn-lt"/>
                        <a:ea typeface="Calibri"/>
                        <a:cs typeface="Times New Roman"/>
                      </a:endParaRPr>
                    </a:p>
                  </a:txBody>
                  <a:tcPr marL="68580" marR="68580" marT="0" marB="0" anchor="ctr"/>
                </a:tc>
                <a:tc>
                  <a:txBody>
                    <a:bodyPr/>
                    <a:lstStyle/>
                    <a:p>
                      <a:pPr lvl="1">
                        <a:lnSpc>
                          <a:spcPct val="115000"/>
                        </a:lnSpc>
                        <a:spcAft>
                          <a:spcPts val="0"/>
                        </a:spcAft>
                      </a:pPr>
                      <a:r>
                        <a:rPr lang="cs-CZ" sz="2000" dirty="0" smtClean="0">
                          <a:effectLst/>
                        </a:rPr>
                        <a:t>SOU a ZŠ Planá, Kostelní 129, Planá</a:t>
                      </a:r>
                      <a:endParaRPr lang="cs-CZ" sz="2000" dirty="0">
                        <a:effectLst/>
                        <a:latin typeface="+mn-lt"/>
                        <a:ea typeface="Calibri"/>
                        <a:cs typeface="Times New Roman"/>
                      </a:endParaRPr>
                    </a:p>
                  </a:txBody>
                  <a:tcPr marL="68580" marR="68580" marT="0" marB="0" anchor="ctr"/>
                </a:tc>
              </a:tr>
              <a:tr h="647631">
                <a:tc>
                  <a:txBody>
                    <a:bodyPr/>
                    <a:lstStyle/>
                    <a:p>
                      <a:pPr marL="0" marR="0" indent="0" algn="l" defTabSz="914400" rtl="0" eaLnBrk="1" fontAlgn="auto" latinLnBrk="0" hangingPunct="1">
                        <a:lnSpc>
                          <a:spcPct val="115000"/>
                        </a:lnSpc>
                        <a:spcBef>
                          <a:spcPts val="0"/>
                        </a:spcBef>
                        <a:spcAft>
                          <a:spcPts val="0"/>
                        </a:spcAft>
                        <a:buClrTx/>
                        <a:buSzTx/>
                        <a:buFontTx/>
                        <a:buNone/>
                        <a:tabLst>
                          <a:tab pos="612775" algn="l"/>
                        </a:tabLst>
                        <a:defRPr/>
                      </a:pPr>
                      <a:r>
                        <a:rPr lang="cs-CZ" sz="2000" dirty="0" smtClean="0">
                          <a:effectLst/>
                        </a:rPr>
                        <a:t>Vzdělávací oblast</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1800" kern="1200" dirty="0" smtClean="0">
                          <a:solidFill>
                            <a:schemeClr val="tx1"/>
                          </a:solidFill>
                          <a:effectLst/>
                          <a:latin typeface="+mn-lt"/>
                          <a:ea typeface="+mn-ea"/>
                          <a:cs typeface="+mn-cs"/>
                        </a:rPr>
                        <a:t>Sociální vztahy a dovednosti </a:t>
                      </a:r>
                    </a:p>
                  </a:txBody>
                  <a:tcPr marL="68580" marR="68580" marT="0" marB="0" anchor="ctr"/>
                </a:tc>
              </a:tr>
              <a:tr h="367409">
                <a:tc>
                  <a:txBody>
                    <a:bodyPr/>
                    <a:lstStyle/>
                    <a:p>
                      <a:pPr>
                        <a:lnSpc>
                          <a:spcPct val="115000"/>
                        </a:lnSpc>
                        <a:spcAft>
                          <a:spcPts val="0"/>
                        </a:spcAft>
                        <a:tabLst>
                          <a:tab pos="612775" algn="l"/>
                        </a:tabLst>
                      </a:pPr>
                      <a:r>
                        <a:rPr lang="cs-CZ" sz="2000" dirty="0" smtClean="0">
                          <a:effectLst/>
                          <a:latin typeface="+mn-lt"/>
                          <a:ea typeface="Calibri"/>
                          <a:cs typeface="Times New Roman"/>
                        </a:rPr>
                        <a:t>Předmět</a:t>
                      </a:r>
                      <a:endParaRPr lang="cs-CZ" sz="2000" dirty="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1800" kern="1200" dirty="0" smtClean="0">
                          <a:solidFill>
                            <a:schemeClr val="tx1"/>
                          </a:solidFill>
                          <a:effectLst/>
                          <a:latin typeface="+mn-lt"/>
                          <a:ea typeface="+mn-ea"/>
                          <a:cs typeface="+mn-cs"/>
                        </a:rPr>
                        <a:t>Zdravotnická psychologie</a:t>
                      </a:r>
                    </a:p>
                  </a:txBody>
                  <a:tcPr marL="68580" marR="68580" marT="0" marB="0" anchor="ctr"/>
                </a:tc>
              </a:tr>
              <a:tr h="647631">
                <a:tc>
                  <a:txBody>
                    <a:bodyPr/>
                    <a:lstStyle/>
                    <a:p>
                      <a:pPr>
                        <a:lnSpc>
                          <a:spcPct val="115000"/>
                        </a:lnSpc>
                        <a:spcAft>
                          <a:spcPts val="0"/>
                        </a:spcAft>
                      </a:pPr>
                      <a:r>
                        <a:rPr lang="cs-CZ" sz="2000" dirty="0">
                          <a:effectLst/>
                        </a:rPr>
                        <a:t>Tematický okruh</a:t>
                      </a:r>
                      <a:endParaRPr lang="cs-CZ" sz="2000" dirty="0">
                        <a:effectLst/>
                        <a:latin typeface="Calibri"/>
                        <a:ea typeface="Calibri"/>
                        <a:cs typeface="Times New Roman"/>
                      </a:endParaRPr>
                    </a:p>
                  </a:txBody>
                  <a:tcPr marL="68580" marR="68580" marT="0" marB="0" anchor="ctr"/>
                </a:tc>
                <a:tc>
                  <a:txBody>
                    <a:bodyPr/>
                    <a:lstStyle/>
                    <a:p>
                      <a:pPr lvl="1" algn="l">
                        <a:lnSpc>
                          <a:spcPct val="115000"/>
                        </a:lnSpc>
                        <a:spcAft>
                          <a:spcPts val="0"/>
                        </a:spcAft>
                      </a:pPr>
                      <a:r>
                        <a:rPr lang="cs-CZ" sz="2000" dirty="0" smtClean="0">
                          <a:effectLst/>
                          <a:latin typeface="+mn-lt"/>
                          <a:ea typeface="Calibri"/>
                          <a:cs typeface="Times New Roman"/>
                        </a:rPr>
                        <a:t>Komunikace</a:t>
                      </a:r>
                      <a:endParaRPr lang="cs-CZ" sz="2000" dirty="0">
                        <a:effectLst/>
                        <a:latin typeface="+mn-lt"/>
                        <a:ea typeface="Calibri"/>
                        <a:cs typeface="Times New Roman"/>
                      </a:endParaRPr>
                    </a:p>
                  </a:txBody>
                  <a:tcPr marL="68580" marR="68580" marT="0" marB="0" anchor="ctr"/>
                </a:tc>
              </a:tr>
              <a:tr h="563157">
                <a:tc>
                  <a: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Název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latin typeface="+mn-lt"/>
                          <a:ea typeface="+mn-ea"/>
                          <a:cs typeface="+mn-cs"/>
                        </a:rPr>
                        <a:t>Manipulace</a:t>
                      </a:r>
                      <a:r>
                        <a:rPr lang="cs-CZ" sz="2000" baseline="0" dirty="0" smtClean="0">
                          <a:effectLst/>
                          <a:latin typeface="+mn-lt"/>
                          <a:ea typeface="+mn-ea"/>
                          <a:cs typeface="+mn-cs"/>
                        </a:rPr>
                        <a:t> </a:t>
                      </a:r>
                      <a:endParaRPr lang="cs-CZ" sz="2000" dirty="0" smtClean="0">
                        <a:effectLst/>
                        <a:latin typeface="+mn-lt"/>
                        <a:ea typeface="Calibri"/>
                        <a:cs typeface="Times New Roman"/>
                      </a:endParaRPr>
                    </a:p>
                  </a:txBody>
                  <a:tcPr marL="68580" marR="68580" marT="0" marB="0" anchor="ctr"/>
                </a:tc>
              </a:tr>
              <a:tr h="367409">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2000" dirty="0" smtClean="0">
                          <a:effectLst/>
                        </a:rPr>
                        <a:t>Číslo materiálu</a:t>
                      </a:r>
                      <a:endParaRPr lang="cs-CZ" sz="2000" dirty="0" smtClean="0">
                        <a:effectLst/>
                        <a:latin typeface="+mn-lt"/>
                        <a:ea typeface="Calibri"/>
                        <a:cs typeface="Times New Roman"/>
                      </a:endParaRPr>
                    </a:p>
                  </a:txBody>
                  <a:tcPr marL="68580" marR="68580" marT="0" marB="0" anchor="ctr"/>
                </a:tc>
                <a:tc>
                  <a:txBody>
                    <a:bodyPr/>
                    <a:lstStyle/>
                    <a:p>
                      <a:pPr marL="457200" marR="0" lvl="2" indent="0" algn="l" defTabSz="914400" rtl="0" eaLnBrk="1" fontAlgn="auto" latinLnBrk="0" hangingPunct="1">
                        <a:lnSpc>
                          <a:spcPct val="100000"/>
                        </a:lnSpc>
                        <a:spcBef>
                          <a:spcPts val="0"/>
                        </a:spcBef>
                        <a:spcAft>
                          <a:spcPts val="0"/>
                        </a:spcAft>
                        <a:buClrTx/>
                        <a:buSzTx/>
                        <a:buFontTx/>
                        <a:buNone/>
                        <a:tabLst/>
                        <a:defRPr/>
                      </a:pPr>
                      <a:r>
                        <a:rPr lang="cs-CZ" sz="2000" smtClean="0">
                          <a:effectLst/>
                        </a:rPr>
                        <a:t>VY_32_INOVACE_6.B_ZPSY_18(20</a:t>
                      </a:r>
                      <a:r>
                        <a:rPr lang="cs-CZ" sz="2000" dirty="0" smtClean="0">
                          <a:effectLst/>
                        </a:rPr>
                        <a:t>)</a:t>
                      </a:r>
                    </a:p>
                  </a:txBody>
                  <a:tcPr marL="68580" marR="68580" marT="0" marB="0" anchor="ctr"/>
                </a:tc>
              </a:tr>
              <a:tr h="36740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rPr>
                        <a:t>Autor	</a:t>
                      </a:r>
                      <a:endParaRPr lang="cs-CZ" sz="2000" dirty="0" smtClean="0">
                        <a:effectLst/>
                        <a:latin typeface="+mn-lt"/>
                        <a:ea typeface="Calibri"/>
                        <a:cs typeface="Times New Roman"/>
                      </a:endParaRPr>
                    </a:p>
                  </a:txBody>
                  <a:tcPr marL="68580" marR="68580" marT="0" marB="0" anchor="ctr"/>
                </a:tc>
                <a:tc>
                  <a:txBody>
                    <a:bodyPr/>
                    <a:lstStyle/>
                    <a:p>
                      <a:pPr marL="457200" marR="0" lvl="1" indent="0" algn="l" defTabSz="914400" rtl="0" eaLnBrk="1" fontAlgn="auto" latinLnBrk="0" hangingPunct="1">
                        <a:lnSpc>
                          <a:spcPct val="115000"/>
                        </a:lnSpc>
                        <a:spcBef>
                          <a:spcPts val="0"/>
                        </a:spcBef>
                        <a:spcAft>
                          <a:spcPts val="0"/>
                        </a:spcAft>
                        <a:buClrTx/>
                        <a:buSzTx/>
                        <a:buFontTx/>
                        <a:buNone/>
                        <a:tabLst/>
                        <a:defRPr/>
                      </a:pPr>
                      <a:r>
                        <a:rPr lang="cs-CZ" sz="2000" dirty="0" smtClean="0">
                          <a:effectLst/>
                          <a:latin typeface="+mn-lt"/>
                          <a:ea typeface="+mn-ea"/>
                          <a:cs typeface="+mn-cs"/>
                        </a:rPr>
                        <a:t>Andrea</a:t>
                      </a:r>
                      <a:r>
                        <a:rPr lang="cs-CZ" sz="2000" baseline="0" dirty="0" smtClean="0">
                          <a:effectLst/>
                          <a:latin typeface="+mn-lt"/>
                          <a:ea typeface="+mn-ea"/>
                          <a:cs typeface="+mn-cs"/>
                        </a:rPr>
                        <a:t> Ječmenová</a:t>
                      </a:r>
                      <a:endParaRPr lang="cs-CZ" sz="2000" dirty="0" smtClean="0">
                        <a:effectLst/>
                        <a:latin typeface="+mn-lt"/>
                        <a:ea typeface="Calibri"/>
                        <a:cs typeface="Times New Roman"/>
                      </a:endParaRPr>
                    </a:p>
                  </a:txBody>
                  <a:tcPr marL="68580" marR="68580" marT="0" marB="0" anchor="ctr"/>
                </a:tc>
              </a:tr>
              <a:tr h="367409">
                <a:tc>
                  <a:txBody>
                    <a:bodyPr/>
                    <a:lstStyle/>
                    <a:p>
                      <a:pPr>
                        <a:lnSpc>
                          <a:spcPct val="115000"/>
                        </a:lnSpc>
                        <a:spcAft>
                          <a:spcPts val="0"/>
                        </a:spcAft>
                      </a:pPr>
                      <a:r>
                        <a:rPr lang="cs-CZ" sz="2000" dirty="0">
                          <a:effectLst/>
                        </a:rPr>
                        <a:t>Datum tvorby</a:t>
                      </a:r>
                      <a:endParaRPr lang="cs-CZ" sz="2000" dirty="0">
                        <a:effectLst/>
                        <a:latin typeface="Calibri"/>
                        <a:ea typeface="Calibri"/>
                        <a:cs typeface="Times New Roman"/>
                      </a:endParaRPr>
                    </a:p>
                  </a:txBody>
                  <a:tcPr marL="68580" marR="68580" marT="0" marB="0" anchor="ctr"/>
                </a:tc>
                <a:tc>
                  <a:txBody>
                    <a:bodyPr/>
                    <a:lstStyle/>
                    <a:p>
                      <a:pPr lvl="1" algn="l">
                        <a:lnSpc>
                          <a:spcPct val="115000"/>
                        </a:lnSpc>
                        <a:spcAft>
                          <a:spcPts val="0"/>
                        </a:spcAft>
                      </a:pPr>
                      <a:r>
                        <a:rPr lang="cs-CZ" sz="2000" dirty="0" smtClean="0">
                          <a:effectLst/>
                        </a:rPr>
                        <a:t>01.09.2012</a:t>
                      </a:r>
                      <a:endParaRPr lang="cs-CZ" sz="2000" dirty="0">
                        <a:effectLst/>
                        <a:latin typeface="Calibri"/>
                        <a:ea typeface="Calibri"/>
                        <a:cs typeface="Times New Roman"/>
                      </a:endParaRPr>
                    </a:p>
                  </a:txBody>
                  <a:tcPr marL="68580" marR="68580" marT="0" marB="0" anchor="ctr"/>
                </a:tc>
              </a:tr>
              <a:tr h="545636">
                <a:tc gridSpan="2">
                  <a:txBody>
                    <a:bodyPr/>
                    <a:lstStyle/>
                    <a:p>
                      <a:pPr algn="ctr">
                        <a:lnSpc>
                          <a:spcPct val="115000"/>
                        </a:lnSpc>
                        <a:spcAft>
                          <a:spcPts val="0"/>
                        </a:spcAft>
                      </a:pPr>
                      <a:r>
                        <a:rPr lang="cs-CZ" sz="2000" dirty="0" smtClean="0">
                          <a:effectLst/>
                        </a:rPr>
                        <a:t>Všechna neocitovaná díla jsou dílem autora.</a:t>
                      </a:r>
                      <a:endParaRPr lang="cs-CZ" sz="2000" dirty="0">
                        <a:effectLst/>
                        <a:latin typeface="Calibri"/>
                        <a:ea typeface="Calibri"/>
                        <a:cs typeface="Times New Roman"/>
                      </a:endParaRPr>
                    </a:p>
                  </a:txBody>
                  <a:tcPr marL="68580" marR="68580" marT="0" marB="0" anchor="ctr"/>
                </a:tc>
                <a:tc hMerge="1">
                  <a:txBody>
                    <a:bodyPr/>
                    <a:lstStyle/>
                    <a:p>
                      <a:endParaRPr lang="cs-CZ"/>
                    </a:p>
                  </a:txBody>
                  <a:tcPr/>
                </a:tc>
              </a:tr>
            </a:tbl>
          </a:graphicData>
        </a:graphic>
      </p:graphicFrame>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27384"/>
            <a:ext cx="9144000" cy="19981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853058011"/>
      </p:ext>
    </p:extLst>
  </p:cSld>
  <p:clrMapOvr>
    <a:masterClrMapping/>
  </p:clrMapOvr>
  <mc:AlternateContent xmlns:mc="http://schemas.openxmlformats.org/markup-compatibility/2006">
    <mc:Choice xmlns:p14="http://schemas.microsoft.com/office/powerpoint/2010/main" xmlns="" Requires="p14">
      <p:transition spd="slow" p14:dur="2000"/>
    </mc:Choice>
    <mc:Fallback>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t>Anotace</a:t>
            </a:r>
            <a:endParaRPr lang="cs-CZ" b="1" dirty="0"/>
          </a:p>
        </p:txBody>
      </p:sp>
      <p:sp>
        <p:nvSpPr>
          <p:cNvPr id="3" name="Zástupný symbol pro obsah 2"/>
          <p:cNvSpPr>
            <a:spLocks noGrp="1"/>
          </p:cNvSpPr>
          <p:nvPr>
            <p:ph idx="1"/>
          </p:nvPr>
        </p:nvSpPr>
        <p:spPr/>
        <p:txBody>
          <a:bodyPr>
            <a:normAutofit lnSpcReduction="10000"/>
          </a:bodyPr>
          <a:lstStyle/>
          <a:p>
            <a:pPr lvl="0"/>
            <a:r>
              <a:rPr lang="cs-CZ" dirty="0" smtClean="0"/>
              <a:t>Prezentace Microsoft PowerPoint studentům přibližuje formy a druhy komunikace.</a:t>
            </a:r>
          </a:p>
          <a:p>
            <a:pPr lvl="0"/>
            <a:r>
              <a:rPr lang="cs-CZ" dirty="0" smtClean="0"/>
              <a:t>Prezentace je určena jako podpůrný materiál k výkladu učitele, lze použít i k opakování učiva.</a:t>
            </a:r>
          </a:p>
          <a:p>
            <a:pPr lvl="0"/>
            <a:r>
              <a:rPr lang="cs-CZ" dirty="0" smtClean="0"/>
              <a:t>Cílem prezentace je studentům vštípit, jak správně a vhodně komunikovat v celé sociální sféře a především ve vztahu k pacientům a klientům.   </a:t>
            </a:r>
          </a:p>
          <a:p>
            <a:pPr>
              <a:buNone/>
            </a:pPr>
            <a:endParaRPr lang="cs-CZ" dirty="0" smtClean="0"/>
          </a:p>
          <a:p>
            <a:endParaRPr lang="cs-CZ" dirty="0"/>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normAutofit/>
          </a:bodyPr>
          <a:lstStyle/>
          <a:p>
            <a:r>
              <a:rPr lang="cs-CZ" b="1" u="sng" dirty="0" smtClean="0"/>
              <a:t>Manipulace</a:t>
            </a:r>
            <a:endParaRPr lang="cs-CZ" u="sng" dirty="0"/>
          </a:p>
        </p:txBody>
      </p:sp>
      <p:sp>
        <p:nvSpPr>
          <p:cNvPr id="5" name="Zástupný symbol pro obsah 4"/>
          <p:cNvSpPr>
            <a:spLocks noGrp="1"/>
          </p:cNvSpPr>
          <p:nvPr>
            <p:ph idx="1"/>
          </p:nvPr>
        </p:nvSpPr>
        <p:spPr>
          <a:xfrm>
            <a:off x="457200" y="2060848"/>
            <a:ext cx="8229600" cy="4065315"/>
          </a:xfrm>
        </p:spPr>
        <p:txBody>
          <a:bodyPr/>
          <a:lstStyle/>
          <a:p>
            <a:r>
              <a:rPr lang="cs-CZ" sz="2800" dirty="0"/>
              <a:t>Nikdo s námi nemůže úspěšně manipulovat, pokud to sami nedovolíme. </a:t>
            </a:r>
            <a:endParaRPr lang="cs-CZ" sz="2800" dirty="0" smtClean="0"/>
          </a:p>
          <a:p>
            <a:r>
              <a:rPr lang="cs-CZ" sz="2800" dirty="0" smtClean="0"/>
              <a:t>Manipulace </a:t>
            </a:r>
            <a:r>
              <a:rPr lang="cs-CZ" sz="2800" dirty="0"/>
              <a:t>je vlastně ovlivňování druhých prostřednictvím skrytých manévrů, které zasahují bolavá místa, </a:t>
            </a:r>
            <a:r>
              <a:rPr lang="cs-CZ" sz="2800" dirty="0" smtClean="0"/>
              <a:t>sebevědomí</a:t>
            </a:r>
            <a:r>
              <a:rPr lang="cs-CZ" sz="2800" dirty="0"/>
              <a:t>, vyvolávají pocity viny. </a:t>
            </a:r>
            <a:endParaRPr lang="cs-CZ" sz="2800" b="1" dirty="0"/>
          </a:p>
          <a:p>
            <a:pPr>
              <a:buNone/>
            </a:pPr>
            <a:endParaRPr lang="cs-CZ" dirty="0"/>
          </a:p>
        </p:txBody>
      </p:sp>
      <p:sp>
        <p:nvSpPr>
          <p:cNvPr id="2" name="TextovéPole 1"/>
          <p:cNvSpPr txBox="1"/>
          <p:nvPr/>
        </p:nvSpPr>
        <p:spPr>
          <a:xfrm>
            <a:off x="5813679" y="6390620"/>
            <a:ext cx="3024336" cy="369332"/>
          </a:xfrm>
          <a:prstGeom prst="rect">
            <a:avLst/>
          </a:prstGeom>
          <a:noFill/>
        </p:spPr>
        <p:txBody>
          <a:bodyPr wrap="square" rtlCol="0">
            <a:spAutoFit/>
          </a:bodyPr>
          <a:lstStyle/>
          <a:p>
            <a:r>
              <a:rPr lang="cs-CZ" dirty="0" smtClean="0"/>
              <a:t>Andrea Ječmenová 2012</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43" presetClass="entr" presetSubtype="0" fill="hold" grpId="0" nodeType="after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Effect transition="in" filter="fade">
                                      <p:cBhvr>
                                        <p:cTn id="11" dur="200"/>
                                        <p:tgtEl>
                                          <p:spTgt spid="5">
                                            <p:txEl>
                                              <p:pRg st="0" end="0"/>
                                            </p:txEl>
                                          </p:spTgt>
                                        </p:tgtEl>
                                      </p:cBhvr>
                                    </p:animEffect>
                                    <p:anim calcmode="lin" valueType="num">
                                      <p:cBhvr>
                                        <p:cTn id="12" dur="8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3" dur="800" fill="hold"/>
                                        <p:tgtEl>
                                          <p:spTgt spid="5">
                                            <p:txEl>
                                              <p:pRg st="0" end="0"/>
                                            </p:txEl>
                                          </p:spTgt>
                                        </p:tgtEl>
                                        <p:attrNameLst>
                                          <p:attrName>ppt_y</p:attrName>
                                        </p:attrNameLst>
                                      </p:cBhvr>
                                      <p:tavLst>
                                        <p:tav tm="0">
                                          <p:val>
                                            <p:strVal val="#ppt_y+0.31"/>
                                          </p:val>
                                        </p:tav>
                                        <p:tav tm="100000">
                                          <p:val>
                                            <p:strVal val="#ppt_y+0.31"/>
                                          </p:val>
                                        </p:tav>
                                      </p:tavLst>
                                    </p:anim>
                                    <p:anim calcmode="lin" valueType="num">
                                      <p:cBhvr>
                                        <p:cTn id="14" dur="1200" decel="50000" fill="hold">
                                          <p:stCondLst>
                                            <p:cond delay="800"/>
                                          </p:stCondLst>
                                        </p:cTn>
                                        <p:tgtEl>
                                          <p:spTgt spid="5">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5" dur="1200" decel="50000" fill="hold">
                                          <p:stCondLst>
                                            <p:cond delay="800"/>
                                          </p:stCondLst>
                                        </p:cTn>
                                        <p:tgtEl>
                                          <p:spTgt spid="5">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par>
                          <p:cTn id="16" fill="hold">
                            <p:stCondLst>
                              <p:cond delay="4000"/>
                            </p:stCondLst>
                            <p:childTnLst>
                              <p:par>
                                <p:cTn id="17" presetID="43" presetClass="entr" presetSubtype="0" fill="hold" grpId="0" nodeType="after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Effect transition="in" filter="fade">
                                      <p:cBhvr>
                                        <p:cTn id="19" dur="200"/>
                                        <p:tgtEl>
                                          <p:spTgt spid="5">
                                            <p:txEl>
                                              <p:pRg st="1" end="1"/>
                                            </p:txEl>
                                          </p:spTgt>
                                        </p:tgtEl>
                                      </p:cBhvr>
                                    </p:animEffect>
                                    <p:anim calcmode="lin" valueType="num">
                                      <p:cBhvr>
                                        <p:cTn id="20" dur="8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1" dur="800" fill="hold"/>
                                        <p:tgtEl>
                                          <p:spTgt spid="5">
                                            <p:txEl>
                                              <p:pRg st="1" end="1"/>
                                            </p:txEl>
                                          </p:spTgt>
                                        </p:tgtEl>
                                        <p:attrNameLst>
                                          <p:attrName>ppt_y</p:attrName>
                                        </p:attrNameLst>
                                      </p:cBhvr>
                                      <p:tavLst>
                                        <p:tav tm="0">
                                          <p:val>
                                            <p:strVal val="#ppt_y+0.31"/>
                                          </p:val>
                                        </p:tav>
                                        <p:tav tm="100000">
                                          <p:val>
                                            <p:strVal val="#ppt_y+0.31"/>
                                          </p:val>
                                        </p:tav>
                                      </p:tavLst>
                                    </p:anim>
                                    <p:anim calcmode="lin" valueType="num">
                                      <p:cBhvr>
                                        <p:cTn id="22" dur="1200" decel="50000" fill="hold">
                                          <p:stCondLst>
                                            <p:cond delay="800"/>
                                          </p:stCondLst>
                                        </p:cTn>
                                        <p:tgtEl>
                                          <p:spTgt spid="5">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3" dur="1200" decel="50000" fill="hold">
                                          <p:stCondLst>
                                            <p:cond delay="800"/>
                                          </p:stCondLst>
                                        </p:cTn>
                                        <p:tgtEl>
                                          <p:spTgt spid="5">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noAutofit/>
          </a:bodyPr>
          <a:lstStyle/>
          <a:p>
            <a:r>
              <a:rPr lang="cs-CZ" sz="2800" dirty="0"/>
              <a:t>Direktivní výchova přesycená EGO stavem kritického rodiče a plná manipulačních pověr produkuje často osobnosti nestabilní s malým sebevědomím a s problémy vystupovat v komunikaci dospěle, sami za sebe, proto je pro takového člověka asertivní komunikace nezvyklá</a:t>
            </a:r>
            <a:r>
              <a:rPr lang="cs-CZ" sz="2800" dirty="0" smtClean="0"/>
              <a:t>.</a:t>
            </a:r>
          </a:p>
          <a:p>
            <a:endParaRPr lang="cs-CZ" sz="2800" b="1" dirty="0"/>
          </a:p>
          <a:p>
            <a:r>
              <a:rPr lang="cs-CZ" sz="2800" dirty="0"/>
              <a:t> Takový člověk si při setkání s agresivním partnerem většinou nechá pocity pro sebe, trápí se, cítí se být poražen. K tomu, abychom se takto necítili, je potřeba si nejasné komunikace ověřovat, ptát se, říkat své názory, přestat se důsledků nepříjemné komunikace bát.</a:t>
            </a:r>
            <a:endParaRPr lang="cs-CZ" sz="28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Right)">
                                      <p:cBhvr>
                                        <p:cTn id="7" dur="2000"/>
                                        <p:tgtEl>
                                          <p:spTgt spid="3">
                                            <p:txEl>
                                              <p:pRg st="0" end="0"/>
                                            </p:txEl>
                                          </p:spTgt>
                                        </p:tgtEl>
                                      </p:cBhvr>
                                    </p:animEffect>
                                  </p:childTnLst>
                                </p:cTn>
                              </p:par>
                            </p:childTnLst>
                          </p:cTn>
                        </p:par>
                        <p:par>
                          <p:cTn id="8" fill="hold">
                            <p:stCondLst>
                              <p:cond delay="2000"/>
                            </p:stCondLst>
                            <p:childTnLst>
                              <p:par>
                                <p:cTn id="9" presetID="18" presetClass="entr" presetSubtype="6"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strips(downRight)">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433467"/>
          </a:xfrm>
        </p:spPr>
        <p:txBody>
          <a:bodyPr>
            <a:normAutofit/>
          </a:bodyPr>
          <a:lstStyle/>
          <a:p>
            <a:r>
              <a:rPr lang="cs-CZ" sz="2800" dirty="0"/>
              <a:t> Váš protějšek je schopen z neverbální komunikace přečíst jak se cítíte, proto jako nejvýznamnější prvek v asertivitě se jeví schopnost naučit se číst pocity a sdělovat je. </a:t>
            </a:r>
            <a:endParaRPr lang="cs-CZ" sz="2800" dirty="0" smtClean="0"/>
          </a:p>
          <a:p>
            <a:pPr>
              <a:buNone/>
            </a:pPr>
            <a:endParaRPr lang="cs-CZ" sz="2800" b="1" dirty="0"/>
          </a:p>
          <a:p>
            <a:r>
              <a:rPr lang="cs-CZ" sz="2800" dirty="0"/>
              <a:t>Často tak ukončíme komunikaci neproduktivní, devalvující, ve které se mnohdy setrvává jen z principu neprohrát, bez ohledu na to, kolik vás to stojí trápení a času.</a:t>
            </a:r>
            <a:endParaRPr lang="cs-CZ" sz="2800" b="1" dirty="0"/>
          </a:p>
          <a:p>
            <a:pPr>
              <a:buNone/>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1+#ppt_w/2"/>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2" presetClass="entr" presetSubtype="6" fill="hold" grpId="0"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additive="base">
                                        <p:cTn id="12" dur="2000" fill="hold"/>
                                        <p:tgtEl>
                                          <p:spTgt spid="3">
                                            <p:txEl>
                                              <p:pRg st="2" end="2"/>
                                            </p:txEl>
                                          </p:spTgt>
                                        </p:tgtEl>
                                        <p:attrNameLst>
                                          <p:attrName>ppt_x</p:attrName>
                                        </p:attrNameLst>
                                      </p:cBhvr>
                                      <p:tavLst>
                                        <p:tav tm="0">
                                          <p:val>
                                            <p:strVal val="1+#ppt_w/2"/>
                                          </p:val>
                                        </p:tav>
                                        <p:tav tm="100000">
                                          <p:val>
                                            <p:strVal val="#ppt_x"/>
                                          </p:val>
                                        </p:tav>
                                      </p:tavLst>
                                    </p:anim>
                                    <p:anim calcmode="lin" valueType="num">
                                      <p:cBhvr additive="base">
                                        <p:cTn id="13"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u="sng" dirty="0"/>
              <a:t>Rozeznáváme několik typů manipulátorů </a:t>
            </a:r>
            <a:r>
              <a:rPr lang="cs-CZ" u="sng" dirty="0" smtClean="0"/>
              <a:t>:</a:t>
            </a: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755576" y="1628800"/>
            <a:ext cx="7200800" cy="5046383"/>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36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15"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 calcmode="lin" valueType="num">
                                      <p:cBhvr>
                                        <p:cTn id="14" dur="3000" fill="hold"/>
                                        <p:tgtEl>
                                          <p:spTgt spid="4"/>
                                        </p:tgtEl>
                                        <p:attrNameLst>
                                          <p:attrName>ppt_w</p:attrName>
                                        </p:attrNameLst>
                                      </p:cBhvr>
                                      <p:tavLst>
                                        <p:tav tm="0">
                                          <p:val>
                                            <p:fltVal val="0"/>
                                          </p:val>
                                        </p:tav>
                                        <p:tav tm="100000">
                                          <p:val>
                                            <p:strVal val="#ppt_w"/>
                                          </p:val>
                                        </p:tav>
                                      </p:tavLst>
                                    </p:anim>
                                    <p:anim calcmode="lin" valueType="num">
                                      <p:cBhvr>
                                        <p:cTn id="15" dur="3000" fill="hold"/>
                                        <p:tgtEl>
                                          <p:spTgt spid="4"/>
                                        </p:tgtEl>
                                        <p:attrNameLst>
                                          <p:attrName>ppt_h</p:attrName>
                                        </p:attrNameLst>
                                      </p:cBhvr>
                                      <p:tavLst>
                                        <p:tav tm="0">
                                          <p:val>
                                            <p:fltVal val="0"/>
                                          </p:val>
                                        </p:tav>
                                        <p:tav tm="100000">
                                          <p:val>
                                            <p:strVal val="#ppt_h"/>
                                          </p:val>
                                        </p:tav>
                                      </p:tavLst>
                                    </p:anim>
                                    <p:anim calcmode="lin" valueType="num">
                                      <p:cBhvr>
                                        <p:cTn id="16" dur="3000" fill="hold"/>
                                        <p:tgtEl>
                                          <p:spTgt spid="4"/>
                                        </p:tgtEl>
                                        <p:attrNameLst>
                                          <p:attrName>ppt_x</p:attrName>
                                        </p:attrNameLst>
                                      </p:cBhvr>
                                      <p:tavLst>
                                        <p:tav tm="0" fmla="#ppt_x+(cos(-2*pi*(1-$))*-#ppt_x-sin(-2*pi*(1-$))*(1-#ppt_y))*(1-$)">
                                          <p:val>
                                            <p:fltVal val="0"/>
                                          </p:val>
                                        </p:tav>
                                        <p:tav tm="100000">
                                          <p:val>
                                            <p:fltVal val="1"/>
                                          </p:val>
                                        </p:tav>
                                      </p:tavLst>
                                    </p:anim>
                                    <p:anim calcmode="lin" valueType="num">
                                      <p:cBhvr>
                                        <p:cTn id="17" dur="3000" fill="hold"/>
                                        <p:tgtEl>
                                          <p:spTgt spid="4"/>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a:bodyPr>
          <a:lstStyle/>
          <a:p>
            <a:r>
              <a:rPr lang="cs-CZ" sz="2800" u="sng" dirty="0"/>
              <a:t>Vůdce</a:t>
            </a:r>
            <a:r>
              <a:rPr lang="cs-CZ" sz="2800" dirty="0"/>
              <a:t> – je, typem, který vždy a za každých okolností musí být první a odvolává se na autority</a:t>
            </a:r>
            <a:endParaRPr lang="cs-CZ" sz="2800" b="1" dirty="0"/>
          </a:p>
          <a:p>
            <a:pPr>
              <a:buNone/>
            </a:pPr>
            <a:endParaRPr lang="cs-CZ" sz="2800" b="1" dirty="0"/>
          </a:p>
          <a:p>
            <a:r>
              <a:rPr lang="cs-CZ" sz="2800" u="sng" dirty="0"/>
              <a:t>Vychytralec</a:t>
            </a:r>
            <a:r>
              <a:rPr lang="cs-CZ" sz="2800" dirty="0"/>
              <a:t> – nejprve naslibuje a pak dodatečně vymýšlí důvody proč domluvě nelze </a:t>
            </a:r>
            <a:r>
              <a:rPr lang="cs-CZ" sz="2800" dirty="0" smtClean="0"/>
              <a:t>dostát</a:t>
            </a:r>
            <a:endParaRPr lang="cs-CZ" sz="2800" b="1" dirty="0" smtClean="0"/>
          </a:p>
          <a:p>
            <a:pPr>
              <a:buNone/>
            </a:pPr>
            <a:r>
              <a:rPr lang="cs-CZ" sz="2800" dirty="0"/>
              <a:t> </a:t>
            </a:r>
            <a:endParaRPr lang="cs-CZ" sz="2800" b="1" dirty="0"/>
          </a:p>
          <a:p>
            <a:r>
              <a:rPr lang="cs-CZ" sz="2800" u="sng" dirty="0"/>
              <a:t>Vyděrač</a:t>
            </a:r>
            <a:r>
              <a:rPr lang="cs-CZ" sz="2800" dirty="0"/>
              <a:t> – tvrdí vám, že vás chrání a tímto způsobem jsme mu </a:t>
            </a:r>
            <a:r>
              <a:rPr lang="cs-CZ" sz="2800" dirty="0" err="1"/>
              <a:t>poslušni</a:t>
            </a:r>
            <a:r>
              <a:rPr lang="cs-CZ" sz="2800" dirty="0"/>
              <a:t> – vyžaduje od </a:t>
            </a:r>
            <a:r>
              <a:rPr lang="cs-CZ" sz="2800" dirty="0" smtClean="0"/>
              <a:t>nás </a:t>
            </a:r>
            <a:r>
              <a:rPr lang="cs-CZ" sz="2800" dirty="0"/>
              <a:t>určité ústupky</a:t>
            </a:r>
            <a:endParaRPr lang="cs-CZ" sz="2800" b="1" dirty="0"/>
          </a:p>
          <a:p>
            <a:pPr>
              <a:buNone/>
            </a:pPr>
            <a:r>
              <a:rPr lang="cs-CZ" sz="2800" dirty="0"/>
              <a:t> </a:t>
            </a:r>
            <a:endParaRPr lang="cs-CZ" sz="2800" b="1" dirty="0"/>
          </a:p>
          <a:p>
            <a:r>
              <a:rPr lang="cs-CZ" sz="2800" u="sng" dirty="0"/>
              <a:t>Bezmocný</a:t>
            </a:r>
            <a:r>
              <a:rPr lang="cs-CZ" sz="2800" dirty="0"/>
              <a:t> – manipuluje tím, že upozorňuje na své slabosti a tak přesouvá odpovědnosti na ostatní</a:t>
            </a:r>
            <a:endParaRPr lang="cs-CZ" sz="2800" b="1" dirty="0"/>
          </a:p>
          <a:p>
            <a:endParaRPr lang="cs-CZ"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7" presetClass="entr" presetSubtype="1"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8" dur="2000" fill="hold"/>
                                        <p:tgtEl>
                                          <p:spTgt spid="3">
                                            <p:txEl>
                                              <p:pRg st="0" end="0"/>
                                            </p:txEl>
                                          </p:spTgt>
                                        </p:tgtEl>
                                        <p:attrNameLst>
                                          <p:attrName>ppt_y</p:attrName>
                                        </p:attrNameLst>
                                      </p:cBhvr>
                                      <p:tavLst>
                                        <p:tav tm="0">
                                          <p:val>
                                            <p:strVal val="#ppt_y-#ppt_h/2"/>
                                          </p:val>
                                        </p:tav>
                                        <p:tav tm="100000">
                                          <p:val>
                                            <p:strVal val="#ppt_y"/>
                                          </p:val>
                                        </p:tav>
                                      </p:tavLst>
                                    </p:anim>
                                    <p:anim calcmode="lin" valueType="num">
                                      <p:cBhvr>
                                        <p:cTn id="9" dur="2000" fill="hold"/>
                                        <p:tgtEl>
                                          <p:spTgt spid="3">
                                            <p:txEl>
                                              <p:pRg st="0" end="0"/>
                                            </p:txEl>
                                          </p:spTgt>
                                        </p:tgtEl>
                                        <p:attrNameLst>
                                          <p:attrName>ppt_w</p:attrName>
                                        </p:attrNameLst>
                                      </p:cBhvr>
                                      <p:tavLst>
                                        <p:tav tm="0">
                                          <p:val>
                                            <p:strVal val="#ppt_w"/>
                                          </p:val>
                                        </p:tav>
                                        <p:tav tm="100000">
                                          <p:val>
                                            <p:strVal val="#ppt_w"/>
                                          </p:val>
                                        </p:tav>
                                      </p:tavLst>
                                    </p:anim>
                                    <p:anim calcmode="lin" valueType="num">
                                      <p:cBhvr>
                                        <p:cTn id="10" dur="2000" fill="hold"/>
                                        <p:tgtEl>
                                          <p:spTgt spid="3">
                                            <p:txEl>
                                              <p:pRg st="0" end="0"/>
                                            </p:txEl>
                                          </p:spTgt>
                                        </p:tgtEl>
                                        <p:attrNameLst>
                                          <p:attrName>ppt_h</p:attrName>
                                        </p:attrNameLst>
                                      </p:cBhvr>
                                      <p:tavLst>
                                        <p:tav tm="0">
                                          <p:val>
                                            <p:fltVal val="0"/>
                                          </p:val>
                                        </p:tav>
                                        <p:tav tm="100000">
                                          <p:val>
                                            <p:strVal val="#ppt_h"/>
                                          </p:val>
                                        </p:tav>
                                      </p:tavLst>
                                    </p:anim>
                                  </p:childTnLst>
                                </p:cTn>
                              </p:par>
                            </p:childTnLst>
                          </p:cTn>
                        </p:par>
                        <p:par>
                          <p:cTn id="11" fill="hold">
                            <p:stCondLst>
                              <p:cond delay="2000"/>
                            </p:stCondLst>
                            <p:childTnLst>
                              <p:par>
                                <p:cTn id="12" presetID="17" presetClass="entr" presetSubtype="1" fill="hold" grpId="0"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2" end="2"/>
                                            </p:txEl>
                                          </p:spTgt>
                                        </p:tgtEl>
                                        <p:attrNameLst>
                                          <p:attrName>ppt_y</p:attrName>
                                        </p:attrNameLst>
                                      </p:cBhvr>
                                      <p:tavLst>
                                        <p:tav tm="0">
                                          <p:val>
                                            <p:strVal val="#ppt_y-#ppt_h/2"/>
                                          </p:val>
                                        </p:tav>
                                        <p:tav tm="100000">
                                          <p:val>
                                            <p:strVal val="#ppt_y"/>
                                          </p:val>
                                        </p:tav>
                                      </p:tavLst>
                                    </p:anim>
                                    <p:anim calcmode="lin" valueType="num">
                                      <p:cBhvr>
                                        <p:cTn id="16" dur="2000" fill="hold"/>
                                        <p:tgtEl>
                                          <p:spTgt spid="3">
                                            <p:txEl>
                                              <p:pRg st="2" end="2"/>
                                            </p:txEl>
                                          </p:spTgt>
                                        </p:tgtEl>
                                        <p:attrNameLst>
                                          <p:attrName>ppt_w</p:attrName>
                                        </p:attrNameLst>
                                      </p:cBhvr>
                                      <p:tavLst>
                                        <p:tav tm="0">
                                          <p:val>
                                            <p:strVal val="#ppt_w"/>
                                          </p:val>
                                        </p:tav>
                                        <p:tav tm="100000">
                                          <p:val>
                                            <p:strVal val="#ppt_w"/>
                                          </p:val>
                                        </p:tav>
                                      </p:tavLst>
                                    </p:anim>
                                    <p:anim calcmode="lin" valueType="num">
                                      <p:cBhvr>
                                        <p:cTn id="17" dur="2000" fill="hold"/>
                                        <p:tgtEl>
                                          <p:spTgt spid="3">
                                            <p:txEl>
                                              <p:pRg st="2" end="2"/>
                                            </p:txEl>
                                          </p:spTgt>
                                        </p:tgtEl>
                                        <p:attrNameLst>
                                          <p:attrName>ppt_h</p:attrName>
                                        </p:attrNameLst>
                                      </p:cBhvr>
                                      <p:tavLst>
                                        <p:tav tm="0">
                                          <p:val>
                                            <p:fltVal val="0"/>
                                          </p:val>
                                        </p:tav>
                                        <p:tav tm="100000">
                                          <p:val>
                                            <p:strVal val="#ppt_h"/>
                                          </p:val>
                                        </p:tav>
                                      </p:tavLst>
                                    </p:anim>
                                  </p:childTnLst>
                                </p:cTn>
                              </p:par>
                            </p:childTnLst>
                          </p:cTn>
                        </p:par>
                        <p:par>
                          <p:cTn id="18" fill="hold">
                            <p:stCondLst>
                              <p:cond delay="4000"/>
                            </p:stCondLst>
                            <p:childTnLst>
                              <p:par>
                                <p:cTn id="19" presetID="17" presetClass="entr" presetSubtype="1" fill="hold" grpId="0" nodeType="after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2" dur="2000" fill="hold"/>
                                        <p:tgtEl>
                                          <p:spTgt spid="3">
                                            <p:txEl>
                                              <p:pRg st="4" end="4"/>
                                            </p:txEl>
                                          </p:spTgt>
                                        </p:tgtEl>
                                        <p:attrNameLst>
                                          <p:attrName>ppt_y</p:attrName>
                                        </p:attrNameLst>
                                      </p:cBhvr>
                                      <p:tavLst>
                                        <p:tav tm="0">
                                          <p:val>
                                            <p:strVal val="#ppt_y-#ppt_h/2"/>
                                          </p:val>
                                        </p:tav>
                                        <p:tav tm="100000">
                                          <p:val>
                                            <p:strVal val="#ppt_y"/>
                                          </p:val>
                                        </p:tav>
                                      </p:tavLst>
                                    </p:anim>
                                    <p:anim calcmode="lin" valueType="num">
                                      <p:cBhvr>
                                        <p:cTn id="23" dur="2000" fill="hold"/>
                                        <p:tgtEl>
                                          <p:spTgt spid="3">
                                            <p:txEl>
                                              <p:pRg st="4" end="4"/>
                                            </p:txEl>
                                          </p:spTgt>
                                        </p:tgtEl>
                                        <p:attrNameLst>
                                          <p:attrName>ppt_w</p:attrName>
                                        </p:attrNameLst>
                                      </p:cBhvr>
                                      <p:tavLst>
                                        <p:tav tm="0">
                                          <p:val>
                                            <p:strVal val="#ppt_w"/>
                                          </p:val>
                                        </p:tav>
                                        <p:tav tm="100000">
                                          <p:val>
                                            <p:strVal val="#ppt_w"/>
                                          </p:val>
                                        </p:tav>
                                      </p:tavLst>
                                    </p:anim>
                                    <p:anim calcmode="lin" valueType="num">
                                      <p:cBhvr>
                                        <p:cTn id="24" dur="2000" fill="hold"/>
                                        <p:tgtEl>
                                          <p:spTgt spid="3">
                                            <p:txEl>
                                              <p:pRg st="4" end="4"/>
                                            </p:txEl>
                                          </p:spTgt>
                                        </p:tgtEl>
                                        <p:attrNameLst>
                                          <p:attrName>ppt_h</p:attrName>
                                        </p:attrNameLst>
                                      </p:cBhvr>
                                      <p:tavLst>
                                        <p:tav tm="0">
                                          <p:val>
                                            <p:fltVal val="0"/>
                                          </p:val>
                                        </p:tav>
                                        <p:tav tm="100000">
                                          <p:val>
                                            <p:strVal val="#ppt_h"/>
                                          </p:val>
                                        </p:tav>
                                      </p:tavLst>
                                    </p:anim>
                                  </p:childTnLst>
                                </p:cTn>
                              </p:par>
                            </p:childTnLst>
                          </p:cTn>
                        </p:par>
                        <p:par>
                          <p:cTn id="25" fill="hold">
                            <p:stCondLst>
                              <p:cond delay="6000"/>
                            </p:stCondLst>
                            <p:childTnLst>
                              <p:par>
                                <p:cTn id="26" presetID="17" presetClass="entr" presetSubtype="1" fill="hold" grpId="0" nodeType="after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 calcmode="lin" valueType="num">
                                      <p:cBhvr>
                                        <p:cTn id="28"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9" dur="2000" fill="hold"/>
                                        <p:tgtEl>
                                          <p:spTgt spid="3">
                                            <p:txEl>
                                              <p:pRg st="6" end="6"/>
                                            </p:txEl>
                                          </p:spTgt>
                                        </p:tgtEl>
                                        <p:attrNameLst>
                                          <p:attrName>ppt_y</p:attrName>
                                        </p:attrNameLst>
                                      </p:cBhvr>
                                      <p:tavLst>
                                        <p:tav tm="0">
                                          <p:val>
                                            <p:strVal val="#ppt_y-#ppt_h/2"/>
                                          </p:val>
                                        </p:tav>
                                        <p:tav tm="100000">
                                          <p:val>
                                            <p:strVal val="#ppt_y"/>
                                          </p:val>
                                        </p:tav>
                                      </p:tavLst>
                                    </p:anim>
                                    <p:anim calcmode="lin" valueType="num">
                                      <p:cBhvr>
                                        <p:cTn id="30" dur="2000" fill="hold"/>
                                        <p:tgtEl>
                                          <p:spTgt spid="3">
                                            <p:txEl>
                                              <p:pRg st="6" end="6"/>
                                            </p:txEl>
                                          </p:spTgt>
                                        </p:tgtEl>
                                        <p:attrNameLst>
                                          <p:attrName>ppt_w</p:attrName>
                                        </p:attrNameLst>
                                      </p:cBhvr>
                                      <p:tavLst>
                                        <p:tav tm="0">
                                          <p:val>
                                            <p:strVal val="#ppt_w"/>
                                          </p:val>
                                        </p:tav>
                                        <p:tav tm="100000">
                                          <p:val>
                                            <p:strVal val="#ppt_w"/>
                                          </p:val>
                                        </p:tav>
                                      </p:tavLst>
                                    </p:anim>
                                    <p:anim calcmode="lin" valueType="num">
                                      <p:cBhvr>
                                        <p:cTn id="31" dur="2000" fill="hold"/>
                                        <p:tgtEl>
                                          <p:spTgt spid="3">
                                            <p:txEl>
                                              <p:pRg st="6" end="6"/>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normAutofit fontScale="92500" lnSpcReduction="10000"/>
          </a:bodyPr>
          <a:lstStyle/>
          <a:p>
            <a:r>
              <a:rPr lang="cs-CZ" sz="3000" u="sng" dirty="0"/>
              <a:t>Dobrodinec – </a:t>
            </a:r>
            <a:r>
              <a:rPr lang="cs-CZ" sz="3000" dirty="0"/>
              <a:t>( neodbytný anděl )  neustále nám prokazuje pozitivní úsluhy, oběti o které však my nestojíme, on však po nás požaduje protislužbu.</a:t>
            </a:r>
            <a:endParaRPr lang="cs-CZ" sz="3000" b="1" dirty="0"/>
          </a:p>
          <a:p>
            <a:pPr>
              <a:buNone/>
            </a:pPr>
            <a:r>
              <a:rPr lang="cs-CZ" sz="3000" dirty="0"/>
              <a:t> </a:t>
            </a:r>
            <a:endParaRPr lang="cs-CZ" sz="3000" b="1" dirty="0"/>
          </a:p>
          <a:p>
            <a:r>
              <a:rPr lang="cs-CZ" sz="3000" u="sng" dirty="0"/>
              <a:t>Parazit</a:t>
            </a:r>
            <a:r>
              <a:rPr lang="cs-CZ" sz="3000" dirty="0"/>
              <a:t> – předstírá svou fixaci na ostatních, čímž s nimi manipuluje</a:t>
            </a:r>
            <a:endParaRPr lang="cs-CZ" sz="3000" b="1" dirty="0"/>
          </a:p>
          <a:p>
            <a:pPr>
              <a:buNone/>
            </a:pPr>
            <a:r>
              <a:rPr lang="cs-CZ" sz="3000" dirty="0"/>
              <a:t> </a:t>
            </a:r>
            <a:endParaRPr lang="cs-CZ" sz="3000" b="1" dirty="0"/>
          </a:p>
          <a:p>
            <a:r>
              <a:rPr lang="cs-CZ" sz="3000" u="sng" dirty="0"/>
              <a:t>Soudce</a:t>
            </a:r>
            <a:r>
              <a:rPr lang="cs-CZ" sz="3000" dirty="0"/>
              <a:t> – (poslední spravedlivý ) vznáší kritiku na ostatní, vyvolává v nich pocit viny, pomáhá jim, aby nezanedbávali své povinnosti</a:t>
            </a:r>
            <a:endParaRPr lang="cs-CZ" sz="3000" b="1" dirty="0"/>
          </a:p>
          <a:p>
            <a:pPr>
              <a:buNone/>
            </a:pPr>
            <a:r>
              <a:rPr lang="cs-CZ" sz="3000" dirty="0"/>
              <a:t> </a:t>
            </a:r>
            <a:endParaRPr lang="cs-CZ" sz="3000" b="1" dirty="0"/>
          </a:p>
          <a:p>
            <a:r>
              <a:rPr lang="cs-CZ" sz="3000" u="sng" dirty="0"/>
              <a:t>Protektor</a:t>
            </a:r>
            <a:r>
              <a:rPr lang="cs-CZ" sz="3000" dirty="0"/>
              <a:t> – má své vyvolené, které </a:t>
            </a:r>
            <a:r>
              <a:rPr lang="cs-CZ" sz="3000" dirty="0" err="1"/>
              <a:t>opečovává</a:t>
            </a:r>
            <a:r>
              <a:rPr lang="cs-CZ" sz="3000" dirty="0"/>
              <a:t> , poskytuje jim určitou ochranu a tím si je zavazuje</a:t>
            </a:r>
            <a:r>
              <a:rPr lang="cs-CZ" sz="3000" u="sng" dirty="0"/>
              <a:t> </a:t>
            </a:r>
            <a:r>
              <a:rPr lang="cs-CZ" sz="3000" dirty="0"/>
              <a:t> </a:t>
            </a:r>
            <a:endParaRPr lang="cs-CZ" sz="3000"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7" presetClass="entr" presetSubtype="0" fill="hold" grpId="0"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7" presetClass="entr" presetSubtype="0" fill="hold" grpId="0" nodeType="after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7" presetClass="entr" presetSubtype="0" fill="hold" grpId="0" nodeType="after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anim calcmode="lin" valueType="num">
                                      <p:cBhvr>
                                        <p:cTn id="2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lstStyle/>
          <a:p>
            <a:pPr algn="ctr">
              <a:buNone/>
            </a:pPr>
            <a:r>
              <a:rPr lang="cs-CZ" dirty="0"/>
              <a:t>Proti těmto tendencím existuje účinná obrana. Asertivita má ve svém repertoáru </a:t>
            </a:r>
            <a:r>
              <a:rPr lang="cs-CZ" b="1" dirty="0"/>
              <a:t>obranné techniky</a:t>
            </a:r>
            <a:r>
              <a:rPr lang="cs-CZ" dirty="0"/>
              <a:t>, které je možné se naučit. </a:t>
            </a:r>
            <a:endParaRPr lang="cs-CZ" dirty="0" smtClean="0"/>
          </a:p>
          <a:p>
            <a:pPr algn="ctr">
              <a:buNone/>
            </a:pPr>
            <a:endParaRPr lang="cs-CZ" dirty="0" smtClean="0"/>
          </a:p>
          <a:p>
            <a:pPr algn="ctr">
              <a:buNone/>
            </a:pPr>
            <a:r>
              <a:rPr lang="cs-CZ" dirty="0" smtClean="0"/>
              <a:t>Umožňují </a:t>
            </a:r>
            <a:r>
              <a:rPr lang="cs-CZ" dirty="0"/>
              <a:t>bránit se manipulativnímu nátlaku a pacifikovat agresi, aniž se dáme vyprovokovat k agresivní odpovědi. </a:t>
            </a:r>
            <a:endParaRPr lang="cs-CZ"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3" presetClass="entr" presetSubtype="16"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plus(in)">
                                      <p:cBhvr>
                                        <p:cTn id="7" dur="2000"/>
                                        <p:tgtEl>
                                          <p:spTgt spid="3">
                                            <p:txEl>
                                              <p:pRg st="0" end="0"/>
                                            </p:txEl>
                                          </p:spTgt>
                                        </p:tgtEl>
                                      </p:cBhvr>
                                    </p:animEffect>
                                  </p:childTnLst>
                                </p:cTn>
                              </p:par>
                            </p:childTnLst>
                          </p:cTn>
                        </p:par>
                        <p:par>
                          <p:cTn id="8" fill="hold">
                            <p:stCondLst>
                              <p:cond delay="2000"/>
                            </p:stCondLst>
                            <p:childTnLst>
                              <p:par>
                                <p:cTn id="9" presetID="13" presetClass="entr" presetSubtype="16"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plus(in)">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r>
              <a:rPr lang="cs-CZ" sz="2800" b="1" dirty="0"/>
              <a:t>Dovednost gramofonové desky</a:t>
            </a:r>
            <a:r>
              <a:rPr lang="cs-CZ" sz="2800" dirty="0"/>
              <a:t> – pouhé a klidné opakování oprávněného požadavku, bez argumentů. Používáme při odmítnutí stále nabízejícího zboží, nebo při reklamaci atd. Nepoužíváme v partnerských vztazích.</a:t>
            </a:r>
            <a:endParaRPr lang="cs-CZ" sz="2800" b="1" dirty="0"/>
          </a:p>
          <a:p>
            <a:pPr>
              <a:buNone/>
            </a:pPr>
            <a:endParaRPr lang="cs-CZ" sz="2800" b="1" dirty="0"/>
          </a:p>
          <a:p>
            <a:r>
              <a:rPr lang="cs-CZ" sz="2800" b="1" dirty="0"/>
              <a:t>Negativní aserce – </a:t>
            </a:r>
            <a:r>
              <a:rPr lang="cs-CZ" sz="2800" dirty="0"/>
              <a:t>přijímáme určité chyby své osoby, s tím, co je na nás negativního, ale neomlouváme se zbytečně, nevymlouváme se.</a:t>
            </a:r>
            <a:endParaRPr lang="cs-CZ" sz="2800"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 presetClass="entr" presetSubtype="1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ox(in)">
                                      <p:cBhvr>
                                        <p:cTn id="7" dur="2000"/>
                                        <p:tgtEl>
                                          <p:spTgt spid="3">
                                            <p:txEl>
                                              <p:pRg st="0" end="0"/>
                                            </p:txEl>
                                          </p:spTgt>
                                        </p:tgtEl>
                                      </p:cBhvr>
                                    </p:animEffect>
                                  </p:childTnLst>
                                </p:cTn>
                              </p:par>
                            </p:childTnLst>
                          </p:cTn>
                        </p:par>
                        <p:par>
                          <p:cTn id="8" fill="hold">
                            <p:stCondLst>
                              <p:cond delay="2000"/>
                            </p:stCondLst>
                            <p:childTnLst>
                              <p:par>
                                <p:cTn id="9" presetID="4" presetClass="entr" presetSubtype="16"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box(in)">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r>
              <a:rPr lang="cs-CZ" sz="2800" b="1" dirty="0"/>
              <a:t>Negativní dotazování – </a:t>
            </a:r>
            <a:r>
              <a:rPr lang="cs-CZ" sz="2800" dirty="0"/>
              <a:t>aktivně podporujeme svého kritika, protože je to pro mě výhodné, alespoň mohu tyto informace využít ve prospěch nás obou, zlepšit vztah.</a:t>
            </a:r>
            <a:endParaRPr lang="cs-CZ" sz="2800" b="1" dirty="0"/>
          </a:p>
          <a:p>
            <a:pPr>
              <a:buNone/>
            </a:pPr>
            <a:r>
              <a:rPr lang="cs-CZ" sz="2800" dirty="0"/>
              <a:t> </a:t>
            </a:r>
            <a:endParaRPr lang="cs-CZ" sz="2800" b="1" dirty="0"/>
          </a:p>
          <a:p>
            <a:r>
              <a:rPr lang="cs-CZ" sz="2800" b="1" dirty="0"/>
              <a:t>Selektivní ignorování – </a:t>
            </a:r>
            <a:r>
              <a:rPr lang="cs-CZ" sz="2800" dirty="0"/>
              <a:t>používá se tehdy, je-li kritika příliš obecná, nevěcná, nekonstruktivní, pokládáme konkrétní otázky a v dotazování pokračujeme do té doby, dokud náš kritik nevysloví konkrétní a jasnou kritiku. </a:t>
            </a:r>
            <a:endParaRPr lang="cs-CZ" sz="2800"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6"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Horizontal)">
                                      <p:cBhvr>
                                        <p:cTn id="7" dur="2000"/>
                                        <p:tgtEl>
                                          <p:spTgt spid="3">
                                            <p:txEl>
                                              <p:pRg st="0" end="0"/>
                                            </p:txEl>
                                          </p:spTgt>
                                        </p:tgtEl>
                                      </p:cBhvr>
                                    </p:animEffect>
                                  </p:childTnLst>
                                </p:cTn>
                              </p:par>
                            </p:childTnLst>
                          </p:cTn>
                        </p:par>
                        <p:par>
                          <p:cTn id="8" fill="hold">
                            <p:stCondLst>
                              <p:cond delay="2000"/>
                            </p:stCondLst>
                            <p:childTnLst>
                              <p:par>
                                <p:cTn id="9" presetID="16" presetClass="entr" presetSubtype="26" fill="hold" grpId="0"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barn(inHorizontal)">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76672"/>
            <a:ext cx="8229600" cy="5649491"/>
          </a:xfrm>
        </p:spPr>
        <p:txBody>
          <a:bodyPr/>
          <a:lstStyle/>
          <a:p>
            <a:r>
              <a:rPr lang="cs-CZ" sz="2800" b="1" dirty="0"/>
              <a:t>Přijatelný kompromis –</a:t>
            </a:r>
            <a:r>
              <a:rPr lang="cs-CZ" sz="2800" dirty="0"/>
              <a:t> jestliže respektujeme vlastní práva i práva druhého, téměř zákonitě jsme vystaveni rozporům, které lze řešit jen ústupky obou stran. Ovšem míru toho, kam až jsme ochotni ustoupit, můžeme určit jen každý sám za sebe. Kdybychom ustoupili až tam, kde je ohrožena naše vlastní sebeúcta, nejednalo by se o kompromis, ale o únik.</a:t>
            </a:r>
            <a:endParaRPr lang="cs-CZ" sz="2800" b="1" dirty="0"/>
          </a:p>
          <a:p>
            <a:pPr>
              <a:buNone/>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edg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r>
              <a:rPr lang="cs-CZ" sz="2800" b="1" dirty="0" smtClean="0"/>
              <a:t>Volné informace – </a:t>
            </a:r>
            <a:r>
              <a:rPr lang="cs-CZ" sz="2800" dirty="0" smtClean="0"/>
              <a:t>podáváme i nevyžádané informace o sobě, abychom umožnili pokračování v rozhovoru. Nebude- li tomu tak, dostáváme sebe nebo druhého do role vyšetřované osoby, která nám nic nesdělí, pak se dostaví silně nepříjemný pocit u obou osob a snaha z takového rozhovoru utéct.</a:t>
            </a:r>
            <a:endParaRPr lang="cs-CZ" sz="2800" b="1" dirty="0" smtClean="0"/>
          </a:p>
          <a:p>
            <a:endParaRPr lang="cs-CZ" sz="2800" b="1" dirty="0" smtClean="0"/>
          </a:p>
          <a:p>
            <a:r>
              <a:rPr lang="cs-CZ" sz="2800" b="1" dirty="0" smtClean="0"/>
              <a:t>Dovednost otevřených dveří –</a:t>
            </a:r>
            <a:r>
              <a:rPr lang="cs-CZ" sz="2800" dirty="0" smtClean="0"/>
              <a:t> přiznáme, že kritik má v něčem pravdu, ale zůstáváme tím, kdo sebe sám hodnotí – </a:t>
            </a:r>
            <a:r>
              <a:rPr lang="cs-CZ" sz="2800" dirty="0" err="1" smtClean="0"/>
              <a:t>sebeotevření</a:t>
            </a:r>
            <a:r>
              <a:rPr lang="cs-CZ" sz="2800" dirty="0" smtClean="0"/>
              <a:t>.</a:t>
            </a:r>
            <a:endParaRPr lang="cs-CZ" sz="2800" b="1" dirty="0" smtClean="0"/>
          </a:p>
          <a:p>
            <a:pPr>
              <a:buNone/>
            </a:pP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9" presetClass="entr" presetSubtype="1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3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8" dur="3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par>
                          <p:cTn id="9" fill="hold">
                            <p:stCondLst>
                              <p:cond delay="3000"/>
                            </p:stCondLst>
                            <p:childTnLst>
                              <p:par>
                                <p:cTn id="10" presetID="19" presetClass="entr" presetSubtype="10" fill="hold" grpId="0" nodeType="after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 calcmode="lin" valueType="num">
                                      <p:cBhvr>
                                        <p:cTn id="12" dur="3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3" dur="3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normAutofit/>
          </a:bodyPr>
          <a:lstStyle/>
          <a:p>
            <a:pPr algn="ctr">
              <a:buNone/>
            </a:pPr>
            <a:r>
              <a:rPr lang="cs-CZ" sz="2800" dirty="0" smtClean="0"/>
              <a:t>Poslední </a:t>
            </a:r>
            <a:r>
              <a:rPr lang="cs-CZ" sz="2800" dirty="0"/>
              <a:t>dvě uvedené techniky vytváří důležitou podmínku pro umožnění a zahájení rozhovoru, tedy verbální komunikace. </a:t>
            </a:r>
            <a:endParaRPr lang="cs-CZ" sz="2800" dirty="0" smtClean="0"/>
          </a:p>
          <a:p>
            <a:pPr algn="ctr">
              <a:buNone/>
            </a:pPr>
            <a:r>
              <a:rPr lang="cs-CZ" sz="2800" dirty="0" smtClean="0"/>
              <a:t>Ten</a:t>
            </a:r>
            <a:r>
              <a:rPr lang="cs-CZ" sz="2800" dirty="0"/>
              <a:t>, kdo není schopen vést a rozvíjet rozhovor, si připravuje půdu pro postupné izolování své osoby od okolí</a:t>
            </a:r>
            <a:r>
              <a:rPr lang="cs-CZ" sz="2800" dirty="0" smtClean="0"/>
              <a:t>.</a:t>
            </a:r>
          </a:p>
          <a:p>
            <a:pPr algn="ctr">
              <a:buNone/>
            </a:pPr>
            <a:r>
              <a:rPr lang="cs-CZ" sz="2800" dirty="0" smtClean="0"/>
              <a:t> </a:t>
            </a:r>
            <a:r>
              <a:rPr lang="cs-CZ" sz="2800" dirty="0"/>
              <a:t>Nepatří sem pouze situace, kdy </a:t>
            </a:r>
            <a:r>
              <a:rPr lang="cs-CZ" sz="2800" dirty="0" smtClean="0"/>
              <a:t>nevím, </a:t>
            </a:r>
            <a:r>
              <a:rPr lang="cs-CZ" sz="2800" dirty="0"/>
              <a:t>jak začít, ale také jak reagovat, nebo co dělat, když mě někdo osloví. </a:t>
            </a:r>
            <a:endParaRPr lang="cs-CZ" sz="2800" b="1" dirty="0"/>
          </a:p>
          <a:p>
            <a:pPr algn="ctr">
              <a:buNone/>
            </a:pPr>
            <a:r>
              <a:rPr lang="cs-CZ" dirty="0"/>
              <a:t> </a:t>
            </a:r>
            <a:endParaRPr lang="cs-CZ"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5"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decel="50000" fill="hold">
                                          <p:stCondLst>
                                            <p:cond delay="0"/>
                                          </p:stCondLst>
                                        </p:cTn>
                                        <p:tgtEl>
                                          <p:spTgt spid="3">
                                            <p:txEl>
                                              <p:pRg st="0" end="0"/>
                                            </p:txEl>
                                          </p:spTgt>
                                        </p:tgtEl>
                                        <p:attrNameLst>
                                          <p:attrName>style.rotation</p:attrName>
                                        </p:attrNameLst>
                                      </p:cBhvr>
                                      <p:tavLst>
                                        <p:tav tm="0">
                                          <p:val>
                                            <p:fltVal val="-90"/>
                                          </p:val>
                                        </p:tav>
                                        <p:tav tm="100000">
                                          <p:val>
                                            <p:fltVal val="0"/>
                                          </p:val>
                                        </p:tav>
                                      </p:tavLst>
                                    </p:anim>
                                    <p:anim calcmode="lin" valueType="num">
                                      <p:cBhvr>
                                        <p:cTn id="8" dur="1000" decel="50000" fill="hold">
                                          <p:stCondLst>
                                            <p:cond delay="0"/>
                                          </p:stCondLst>
                                        </p:cTn>
                                        <p:tgtEl>
                                          <p:spTgt spid="3">
                                            <p:txEl>
                                              <p:pRg st="0" end="0"/>
                                            </p:txEl>
                                          </p:spTgt>
                                        </p:tgtEl>
                                        <p:attrNameLst>
                                          <p:attrName>ppt_w</p:attrName>
                                        </p:attrNameLst>
                                      </p:cBhvr>
                                      <p:tavLst>
                                        <p:tav tm="0">
                                          <p:val>
                                            <p:strVal val="#ppt_w"/>
                                          </p:val>
                                        </p:tav>
                                        <p:tav tm="100000">
                                          <p:val>
                                            <p:strVal val="#ppt_w*.05"/>
                                          </p:val>
                                        </p:tav>
                                      </p:tavLst>
                                    </p:anim>
                                    <p:anim calcmode="lin" valueType="num">
                                      <p:cBhvr>
                                        <p:cTn id="9" dur="1000" accel="50000" fill="hold">
                                          <p:stCondLst>
                                            <p:cond delay="1000"/>
                                          </p:stCondLst>
                                        </p:cTn>
                                        <p:tgtEl>
                                          <p:spTgt spid="3">
                                            <p:txEl>
                                              <p:pRg st="0" end="0"/>
                                            </p:txEl>
                                          </p:spTgt>
                                        </p:tgtEl>
                                        <p:attrNameLst>
                                          <p:attrName>ppt_w</p:attrName>
                                        </p:attrNameLst>
                                      </p:cBhvr>
                                      <p:tavLst>
                                        <p:tav tm="0">
                                          <p:val>
                                            <p:strVal val="#ppt_w*.05"/>
                                          </p:val>
                                        </p:tav>
                                        <p:tav tm="100000">
                                          <p:val>
                                            <p:strVal val="#ppt_w"/>
                                          </p:val>
                                        </p:tav>
                                      </p:tavLst>
                                    </p:anim>
                                    <p:anim calcmode="lin" valueType="num">
                                      <p:cBhvr>
                                        <p:cTn id="10" dur="2000" fill="hold"/>
                                        <p:tgtEl>
                                          <p:spTgt spid="3">
                                            <p:txEl>
                                              <p:pRg st="0" end="0"/>
                                            </p:txEl>
                                          </p:spTgt>
                                        </p:tgtEl>
                                        <p:attrNameLst>
                                          <p:attrName>ppt_h</p:attrName>
                                        </p:attrNameLst>
                                      </p:cBhvr>
                                      <p:tavLst>
                                        <p:tav tm="0">
                                          <p:val>
                                            <p:strVal val="#ppt_h"/>
                                          </p:val>
                                        </p:tav>
                                        <p:tav tm="100000">
                                          <p:val>
                                            <p:strVal val="#ppt_h"/>
                                          </p:val>
                                        </p:tav>
                                      </p:tavLst>
                                    </p:anim>
                                    <p:anim calcmode="lin" valueType="num">
                                      <p:cBhvr>
                                        <p:cTn id="11" dur="1000" decel="50000" fill="hold">
                                          <p:stCondLst>
                                            <p:cond delay="0"/>
                                          </p:stCondLst>
                                        </p:cTn>
                                        <p:tgtEl>
                                          <p:spTgt spid="3">
                                            <p:txEl>
                                              <p:pRg st="0" end="0"/>
                                            </p:txEl>
                                          </p:spTgt>
                                        </p:tgtEl>
                                        <p:attrNameLst>
                                          <p:attrName>ppt_x</p:attrName>
                                        </p:attrNameLst>
                                      </p:cBhvr>
                                      <p:tavLst>
                                        <p:tav tm="0">
                                          <p:val>
                                            <p:strVal val="#ppt_x+.4"/>
                                          </p:val>
                                        </p:tav>
                                        <p:tav tm="100000">
                                          <p:val>
                                            <p:strVal val="#ppt_x"/>
                                          </p:val>
                                        </p:tav>
                                      </p:tavLst>
                                    </p:anim>
                                    <p:anim calcmode="lin" valueType="num">
                                      <p:cBhvr>
                                        <p:cTn id="12" dur="1000" decel="50000" fill="hold">
                                          <p:stCondLst>
                                            <p:cond delay="0"/>
                                          </p:stCondLst>
                                        </p:cTn>
                                        <p:tgtEl>
                                          <p:spTgt spid="3">
                                            <p:txEl>
                                              <p:pRg st="0" end="0"/>
                                            </p:txEl>
                                          </p:spTgt>
                                        </p:tgtEl>
                                        <p:attrNameLst>
                                          <p:attrName>ppt_y</p:attrName>
                                        </p:attrNameLst>
                                      </p:cBhvr>
                                      <p:tavLst>
                                        <p:tav tm="0">
                                          <p:val>
                                            <p:strVal val="#ppt_y-.2"/>
                                          </p:val>
                                        </p:tav>
                                        <p:tav tm="100000">
                                          <p:val>
                                            <p:strVal val="#ppt_y+.1"/>
                                          </p:val>
                                        </p:tav>
                                      </p:tavLst>
                                    </p:anim>
                                    <p:anim calcmode="lin" valueType="num">
                                      <p:cBhvr>
                                        <p:cTn id="13" dur="1000" accel="50000" fill="hold">
                                          <p:stCondLst>
                                            <p:cond delay="1000"/>
                                          </p:stCondLst>
                                        </p:cTn>
                                        <p:tgtEl>
                                          <p:spTgt spid="3">
                                            <p:txEl>
                                              <p:pRg st="0" end="0"/>
                                            </p:txEl>
                                          </p:spTgt>
                                        </p:tgtEl>
                                        <p:attrNameLst>
                                          <p:attrName>ppt_y</p:attrName>
                                        </p:attrNameLst>
                                      </p:cBhvr>
                                      <p:tavLst>
                                        <p:tav tm="0">
                                          <p:val>
                                            <p:strVal val="#ppt_y+.1"/>
                                          </p:val>
                                        </p:tav>
                                        <p:tav tm="100000">
                                          <p:val>
                                            <p:strVal val="#ppt_y"/>
                                          </p:val>
                                        </p:tav>
                                      </p:tavLst>
                                    </p:anim>
                                    <p:animEffect transition="in" filter="fade">
                                      <p:cBhvr>
                                        <p:cTn id="14" dur="2000" decel="50000">
                                          <p:stCondLst>
                                            <p:cond delay="0"/>
                                          </p:stCondLst>
                                        </p:cTn>
                                        <p:tgtEl>
                                          <p:spTgt spid="3">
                                            <p:txEl>
                                              <p:pRg st="0" end="0"/>
                                            </p:txEl>
                                          </p:spTgt>
                                        </p:tgtEl>
                                      </p:cBhvr>
                                    </p:animEffect>
                                  </p:childTnLst>
                                </p:cTn>
                              </p:par>
                            </p:childTnLst>
                          </p:cTn>
                        </p:par>
                        <p:par>
                          <p:cTn id="15" fill="hold">
                            <p:stCondLst>
                              <p:cond delay="2000"/>
                            </p:stCondLst>
                            <p:childTnLst>
                              <p:par>
                                <p:cTn id="16" presetID="25" presetClass="entr" presetSubtype="0"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decel="50000" fill="hold">
                                          <p:stCondLst>
                                            <p:cond delay="0"/>
                                          </p:stCondLst>
                                        </p:cTn>
                                        <p:tgtEl>
                                          <p:spTgt spid="3">
                                            <p:txEl>
                                              <p:pRg st="1" end="1"/>
                                            </p:txEl>
                                          </p:spTgt>
                                        </p:tgtEl>
                                        <p:attrNameLst>
                                          <p:attrName>style.rotation</p:attrName>
                                        </p:attrNameLst>
                                      </p:cBhvr>
                                      <p:tavLst>
                                        <p:tav tm="0">
                                          <p:val>
                                            <p:fltVal val="-90"/>
                                          </p:val>
                                        </p:tav>
                                        <p:tav tm="100000">
                                          <p:val>
                                            <p:fltVal val="0"/>
                                          </p:val>
                                        </p:tav>
                                      </p:tavLst>
                                    </p:anim>
                                    <p:anim calcmode="lin" valueType="num">
                                      <p:cBhvr>
                                        <p:cTn id="19" dur="1000" decel="50000" fill="hold">
                                          <p:stCondLst>
                                            <p:cond delay="0"/>
                                          </p:stCondLst>
                                        </p:cTn>
                                        <p:tgtEl>
                                          <p:spTgt spid="3">
                                            <p:txEl>
                                              <p:pRg st="1" end="1"/>
                                            </p:txEl>
                                          </p:spTgt>
                                        </p:tgtEl>
                                        <p:attrNameLst>
                                          <p:attrName>ppt_w</p:attrName>
                                        </p:attrNameLst>
                                      </p:cBhvr>
                                      <p:tavLst>
                                        <p:tav tm="0">
                                          <p:val>
                                            <p:strVal val="#ppt_w"/>
                                          </p:val>
                                        </p:tav>
                                        <p:tav tm="100000">
                                          <p:val>
                                            <p:strVal val="#ppt_w*.05"/>
                                          </p:val>
                                        </p:tav>
                                      </p:tavLst>
                                    </p:anim>
                                    <p:anim calcmode="lin" valueType="num">
                                      <p:cBhvr>
                                        <p:cTn id="20" dur="1000" accel="50000" fill="hold">
                                          <p:stCondLst>
                                            <p:cond delay="1000"/>
                                          </p:stCondLst>
                                        </p:cTn>
                                        <p:tgtEl>
                                          <p:spTgt spid="3">
                                            <p:txEl>
                                              <p:pRg st="1" end="1"/>
                                            </p:txEl>
                                          </p:spTgt>
                                        </p:tgtEl>
                                        <p:attrNameLst>
                                          <p:attrName>ppt_w</p:attrName>
                                        </p:attrNameLst>
                                      </p:cBhvr>
                                      <p:tavLst>
                                        <p:tav tm="0">
                                          <p:val>
                                            <p:strVal val="#ppt_w*.05"/>
                                          </p:val>
                                        </p:tav>
                                        <p:tav tm="100000">
                                          <p:val>
                                            <p:strVal val="#ppt_w"/>
                                          </p:val>
                                        </p:tav>
                                      </p:tavLst>
                                    </p:anim>
                                    <p:anim calcmode="lin" valueType="num">
                                      <p:cBhvr>
                                        <p:cTn id="21" dur="2000" fill="hold"/>
                                        <p:tgtEl>
                                          <p:spTgt spid="3">
                                            <p:txEl>
                                              <p:pRg st="1" end="1"/>
                                            </p:txEl>
                                          </p:spTgt>
                                        </p:tgtEl>
                                        <p:attrNameLst>
                                          <p:attrName>ppt_h</p:attrName>
                                        </p:attrNameLst>
                                      </p:cBhvr>
                                      <p:tavLst>
                                        <p:tav tm="0">
                                          <p:val>
                                            <p:strVal val="#ppt_h"/>
                                          </p:val>
                                        </p:tav>
                                        <p:tav tm="100000">
                                          <p:val>
                                            <p:strVal val="#ppt_h"/>
                                          </p:val>
                                        </p:tav>
                                      </p:tavLst>
                                    </p:anim>
                                    <p:anim calcmode="lin" valueType="num">
                                      <p:cBhvr>
                                        <p:cTn id="22" dur="1000" decel="50000" fill="hold">
                                          <p:stCondLst>
                                            <p:cond delay="0"/>
                                          </p:stCondLst>
                                        </p:cTn>
                                        <p:tgtEl>
                                          <p:spTgt spid="3">
                                            <p:txEl>
                                              <p:pRg st="1" end="1"/>
                                            </p:txEl>
                                          </p:spTgt>
                                        </p:tgtEl>
                                        <p:attrNameLst>
                                          <p:attrName>ppt_x</p:attrName>
                                        </p:attrNameLst>
                                      </p:cBhvr>
                                      <p:tavLst>
                                        <p:tav tm="0">
                                          <p:val>
                                            <p:strVal val="#ppt_x+.4"/>
                                          </p:val>
                                        </p:tav>
                                        <p:tav tm="100000">
                                          <p:val>
                                            <p:strVal val="#ppt_x"/>
                                          </p:val>
                                        </p:tav>
                                      </p:tavLst>
                                    </p:anim>
                                    <p:anim calcmode="lin" valueType="num">
                                      <p:cBhvr>
                                        <p:cTn id="23" dur="1000" decel="50000" fill="hold">
                                          <p:stCondLst>
                                            <p:cond delay="0"/>
                                          </p:stCondLst>
                                        </p:cTn>
                                        <p:tgtEl>
                                          <p:spTgt spid="3">
                                            <p:txEl>
                                              <p:pRg st="1" end="1"/>
                                            </p:txEl>
                                          </p:spTgt>
                                        </p:tgtEl>
                                        <p:attrNameLst>
                                          <p:attrName>ppt_y</p:attrName>
                                        </p:attrNameLst>
                                      </p:cBhvr>
                                      <p:tavLst>
                                        <p:tav tm="0">
                                          <p:val>
                                            <p:strVal val="#ppt_y-.2"/>
                                          </p:val>
                                        </p:tav>
                                        <p:tav tm="100000">
                                          <p:val>
                                            <p:strVal val="#ppt_y+.1"/>
                                          </p:val>
                                        </p:tav>
                                      </p:tavLst>
                                    </p:anim>
                                    <p:anim calcmode="lin" valueType="num">
                                      <p:cBhvr>
                                        <p:cTn id="24" dur="1000" accel="50000" fill="hold">
                                          <p:stCondLst>
                                            <p:cond delay="1000"/>
                                          </p:stCondLst>
                                        </p:cTn>
                                        <p:tgtEl>
                                          <p:spTgt spid="3">
                                            <p:txEl>
                                              <p:pRg st="1" end="1"/>
                                            </p:txEl>
                                          </p:spTgt>
                                        </p:tgtEl>
                                        <p:attrNameLst>
                                          <p:attrName>ppt_y</p:attrName>
                                        </p:attrNameLst>
                                      </p:cBhvr>
                                      <p:tavLst>
                                        <p:tav tm="0">
                                          <p:val>
                                            <p:strVal val="#ppt_y+.1"/>
                                          </p:val>
                                        </p:tav>
                                        <p:tav tm="100000">
                                          <p:val>
                                            <p:strVal val="#ppt_y"/>
                                          </p:val>
                                        </p:tav>
                                      </p:tavLst>
                                    </p:anim>
                                    <p:animEffect transition="in" filter="fade">
                                      <p:cBhvr>
                                        <p:cTn id="25" dur="2000" decel="50000">
                                          <p:stCondLst>
                                            <p:cond delay="0"/>
                                          </p:stCondLst>
                                        </p:cTn>
                                        <p:tgtEl>
                                          <p:spTgt spid="3">
                                            <p:txEl>
                                              <p:pRg st="1" end="1"/>
                                            </p:txEl>
                                          </p:spTgt>
                                        </p:tgtEl>
                                      </p:cBhvr>
                                    </p:animEffect>
                                  </p:childTnLst>
                                </p:cTn>
                              </p:par>
                            </p:childTnLst>
                          </p:cTn>
                        </p:par>
                        <p:par>
                          <p:cTn id="26" fill="hold">
                            <p:stCondLst>
                              <p:cond delay="4000"/>
                            </p:stCondLst>
                            <p:childTnLst>
                              <p:par>
                                <p:cTn id="27" presetID="25" presetClass="entr" presetSubtype="0" fill="hold" grpId="0" nodeType="after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p:cTn id="29" dur="1000" decel="50000" fill="hold">
                                          <p:stCondLst>
                                            <p:cond delay="0"/>
                                          </p:stCondLst>
                                        </p:cTn>
                                        <p:tgtEl>
                                          <p:spTgt spid="3">
                                            <p:txEl>
                                              <p:pRg st="2" end="2"/>
                                            </p:txEl>
                                          </p:spTgt>
                                        </p:tgtEl>
                                        <p:attrNameLst>
                                          <p:attrName>style.rotation</p:attrName>
                                        </p:attrNameLst>
                                      </p:cBhvr>
                                      <p:tavLst>
                                        <p:tav tm="0">
                                          <p:val>
                                            <p:fltVal val="-90"/>
                                          </p:val>
                                        </p:tav>
                                        <p:tav tm="100000">
                                          <p:val>
                                            <p:fltVal val="0"/>
                                          </p:val>
                                        </p:tav>
                                      </p:tavLst>
                                    </p:anim>
                                    <p:anim calcmode="lin" valueType="num">
                                      <p:cBhvr>
                                        <p:cTn id="30" dur="1000" decel="50000" fill="hold">
                                          <p:stCondLst>
                                            <p:cond delay="0"/>
                                          </p:stCondLst>
                                        </p:cTn>
                                        <p:tgtEl>
                                          <p:spTgt spid="3">
                                            <p:txEl>
                                              <p:pRg st="2" end="2"/>
                                            </p:txEl>
                                          </p:spTgt>
                                        </p:tgtEl>
                                        <p:attrNameLst>
                                          <p:attrName>ppt_w</p:attrName>
                                        </p:attrNameLst>
                                      </p:cBhvr>
                                      <p:tavLst>
                                        <p:tav tm="0">
                                          <p:val>
                                            <p:strVal val="#ppt_w"/>
                                          </p:val>
                                        </p:tav>
                                        <p:tav tm="100000">
                                          <p:val>
                                            <p:strVal val="#ppt_w*.05"/>
                                          </p:val>
                                        </p:tav>
                                      </p:tavLst>
                                    </p:anim>
                                    <p:anim calcmode="lin" valueType="num">
                                      <p:cBhvr>
                                        <p:cTn id="31" dur="1000" accel="50000" fill="hold">
                                          <p:stCondLst>
                                            <p:cond delay="1000"/>
                                          </p:stCondLst>
                                        </p:cTn>
                                        <p:tgtEl>
                                          <p:spTgt spid="3">
                                            <p:txEl>
                                              <p:pRg st="2" end="2"/>
                                            </p:txEl>
                                          </p:spTgt>
                                        </p:tgtEl>
                                        <p:attrNameLst>
                                          <p:attrName>ppt_w</p:attrName>
                                        </p:attrNameLst>
                                      </p:cBhvr>
                                      <p:tavLst>
                                        <p:tav tm="0">
                                          <p:val>
                                            <p:strVal val="#ppt_w*.05"/>
                                          </p:val>
                                        </p:tav>
                                        <p:tav tm="100000">
                                          <p:val>
                                            <p:strVal val="#ppt_w"/>
                                          </p:val>
                                        </p:tav>
                                      </p:tavLst>
                                    </p:anim>
                                    <p:anim calcmode="lin" valueType="num">
                                      <p:cBhvr>
                                        <p:cTn id="32" dur="2000" fill="hold"/>
                                        <p:tgtEl>
                                          <p:spTgt spid="3">
                                            <p:txEl>
                                              <p:pRg st="2" end="2"/>
                                            </p:txEl>
                                          </p:spTgt>
                                        </p:tgtEl>
                                        <p:attrNameLst>
                                          <p:attrName>ppt_h</p:attrName>
                                        </p:attrNameLst>
                                      </p:cBhvr>
                                      <p:tavLst>
                                        <p:tav tm="0">
                                          <p:val>
                                            <p:strVal val="#ppt_h"/>
                                          </p:val>
                                        </p:tav>
                                        <p:tav tm="100000">
                                          <p:val>
                                            <p:strVal val="#ppt_h"/>
                                          </p:val>
                                        </p:tav>
                                      </p:tavLst>
                                    </p:anim>
                                    <p:anim calcmode="lin" valueType="num">
                                      <p:cBhvr>
                                        <p:cTn id="33" dur="1000" decel="50000" fill="hold">
                                          <p:stCondLst>
                                            <p:cond delay="0"/>
                                          </p:stCondLst>
                                        </p:cTn>
                                        <p:tgtEl>
                                          <p:spTgt spid="3">
                                            <p:txEl>
                                              <p:pRg st="2" end="2"/>
                                            </p:txEl>
                                          </p:spTgt>
                                        </p:tgtEl>
                                        <p:attrNameLst>
                                          <p:attrName>ppt_x</p:attrName>
                                        </p:attrNameLst>
                                      </p:cBhvr>
                                      <p:tavLst>
                                        <p:tav tm="0">
                                          <p:val>
                                            <p:strVal val="#ppt_x+.4"/>
                                          </p:val>
                                        </p:tav>
                                        <p:tav tm="100000">
                                          <p:val>
                                            <p:strVal val="#ppt_x"/>
                                          </p:val>
                                        </p:tav>
                                      </p:tavLst>
                                    </p:anim>
                                    <p:anim calcmode="lin" valueType="num">
                                      <p:cBhvr>
                                        <p:cTn id="34" dur="1000" decel="50000" fill="hold">
                                          <p:stCondLst>
                                            <p:cond delay="0"/>
                                          </p:stCondLst>
                                        </p:cTn>
                                        <p:tgtEl>
                                          <p:spTgt spid="3">
                                            <p:txEl>
                                              <p:pRg st="2" end="2"/>
                                            </p:txEl>
                                          </p:spTgt>
                                        </p:tgtEl>
                                        <p:attrNameLst>
                                          <p:attrName>ppt_y</p:attrName>
                                        </p:attrNameLst>
                                      </p:cBhvr>
                                      <p:tavLst>
                                        <p:tav tm="0">
                                          <p:val>
                                            <p:strVal val="#ppt_y-.2"/>
                                          </p:val>
                                        </p:tav>
                                        <p:tav tm="100000">
                                          <p:val>
                                            <p:strVal val="#ppt_y+.1"/>
                                          </p:val>
                                        </p:tav>
                                      </p:tavLst>
                                    </p:anim>
                                    <p:anim calcmode="lin" valueType="num">
                                      <p:cBhvr>
                                        <p:cTn id="35" dur="1000" accel="50000" fill="hold">
                                          <p:stCondLst>
                                            <p:cond delay="1000"/>
                                          </p:stCondLst>
                                        </p:cTn>
                                        <p:tgtEl>
                                          <p:spTgt spid="3">
                                            <p:txEl>
                                              <p:pRg st="2" end="2"/>
                                            </p:txEl>
                                          </p:spTgt>
                                        </p:tgtEl>
                                        <p:attrNameLst>
                                          <p:attrName>ppt_y</p:attrName>
                                        </p:attrNameLst>
                                      </p:cBhvr>
                                      <p:tavLst>
                                        <p:tav tm="0">
                                          <p:val>
                                            <p:strVal val="#ppt_y+.1"/>
                                          </p:val>
                                        </p:tav>
                                        <p:tav tm="100000">
                                          <p:val>
                                            <p:strVal val="#ppt_y"/>
                                          </p:val>
                                        </p:tav>
                                      </p:tavLst>
                                    </p:anim>
                                    <p:animEffect transition="in" filter="fade">
                                      <p:cBhvr>
                                        <p:cTn id="36" dur="2000" decel="50000">
                                          <p:stCondLst>
                                            <p:cond delay="0"/>
                                          </p:stCondLst>
                                        </p:cTn>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u="sng" dirty="0"/>
              <a:t>Asertivita a sebevědomí</a:t>
            </a:r>
            <a:r>
              <a:rPr lang="cs-CZ" b="1" dirty="0"/>
              <a:t/>
            </a:r>
            <a:br>
              <a:rPr lang="cs-CZ" b="1" dirty="0"/>
            </a:br>
            <a:endParaRPr lang="cs-CZ" dirty="0"/>
          </a:p>
        </p:txBody>
      </p:sp>
      <p:pic>
        <p:nvPicPr>
          <p:cNvPr id="4" name="Zástupný symbol pro obsah 3"/>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rot="5400000">
            <a:off x="1627043" y="-142998"/>
            <a:ext cx="5601882" cy="8208914"/>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1000"/>
                                        <p:tgtEl>
                                          <p:spTgt spid="2"/>
                                        </p:tgtEl>
                                      </p:cBhvr>
                                    </p:animEffect>
                                  </p:childTnLst>
                                </p:cTn>
                              </p:par>
                            </p:childTnLst>
                          </p:cTn>
                        </p:par>
                        <p:par>
                          <p:cTn id="8" fill="hold">
                            <p:stCondLst>
                              <p:cond delay="1000"/>
                            </p:stCondLst>
                            <p:childTnLst>
                              <p:par>
                                <p:cTn id="9" presetID="8" presetClass="entr" presetSubtype="32"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diamond(out)">
                                      <p:cBhvr>
                                        <p:cTn id="11"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lstStyle/>
          <a:p>
            <a:pPr algn="ctr">
              <a:buNone/>
            </a:pPr>
            <a:r>
              <a:rPr lang="cs-CZ" sz="2800" dirty="0"/>
              <a:t> V praktických nácvicích se účastníci kurzů učí dávat a přijímat kritiku. </a:t>
            </a:r>
            <a:endParaRPr lang="cs-CZ" sz="2800" dirty="0" smtClean="0"/>
          </a:p>
          <a:p>
            <a:pPr algn="ctr">
              <a:buNone/>
            </a:pPr>
            <a:r>
              <a:rPr lang="cs-CZ" sz="2800" dirty="0" smtClean="0"/>
              <a:t>Při </a:t>
            </a:r>
            <a:r>
              <a:rPr lang="cs-CZ" sz="2800" dirty="0"/>
              <a:t>přijímání kritiky se často objevuje omlouvání, vysvětlování, nebo se setrvává v dlouhých neproduktivních komunikacích, které napadený neukončí často z pocitu, že by prohrál. </a:t>
            </a:r>
            <a:endParaRPr lang="cs-CZ" sz="2800"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7"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7" presetClass="entr" presetSubtype="0" fill="hold" grpId="0" nodeType="after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2000"/>
                                        <p:tgtEl>
                                          <p:spTgt spid="3">
                                            <p:txEl>
                                              <p:pRg st="1" end="1"/>
                                            </p:txEl>
                                          </p:spTgt>
                                        </p:tgtEl>
                                      </p:cBhvr>
                                    </p:animEffect>
                                    <p:anim calcmode="lin" valueType="num">
                                      <p:cBhvr>
                                        <p:cTn id="14"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404664"/>
            <a:ext cx="8229600" cy="5721499"/>
          </a:xfrm>
        </p:spPr>
        <p:txBody>
          <a:bodyPr>
            <a:normAutofit/>
          </a:bodyPr>
          <a:lstStyle/>
          <a:p>
            <a:r>
              <a:rPr lang="cs-CZ" sz="2800" dirty="0"/>
              <a:t> V takové komunikaci se kříží agresivita s nejistotou, schází nám odvaha vyjádřit svůj pocit, projevujeme se nedostatkem sebevědomí. Zdroj zdravého sebevědomí se získává již od dětství v rodině, ovlivňují ho lidé, kteří vás vychovávali. </a:t>
            </a:r>
            <a:endParaRPr lang="cs-CZ" sz="2800" b="1" dirty="0"/>
          </a:p>
          <a:p>
            <a:pPr>
              <a:buNone/>
            </a:pPr>
            <a:endParaRPr lang="cs-CZ" sz="2800" b="1" dirty="0"/>
          </a:p>
          <a:p>
            <a:r>
              <a:rPr lang="cs-CZ" sz="2800" dirty="0"/>
              <a:t>Ne každý má to štěstí vyrůstat v prostředí, které ho posiluje, kde je dostatek lásky a empatie, kde je možnost se prosadit a tvořit tak své zdravé sebevědomí. Nejistý člověk to má v životě těžší, jeho vnitřní nejistotu okolí vnímá a agresoři na něm mohou uspokojit touhu po převaze.</a:t>
            </a:r>
            <a:endParaRPr lang="cs-CZ" sz="2800" b="1" dirty="0"/>
          </a:p>
          <a:p>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8" presetClass="entr" presetSubtype="0" accel="5000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2000" fill="hold"/>
                                        <p:tgtEl>
                                          <p:spTgt spid="3">
                                            <p:txEl>
                                              <p:pRg st="0" end="0"/>
                                            </p:txEl>
                                          </p:spTgt>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8" dur="2000" fill="hold"/>
                                        <p:tgtEl>
                                          <p:spTgt spid="3">
                                            <p:txEl>
                                              <p:pRg st="0" end="0"/>
                                            </p:txEl>
                                          </p:spTgt>
                                        </p:tgtEl>
                                        <p:attrNameLst>
                                          <p:attrName>ppt_x</p:attrName>
                                        </p:attrNameLst>
                                      </p:cBhvr>
                                      <p:tavLst>
                                        <p:tav tm="0">
                                          <p:val>
                                            <p:fltVal val="-1"/>
                                          </p:val>
                                        </p:tav>
                                        <p:tav tm="50000">
                                          <p:val>
                                            <p:fltVal val="0.95"/>
                                          </p:val>
                                        </p:tav>
                                        <p:tav tm="100000">
                                          <p:val>
                                            <p:strVal val="#ppt_x"/>
                                          </p:val>
                                        </p:tav>
                                      </p:tavLst>
                                    </p:anim>
                                    <p:anim calcmode="lin" valueType="num">
                                      <p:cBhvr>
                                        <p:cTn id="9" dur="2000" fill="hold"/>
                                        <p:tgtEl>
                                          <p:spTgt spid="3">
                                            <p:txEl>
                                              <p:pRg st="0" end="0"/>
                                            </p:txEl>
                                          </p:spTgt>
                                        </p:tgtEl>
                                        <p:attrNameLst>
                                          <p:attrName>ppt_y</p:attrName>
                                        </p:attrNameLst>
                                      </p:cBhvr>
                                      <p:tavLst>
                                        <p:tav tm="0">
                                          <p:val>
                                            <p:strVal val="#ppt_y"/>
                                          </p:val>
                                        </p:tav>
                                        <p:tav tm="100000">
                                          <p:val>
                                            <p:strVal val="#ppt_y"/>
                                          </p:val>
                                        </p:tav>
                                      </p:tavLst>
                                    </p:anim>
                                    <p:animEffect transition="in" filter="fade">
                                      <p:cBhvr>
                                        <p:cTn id="10" dur="2000"/>
                                        <p:tgtEl>
                                          <p:spTgt spid="3">
                                            <p:txEl>
                                              <p:pRg st="0" end="0"/>
                                            </p:txEl>
                                          </p:spTgt>
                                        </p:tgtEl>
                                      </p:cBhvr>
                                    </p:animEffect>
                                  </p:childTnLst>
                                </p:cTn>
                              </p:par>
                            </p:childTnLst>
                          </p:cTn>
                        </p:par>
                        <p:par>
                          <p:cTn id="11" fill="hold">
                            <p:stCondLst>
                              <p:cond delay="2000"/>
                            </p:stCondLst>
                            <p:childTnLst>
                              <p:par>
                                <p:cTn id="12" presetID="48" presetClass="entr" presetSubtype="0" accel="50000" fill="hold" grpId="0"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2000" fill="hold"/>
                                        <p:tgtEl>
                                          <p:spTgt spid="3">
                                            <p:txEl>
                                              <p:pRg st="2" end="2"/>
                                            </p:txEl>
                                          </p:spTgt>
                                        </p:tgtEl>
                                        <p:attrNameLst>
                                          <p:attrName>style.rotation</p:attrName>
                                        </p:attrNameLst>
                                      </p:cBhvr>
                                      <p:tavLst>
                                        <p:tav tm="0">
                                          <p:val>
                                            <p:fltVal val="90"/>
                                          </p:val>
                                        </p:tav>
                                        <p:tav tm="80000">
                                          <p:val>
                                            <p:fltVal val="90"/>
                                          </p:val>
                                        </p:tav>
                                        <p:tav tm="80000">
                                          <p:val>
                                            <p:fltVal val="90"/>
                                          </p:val>
                                        </p:tav>
                                        <p:tav tm="100000">
                                          <p:val>
                                            <p:fltVal val="0"/>
                                          </p:val>
                                        </p:tav>
                                      </p:tavLst>
                                    </p:anim>
                                    <p:anim calcmode="lin" valueType="num">
                                      <p:cBhvr>
                                        <p:cTn id="15" dur="2000" fill="hold"/>
                                        <p:tgtEl>
                                          <p:spTgt spid="3">
                                            <p:txEl>
                                              <p:pRg st="2" end="2"/>
                                            </p:txEl>
                                          </p:spTgt>
                                        </p:tgtEl>
                                        <p:attrNameLst>
                                          <p:attrName>ppt_x</p:attrName>
                                        </p:attrNameLst>
                                      </p:cBhvr>
                                      <p:tavLst>
                                        <p:tav tm="0">
                                          <p:val>
                                            <p:fltVal val="-1"/>
                                          </p:val>
                                        </p:tav>
                                        <p:tav tm="50000">
                                          <p:val>
                                            <p:fltVal val="0.95"/>
                                          </p:val>
                                        </p:tav>
                                        <p:tav tm="100000">
                                          <p:val>
                                            <p:strVal val="#ppt_x"/>
                                          </p:val>
                                        </p:tav>
                                      </p:tavLst>
                                    </p:anim>
                                    <p:anim calcmode="lin" valueType="num">
                                      <p:cBhvr>
                                        <p:cTn id="16" dur="2000" fill="hold"/>
                                        <p:tgtEl>
                                          <p:spTgt spid="3">
                                            <p:txEl>
                                              <p:pRg st="2" end="2"/>
                                            </p:txEl>
                                          </p:spTgt>
                                        </p:tgtEl>
                                        <p:attrNameLst>
                                          <p:attrName>ppt_y</p:attrName>
                                        </p:attrNameLst>
                                      </p:cBhvr>
                                      <p:tavLst>
                                        <p:tav tm="0">
                                          <p:val>
                                            <p:strVal val="#ppt_y"/>
                                          </p:val>
                                        </p:tav>
                                        <p:tav tm="100000">
                                          <p:val>
                                            <p:strVal val="#ppt_y"/>
                                          </p:val>
                                        </p:tav>
                                      </p:tavLst>
                                    </p:anim>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4000" b="1" dirty="0"/>
              <a:t>Kontrolní otázky a cvičení</a:t>
            </a:r>
            <a:endParaRPr lang="cs-CZ" sz="4000" dirty="0"/>
          </a:p>
        </p:txBody>
      </p:sp>
      <p:sp>
        <p:nvSpPr>
          <p:cNvPr id="4" name="Zástupný symbol pro obsah 3"/>
          <p:cNvSpPr>
            <a:spLocks noGrp="1"/>
          </p:cNvSpPr>
          <p:nvPr>
            <p:ph sz="half" idx="1"/>
          </p:nvPr>
        </p:nvSpPr>
        <p:spPr>
          <a:xfrm>
            <a:off x="457200" y="1412776"/>
            <a:ext cx="4186808" cy="5328592"/>
          </a:xfrm>
        </p:spPr>
        <p:txBody>
          <a:bodyPr>
            <a:normAutofit fontScale="92500" lnSpcReduction="10000"/>
          </a:bodyPr>
          <a:lstStyle/>
          <a:p>
            <a:pPr marL="514350" lvl="0" indent="-514350">
              <a:buFont typeface="+mj-lt"/>
              <a:buAutoNum type="arabicPeriod"/>
            </a:pPr>
            <a:r>
              <a:rPr lang="cs-CZ" dirty="0"/>
              <a:t>Definujte, co znamená manipulace v komunikaci.</a:t>
            </a:r>
          </a:p>
          <a:p>
            <a:pPr marL="514350" lvl="0" indent="-514350">
              <a:buFont typeface="+mj-lt"/>
              <a:buAutoNum type="arabicPeriod"/>
            </a:pPr>
            <a:r>
              <a:rPr lang="cs-CZ" dirty="0"/>
              <a:t>Jaký člověk je snadnou obětí manipulace?</a:t>
            </a:r>
          </a:p>
          <a:p>
            <a:pPr marL="514350" lvl="0" indent="-514350">
              <a:buFont typeface="+mj-lt"/>
              <a:buAutoNum type="arabicPeriod"/>
            </a:pPr>
            <a:r>
              <a:rPr lang="cs-CZ" dirty="0"/>
              <a:t>Vyjmenujte typy manipulátorů.</a:t>
            </a:r>
          </a:p>
          <a:p>
            <a:pPr marL="514350" lvl="0" indent="-514350">
              <a:buFont typeface="+mj-lt"/>
              <a:buAutoNum type="arabicPeriod"/>
            </a:pPr>
            <a:r>
              <a:rPr lang="cs-CZ" dirty="0"/>
              <a:t>Vysvětlete, co jsou obranné techniky a kdy je používáme?</a:t>
            </a:r>
          </a:p>
          <a:p>
            <a:pPr marL="514350" lvl="0" indent="-514350">
              <a:buFont typeface="+mj-lt"/>
              <a:buAutoNum type="arabicPeriod"/>
            </a:pPr>
            <a:r>
              <a:rPr lang="cs-CZ" dirty="0"/>
              <a:t>Vyjmenujte druhy obranných technik.</a:t>
            </a:r>
          </a:p>
          <a:p>
            <a:endParaRPr lang="cs-CZ" dirty="0"/>
          </a:p>
        </p:txBody>
      </p:sp>
      <p:sp>
        <p:nvSpPr>
          <p:cNvPr id="5" name="Zástupný symbol pro obsah 4"/>
          <p:cNvSpPr>
            <a:spLocks noGrp="1"/>
          </p:cNvSpPr>
          <p:nvPr>
            <p:ph sz="half" idx="2"/>
          </p:nvPr>
        </p:nvSpPr>
        <p:spPr>
          <a:xfrm>
            <a:off x="4648200" y="1340768"/>
            <a:ext cx="4244280" cy="5400600"/>
          </a:xfrm>
        </p:spPr>
        <p:txBody>
          <a:bodyPr>
            <a:normAutofit fontScale="92500" lnSpcReduction="10000"/>
          </a:bodyPr>
          <a:lstStyle/>
          <a:p>
            <a:pPr>
              <a:buFont typeface="Wingdings" pitchFamily="2" charset="2"/>
              <a:buChar char="Ø"/>
            </a:pPr>
            <a:r>
              <a:rPr lang="cs-CZ" b="1" dirty="0"/>
              <a:t>Úkol</a:t>
            </a:r>
            <a:endParaRPr lang="cs-CZ" dirty="0"/>
          </a:p>
          <a:p>
            <a:r>
              <a:rPr lang="cs-CZ" dirty="0"/>
              <a:t>Vyhledejte, kde je možné si obranné techniky v komunikaci nacvičit.</a:t>
            </a:r>
          </a:p>
          <a:p>
            <a:r>
              <a:rPr lang="cs-CZ" dirty="0"/>
              <a:t>Vyhledejte modely manipulativních rozhovorů.</a:t>
            </a:r>
          </a:p>
          <a:p>
            <a:r>
              <a:rPr lang="cs-CZ" dirty="0" smtClean="0"/>
              <a:t>Jaké </a:t>
            </a:r>
            <a:r>
              <a:rPr lang="cs-CZ" dirty="0"/>
              <a:t>při nich použijeme obranné techniky</a:t>
            </a:r>
            <a:r>
              <a:rPr lang="cs-CZ" dirty="0" smtClean="0"/>
              <a:t>.</a:t>
            </a:r>
          </a:p>
          <a:p>
            <a:endParaRPr lang="cs-CZ" dirty="0"/>
          </a:p>
          <a:p>
            <a:pPr lvl="0">
              <a:buFont typeface="Wingdings" pitchFamily="2" charset="2"/>
              <a:buChar char="Ø"/>
            </a:pPr>
            <a:r>
              <a:rPr lang="cs-CZ" b="1" dirty="0"/>
              <a:t>Pracujte s internetovými zdroji</a:t>
            </a:r>
            <a:r>
              <a:rPr lang="cs-CZ" b="1" dirty="0" smtClean="0"/>
              <a:t>.</a:t>
            </a:r>
          </a:p>
          <a:p>
            <a:pPr lvl="0">
              <a:buFont typeface="Wingdings" pitchFamily="2" charset="2"/>
              <a:buChar char="Ø"/>
            </a:pPr>
            <a:endParaRPr lang="cs-CZ" dirty="0"/>
          </a:p>
          <a:p>
            <a:pPr>
              <a:buFont typeface="Wingdings" pitchFamily="2" charset="2"/>
              <a:buChar char="Ø"/>
            </a:pPr>
            <a:r>
              <a:rPr lang="cs-CZ" b="1" dirty="0" smtClean="0"/>
              <a:t>Písemně </a:t>
            </a:r>
            <a:r>
              <a:rPr lang="cs-CZ" b="1" dirty="0"/>
              <a:t>zpracujte.</a:t>
            </a:r>
            <a:endParaRPr lang="cs-CZ" dirty="0"/>
          </a:p>
          <a:p>
            <a:endParaRPr lang="cs-CZ" dirty="0"/>
          </a:p>
        </p:txBody>
      </p:sp>
    </p:spTree>
    <p:extLst>
      <p:ext uri="{BB962C8B-B14F-4D97-AF65-F5344CB8AC3E}">
        <p14:creationId xmlns:p14="http://schemas.microsoft.com/office/powerpoint/2010/main" xmlns="" val="426626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par>
                          <p:cTn id="8" fill="hold">
                            <p:stCondLst>
                              <p:cond delay="500"/>
                            </p:stCondLst>
                            <p:childTnLst>
                              <p:par>
                                <p:cTn id="9" presetID="2" presetClass="entr" presetSubtype="6" fill="hold" grpId="0" nodeType="after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 calcmode="lin" valueType="num">
                                      <p:cBhvr additive="base">
                                        <p:cTn id="11" dur="2000" fill="hold"/>
                                        <p:tgtEl>
                                          <p:spTgt spid="4">
                                            <p:txEl>
                                              <p:pRg st="0" end="0"/>
                                            </p:txEl>
                                          </p:spTgt>
                                        </p:tgtEl>
                                        <p:attrNameLst>
                                          <p:attrName>ppt_x</p:attrName>
                                        </p:attrNameLst>
                                      </p:cBhvr>
                                      <p:tavLst>
                                        <p:tav tm="0">
                                          <p:val>
                                            <p:strVal val="1+#ppt_w/2"/>
                                          </p:val>
                                        </p:tav>
                                        <p:tav tm="100000">
                                          <p:val>
                                            <p:strVal val="#ppt_x"/>
                                          </p:val>
                                        </p:tav>
                                      </p:tavLst>
                                    </p:anim>
                                    <p:anim calcmode="lin" valueType="num">
                                      <p:cBhvr additive="base">
                                        <p:cTn id="12" dur="20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2500"/>
                            </p:stCondLst>
                            <p:childTnLst>
                              <p:par>
                                <p:cTn id="14" presetID="2" presetClass="entr" presetSubtype="6" fill="hold" grpId="0" nodeType="after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 calcmode="lin" valueType="num">
                                      <p:cBhvr additive="base">
                                        <p:cTn id="16" dur="2000" fill="hold"/>
                                        <p:tgtEl>
                                          <p:spTgt spid="4">
                                            <p:txEl>
                                              <p:pRg st="1" end="1"/>
                                            </p:txEl>
                                          </p:spTgt>
                                        </p:tgtEl>
                                        <p:attrNameLst>
                                          <p:attrName>ppt_x</p:attrName>
                                        </p:attrNameLst>
                                      </p:cBhvr>
                                      <p:tavLst>
                                        <p:tav tm="0">
                                          <p:val>
                                            <p:strVal val="1+#ppt_w/2"/>
                                          </p:val>
                                        </p:tav>
                                        <p:tav tm="100000">
                                          <p:val>
                                            <p:strVal val="#ppt_x"/>
                                          </p:val>
                                        </p:tav>
                                      </p:tavLst>
                                    </p:anim>
                                    <p:anim calcmode="lin" valueType="num">
                                      <p:cBhvr additive="base">
                                        <p:cTn id="17" dur="20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4500"/>
                            </p:stCondLst>
                            <p:childTnLst>
                              <p:par>
                                <p:cTn id="19" presetID="2" presetClass="entr" presetSubtype="6" fill="hold" grpId="0" nodeType="after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 calcmode="lin" valueType="num">
                                      <p:cBhvr additive="base">
                                        <p:cTn id="21" dur="2000" fill="hold"/>
                                        <p:tgtEl>
                                          <p:spTgt spid="4">
                                            <p:txEl>
                                              <p:pRg st="2" end="2"/>
                                            </p:txEl>
                                          </p:spTgt>
                                        </p:tgtEl>
                                        <p:attrNameLst>
                                          <p:attrName>ppt_x</p:attrName>
                                        </p:attrNameLst>
                                      </p:cBhvr>
                                      <p:tavLst>
                                        <p:tav tm="0">
                                          <p:val>
                                            <p:strVal val="1+#ppt_w/2"/>
                                          </p:val>
                                        </p:tav>
                                        <p:tav tm="100000">
                                          <p:val>
                                            <p:strVal val="#ppt_x"/>
                                          </p:val>
                                        </p:tav>
                                      </p:tavLst>
                                    </p:anim>
                                    <p:anim calcmode="lin" valueType="num">
                                      <p:cBhvr additive="base">
                                        <p:cTn id="22" dur="20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6500"/>
                            </p:stCondLst>
                            <p:childTnLst>
                              <p:par>
                                <p:cTn id="24" presetID="2" presetClass="entr" presetSubtype="6" fill="hold" grpId="0" nodeType="after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 calcmode="lin" valueType="num">
                                      <p:cBhvr additive="base">
                                        <p:cTn id="26" dur="2000" fill="hold"/>
                                        <p:tgtEl>
                                          <p:spTgt spid="4">
                                            <p:txEl>
                                              <p:pRg st="3" end="3"/>
                                            </p:txEl>
                                          </p:spTgt>
                                        </p:tgtEl>
                                        <p:attrNameLst>
                                          <p:attrName>ppt_x</p:attrName>
                                        </p:attrNameLst>
                                      </p:cBhvr>
                                      <p:tavLst>
                                        <p:tav tm="0">
                                          <p:val>
                                            <p:strVal val="1+#ppt_w/2"/>
                                          </p:val>
                                        </p:tav>
                                        <p:tav tm="100000">
                                          <p:val>
                                            <p:strVal val="#ppt_x"/>
                                          </p:val>
                                        </p:tav>
                                      </p:tavLst>
                                    </p:anim>
                                    <p:anim calcmode="lin" valueType="num">
                                      <p:cBhvr additive="base">
                                        <p:cTn id="27" dur="20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8500"/>
                            </p:stCondLst>
                            <p:childTnLst>
                              <p:par>
                                <p:cTn id="29" presetID="2" presetClass="entr" presetSubtype="6" fill="hold" grpId="0"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2000" fill="hold"/>
                                        <p:tgtEl>
                                          <p:spTgt spid="4">
                                            <p:txEl>
                                              <p:pRg st="4" end="4"/>
                                            </p:txEl>
                                          </p:spTgt>
                                        </p:tgtEl>
                                        <p:attrNameLst>
                                          <p:attrName>ppt_x</p:attrName>
                                        </p:attrNameLst>
                                      </p:cBhvr>
                                      <p:tavLst>
                                        <p:tav tm="0">
                                          <p:val>
                                            <p:strVal val="1+#ppt_w/2"/>
                                          </p:val>
                                        </p:tav>
                                        <p:tav tm="100000">
                                          <p:val>
                                            <p:strVal val="#ppt_x"/>
                                          </p:val>
                                        </p:tav>
                                      </p:tavLst>
                                    </p:anim>
                                    <p:anim calcmode="lin" valueType="num">
                                      <p:cBhvr additive="base">
                                        <p:cTn id="32" dur="20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par>
                          <p:cTn id="33" fill="hold">
                            <p:stCondLst>
                              <p:cond delay="10500"/>
                            </p:stCondLst>
                            <p:childTnLst>
                              <p:par>
                                <p:cTn id="34" presetID="2" presetClass="entr" presetSubtype="6" fill="hold" grpId="0" nodeType="afterEffect">
                                  <p:stCondLst>
                                    <p:cond delay="0"/>
                                  </p:stCondLst>
                                  <p:childTnLst>
                                    <p:set>
                                      <p:cBhvr>
                                        <p:cTn id="35" dur="1" fill="hold">
                                          <p:stCondLst>
                                            <p:cond delay="0"/>
                                          </p:stCondLst>
                                        </p:cTn>
                                        <p:tgtEl>
                                          <p:spTgt spid="5">
                                            <p:txEl>
                                              <p:pRg st="0" end="0"/>
                                            </p:txEl>
                                          </p:spTgt>
                                        </p:tgtEl>
                                        <p:attrNameLst>
                                          <p:attrName>style.visibility</p:attrName>
                                        </p:attrNameLst>
                                      </p:cBhvr>
                                      <p:to>
                                        <p:strVal val="visible"/>
                                      </p:to>
                                    </p:set>
                                    <p:anim calcmode="lin" valueType="num">
                                      <p:cBhvr additive="base">
                                        <p:cTn id="36" dur="20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37" dur="20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38" fill="hold">
                            <p:stCondLst>
                              <p:cond delay="12500"/>
                            </p:stCondLst>
                            <p:childTnLst>
                              <p:par>
                                <p:cTn id="39" presetID="2" presetClass="entr" presetSubtype="6" fill="hold" grpId="0" nodeType="afterEffect">
                                  <p:stCondLst>
                                    <p:cond delay="0"/>
                                  </p:stCondLst>
                                  <p:childTnLst>
                                    <p:set>
                                      <p:cBhvr>
                                        <p:cTn id="40" dur="1" fill="hold">
                                          <p:stCondLst>
                                            <p:cond delay="0"/>
                                          </p:stCondLst>
                                        </p:cTn>
                                        <p:tgtEl>
                                          <p:spTgt spid="5">
                                            <p:txEl>
                                              <p:pRg st="1" end="1"/>
                                            </p:txEl>
                                          </p:spTgt>
                                        </p:tgtEl>
                                        <p:attrNameLst>
                                          <p:attrName>style.visibility</p:attrName>
                                        </p:attrNameLst>
                                      </p:cBhvr>
                                      <p:to>
                                        <p:strVal val="visible"/>
                                      </p:to>
                                    </p:set>
                                    <p:anim calcmode="lin" valueType="num">
                                      <p:cBhvr additive="base">
                                        <p:cTn id="41" dur="2000" fill="hold"/>
                                        <p:tgtEl>
                                          <p:spTgt spid="5">
                                            <p:txEl>
                                              <p:pRg st="1" end="1"/>
                                            </p:txEl>
                                          </p:spTgt>
                                        </p:tgtEl>
                                        <p:attrNameLst>
                                          <p:attrName>ppt_x</p:attrName>
                                        </p:attrNameLst>
                                      </p:cBhvr>
                                      <p:tavLst>
                                        <p:tav tm="0">
                                          <p:val>
                                            <p:strVal val="1+#ppt_w/2"/>
                                          </p:val>
                                        </p:tav>
                                        <p:tav tm="100000">
                                          <p:val>
                                            <p:strVal val="#ppt_x"/>
                                          </p:val>
                                        </p:tav>
                                      </p:tavLst>
                                    </p:anim>
                                    <p:anim calcmode="lin" valueType="num">
                                      <p:cBhvr additive="base">
                                        <p:cTn id="42" dur="20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par>
                          <p:cTn id="43" fill="hold">
                            <p:stCondLst>
                              <p:cond delay="14500"/>
                            </p:stCondLst>
                            <p:childTnLst>
                              <p:par>
                                <p:cTn id="44" presetID="2" presetClass="entr" presetSubtype="6" fill="hold" grpId="0" nodeType="afterEffect">
                                  <p:stCondLst>
                                    <p:cond delay="0"/>
                                  </p:stCondLst>
                                  <p:childTnLst>
                                    <p:set>
                                      <p:cBhvr>
                                        <p:cTn id="45" dur="1" fill="hold">
                                          <p:stCondLst>
                                            <p:cond delay="0"/>
                                          </p:stCondLst>
                                        </p:cTn>
                                        <p:tgtEl>
                                          <p:spTgt spid="5">
                                            <p:txEl>
                                              <p:pRg st="2" end="2"/>
                                            </p:txEl>
                                          </p:spTgt>
                                        </p:tgtEl>
                                        <p:attrNameLst>
                                          <p:attrName>style.visibility</p:attrName>
                                        </p:attrNameLst>
                                      </p:cBhvr>
                                      <p:to>
                                        <p:strVal val="visible"/>
                                      </p:to>
                                    </p:set>
                                    <p:anim calcmode="lin" valueType="num">
                                      <p:cBhvr additive="base">
                                        <p:cTn id="46" dur="2000" fill="hold"/>
                                        <p:tgtEl>
                                          <p:spTgt spid="5">
                                            <p:txEl>
                                              <p:pRg st="2" end="2"/>
                                            </p:txEl>
                                          </p:spTgt>
                                        </p:tgtEl>
                                        <p:attrNameLst>
                                          <p:attrName>ppt_x</p:attrName>
                                        </p:attrNameLst>
                                      </p:cBhvr>
                                      <p:tavLst>
                                        <p:tav tm="0">
                                          <p:val>
                                            <p:strVal val="1+#ppt_w/2"/>
                                          </p:val>
                                        </p:tav>
                                        <p:tav tm="100000">
                                          <p:val>
                                            <p:strVal val="#ppt_x"/>
                                          </p:val>
                                        </p:tav>
                                      </p:tavLst>
                                    </p:anim>
                                    <p:anim calcmode="lin" valueType="num">
                                      <p:cBhvr additive="base">
                                        <p:cTn id="47" dur="20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par>
                          <p:cTn id="48" fill="hold">
                            <p:stCondLst>
                              <p:cond delay="16500"/>
                            </p:stCondLst>
                            <p:childTnLst>
                              <p:par>
                                <p:cTn id="49" presetID="2" presetClass="entr" presetSubtype="6" fill="hold" grpId="0" nodeType="after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anim calcmode="lin" valueType="num">
                                      <p:cBhvr additive="base">
                                        <p:cTn id="51" dur="2000" fill="hold"/>
                                        <p:tgtEl>
                                          <p:spTgt spid="5">
                                            <p:txEl>
                                              <p:pRg st="3" end="3"/>
                                            </p:txEl>
                                          </p:spTgt>
                                        </p:tgtEl>
                                        <p:attrNameLst>
                                          <p:attrName>ppt_x</p:attrName>
                                        </p:attrNameLst>
                                      </p:cBhvr>
                                      <p:tavLst>
                                        <p:tav tm="0">
                                          <p:val>
                                            <p:strVal val="1+#ppt_w/2"/>
                                          </p:val>
                                        </p:tav>
                                        <p:tav tm="100000">
                                          <p:val>
                                            <p:strVal val="#ppt_x"/>
                                          </p:val>
                                        </p:tav>
                                      </p:tavLst>
                                    </p:anim>
                                    <p:anim calcmode="lin" valueType="num">
                                      <p:cBhvr additive="base">
                                        <p:cTn id="52" dur="20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par>
                          <p:cTn id="53" fill="hold">
                            <p:stCondLst>
                              <p:cond delay="18500"/>
                            </p:stCondLst>
                            <p:childTnLst>
                              <p:par>
                                <p:cTn id="54" presetID="2" presetClass="entr" presetSubtype="6" fill="hold" grpId="0" nodeType="afterEffect">
                                  <p:stCondLst>
                                    <p:cond delay="0"/>
                                  </p:stCondLst>
                                  <p:childTnLst>
                                    <p:set>
                                      <p:cBhvr>
                                        <p:cTn id="55" dur="1" fill="hold">
                                          <p:stCondLst>
                                            <p:cond delay="0"/>
                                          </p:stCondLst>
                                        </p:cTn>
                                        <p:tgtEl>
                                          <p:spTgt spid="5">
                                            <p:txEl>
                                              <p:pRg st="5" end="5"/>
                                            </p:txEl>
                                          </p:spTgt>
                                        </p:tgtEl>
                                        <p:attrNameLst>
                                          <p:attrName>style.visibility</p:attrName>
                                        </p:attrNameLst>
                                      </p:cBhvr>
                                      <p:to>
                                        <p:strVal val="visible"/>
                                      </p:to>
                                    </p:set>
                                    <p:anim calcmode="lin" valueType="num">
                                      <p:cBhvr additive="base">
                                        <p:cTn id="56" dur="2000" fill="hold"/>
                                        <p:tgtEl>
                                          <p:spTgt spid="5">
                                            <p:txEl>
                                              <p:pRg st="5" end="5"/>
                                            </p:txEl>
                                          </p:spTgt>
                                        </p:tgtEl>
                                        <p:attrNameLst>
                                          <p:attrName>ppt_x</p:attrName>
                                        </p:attrNameLst>
                                      </p:cBhvr>
                                      <p:tavLst>
                                        <p:tav tm="0">
                                          <p:val>
                                            <p:strVal val="1+#ppt_w/2"/>
                                          </p:val>
                                        </p:tav>
                                        <p:tav tm="100000">
                                          <p:val>
                                            <p:strVal val="#ppt_x"/>
                                          </p:val>
                                        </p:tav>
                                      </p:tavLst>
                                    </p:anim>
                                    <p:anim calcmode="lin" valueType="num">
                                      <p:cBhvr additive="base">
                                        <p:cTn id="57" dur="20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par>
                          <p:cTn id="58" fill="hold">
                            <p:stCondLst>
                              <p:cond delay="20500"/>
                            </p:stCondLst>
                            <p:childTnLst>
                              <p:par>
                                <p:cTn id="59" presetID="2" presetClass="entr" presetSubtype="6" fill="hold" grpId="0" nodeType="afterEffect">
                                  <p:stCondLst>
                                    <p:cond delay="0"/>
                                  </p:stCondLst>
                                  <p:childTnLst>
                                    <p:set>
                                      <p:cBhvr>
                                        <p:cTn id="60" dur="1" fill="hold">
                                          <p:stCondLst>
                                            <p:cond delay="0"/>
                                          </p:stCondLst>
                                        </p:cTn>
                                        <p:tgtEl>
                                          <p:spTgt spid="5">
                                            <p:txEl>
                                              <p:pRg st="7" end="7"/>
                                            </p:txEl>
                                          </p:spTgt>
                                        </p:tgtEl>
                                        <p:attrNameLst>
                                          <p:attrName>style.visibility</p:attrName>
                                        </p:attrNameLst>
                                      </p:cBhvr>
                                      <p:to>
                                        <p:strVal val="visible"/>
                                      </p:to>
                                    </p:set>
                                    <p:anim calcmode="lin" valueType="num">
                                      <p:cBhvr additive="base">
                                        <p:cTn id="61" dur="2000" fill="hold"/>
                                        <p:tgtEl>
                                          <p:spTgt spid="5">
                                            <p:txEl>
                                              <p:pRg st="7" end="7"/>
                                            </p:txEl>
                                          </p:spTgt>
                                        </p:tgtEl>
                                        <p:attrNameLst>
                                          <p:attrName>ppt_x</p:attrName>
                                        </p:attrNameLst>
                                      </p:cBhvr>
                                      <p:tavLst>
                                        <p:tav tm="0">
                                          <p:val>
                                            <p:strVal val="1+#ppt_w/2"/>
                                          </p:val>
                                        </p:tav>
                                        <p:tav tm="100000">
                                          <p:val>
                                            <p:strVal val="#ppt_x"/>
                                          </p:val>
                                        </p:tav>
                                      </p:tavLst>
                                    </p:anim>
                                    <p:anim calcmode="lin" valueType="num">
                                      <p:cBhvr additive="base">
                                        <p:cTn id="62" dur="2000" fill="hold"/>
                                        <p:tgtEl>
                                          <p:spTgt spid="5">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u="sng" dirty="0" smtClean="0">
                <a:latin typeface="+mn-lt"/>
              </a:rPr>
              <a:t>Použité zdroje</a:t>
            </a:r>
            <a:r>
              <a:rPr lang="cs-CZ" dirty="0" smtClean="0"/>
              <a:t/>
            </a:r>
            <a:br>
              <a:rPr lang="cs-CZ" dirty="0" smtClean="0"/>
            </a:br>
            <a:endParaRPr lang="cs-CZ" dirty="0"/>
          </a:p>
        </p:txBody>
      </p:sp>
      <p:sp>
        <p:nvSpPr>
          <p:cNvPr id="3" name="Zástupný symbol pro obsah 2"/>
          <p:cNvSpPr>
            <a:spLocks noGrp="1"/>
          </p:cNvSpPr>
          <p:nvPr>
            <p:ph idx="1"/>
          </p:nvPr>
        </p:nvSpPr>
        <p:spPr>
          <a:xfrm>
            <a:off x="457200" y="1124744"/>
            <a:ext cx="8229600" cy="5001419"/>
          </a:xfrm>
        </p:spPr>
        <p:txBody>
          <a:bodyPr>
            <a:normAutofit/>
          </a:bodyPr>
          <a:lstStyle/>
          <a:p>
            <a:r>
              <a:rPr lang="cs-CZ" sz="2400" dirty="0" smtClean="0"/>
              <a:t>Kapitoly z psychologie pro zdravotnické pracovníky</a:t>
            </a:r>
          </a:p>
          <a:p>
            <a:r>
              <a:rPr lang="cs-CZ" sz="2400" dirty="0" smtClean="0"/>
              <a:t>Mgr. Ivanka Bartošíková , Mgr. Vladimír </a:t>
            </a:r>
            <a:r>
              <a:rPr lang="cs-CZ" sz="2400" dirty="0" err="1" smtClean="0"/>
              <a:t>Jičinský</a:t>
            </a:r>
            <a:r>
              <a:rPr lang="cs-CZ" sz="2400" dirty="0" smtClean="0"/>
              <a:t>, </a:t>
            </a:r>
          </a:p>
          <a:p>
            <a:pPr>
              <a:buNone/>
            </a:pPr>
            <a:r>
              <a:rPr lang="cs-CZ" sz="2400" dirty="0" smtClean="0"/>
              <a:t>      </a:t>
            </a:r>
            <a:r>
              <a:rPr lang="cs-CZ" sz="2400" dirty="0" err="1" smtClean="0"/>
              <a:t>Ph.Dr</a:t>
            </a:r>
            <a:r>
              <a:rPr lang="cs-CZ" sz="2400" dirty="0" smtClean="0"/>
              <a:t>. Marta </a:t>
            </a:r>
            <a:r>
              <a:rPr lang="cs-CZ" sz="2400" dirty="0" err="1" smtClean="0"/>
              <a:t>Jobánková</a:t>
            </a:r>
            <a:r>
              <a:rPr lang="cs-CZ" sz="2400" dirty="0" smtClean="0"/>
              <a:t>, </a:t>
            </a:r>
            <a:r>
              <a:rPr lang="cs-CZ" sz="2400" dirty="0" err="1" smtClean="0"/>
              <a:t>Ph.Dr</a:t>
            </a:r>
            <a:r>
              <a:rPr lang="cs-CZ" sz="2400" dirty="0" smtClean="0"/>
              <a:t>. Jarmila Kvapilová </a:t>
            </a:r>
          </a:p>
          <a:p>
            <a:r>
              <a:rPr lang="cs-CZ" sz="2400" dirty="0" smtClean="0"/>
              <a:t>ISBN 80-7013-288-4, Vydal- IDV PZ 2000 Brno </a:t>
            </a:r>
          </a:p>
          <a:p>
            <a:pPr>
              <a:buNone/>
            </a:pPr>
            <a:endParaRPr lang="cs-CZ" sz="2400" dirty="0" smtClean="0"/>
          </a:p>
          <a:p>
            <a:r>
              <a:rPr lang="cs-CZ" sz="2400" dirty="0" smtClean="0"/>
              <a:t>Psychologie a Pedagogika II pro SZŠ</a:t>
            </a:r>
          </a:p>
          <a:p>
            <a:r>
              <a:rPr lang="cs-CZ" sz="2400" dirty="0" err="1" smtClean="0"/>
              <a:t>Ph.Dr</a:t>
            </a:r>
            <a:r>
              <a:rPr lang="cs-CZ" sz="2400" dirty="0" smtClean="0"/>
              <a:t>. Věra Čechová , </a:t>
            </a:r>
            <a:r>
              <a:rPr lang="cs-CZ" sz="2400" dirty="0" err="1" smtClean="0"/>
              <a:t>Ph.Dr</a:t>
            </a:r>
            <a:r>
              <a:rPr lang="cs-CZ" sz="2400" dirty="0" smtClean="0"/>
              <a:t>. Alena </a:t>
            </a:r>
            <a:r>
              <a:rPr lang="cs-CZ" sz="2400" dirty="0" err="1" smtClean="0"/>
              <a:t>Mellanova</a:t>
            </a:r>
            <a:r>
              <a:rPr lang="cs-CZ" sz="2400" dirty="0" smtClean="0"/>
              <a:t>,</a:t>
            </a:r>
            <a:r>
              <a:rPr lang="cs-CZ" sz="2400" dirty="0" err="1" smtClean="0"/>
              <a:t>Csc</a:t>
            </a:r>
            <a:r>
              <a:rPr lang="cs-CZ" sz="2400" dirty="0" smtClean="0"/>
              <a:t>.</a:t>
            </a:r>
          </a:p>
          <a:p>
            <a:pPr>
              <a:buNone/>
            </a:pPr>
            <a:r>
              <a:rPr lang="cs-CZ" sz="2400" dirty="0" smtClean="0"/>
              <a:t>     Mgr. Hana Kučerová </a:t>
            </a:r>
          </a:p>
          <a:p>
            <a:r>
              <a:rPr lang="cs-CZ" sz="2400" dirty="0" smtClean="0"/>
              <a:t>ISBN 80-7333-028-8, </a:t>
            </a:r>
            <a:r>
              <a:rPr lang="cs-CZ" sz="2400" dirty="0" err="1" smtClean="0"/>
              <a:t>Informatorium</a:t>
            </a:r>
            <a:r>
              <a:rPr lang="cs-CZ" sz="2400" dirty="0" smtClean="0"/>
              <a:t> Praha 2004</a:t>
            </a:r>
          </a:p>
          <a:p>
            <a:endParaRPr lang="cs-CZ" sz="2400" dirty="0" smtClean="0"/>
          </a:p>
          <a:p>
            <a:r>
              <a:rPr lang="cs-CZ" sz="2400" dirty="0" smtClean="0"/>
              <a:t>Fotografie: Fotoarchiv autorky </a:t>
            </a:r>
          </a:p>
          <a:p>
            <a:endParaRPr lang="cs-CZ" dirty="0"/>
          </a:p>
        </p:txBody>
      </p:sp>
    </p:spTree>
    <p:extLst>
      <p:ext uri="{BB962C8B-B14F-4D97-AF65-F5344CB8AC3E}">
        <p14:creationId xmlns:p14="http://schemas.microsoft.com/office/powerpoint/2010/main" xmlns="" val="163345820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62</TotalTime>
  <Words>442</Words>
  <Application>Microsoft Office PowerPoint</Application>
  <PresentationFormat>Předvádění na obrazovce (4:3)</PresentationFormat>
  <Paragraphs>99</Paragraphs>
  <Slides>19</Slides>
  <Notes>1</Notes>
  <HiddenSlides>2</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sady Office</vt:lpstr>
      <vt:lpstr>Snímek 1</vt:lpstr>
      <vt:lpstr>Anotace</vt:lpstr>
      <vt:lpstr>Manipulace</vt:lpstr>
      <vt:lpstr>Snímek 4</vt:lpstr>
      <vt:lpstr>Snímek 5</vt:lpstr>
      <vt:lpstr>Rozeznáváme několik typů manipulátorů :</vt:lpstr>
      <vt:lpstr>Snímek 7</vt:lpstr>
      <vt:lpstr>Snímek 8</vt:lpstr>
      <vt:lpstr>Snímek 9</vt:lpstr>
      <vt:lpstr>Snímek 10</vt:lpstr>
      <vt:lpstr>Snímek 11</vt:lpstr>
      <vt:lpstr>Snímek 12</vt:lpstr>
      <vt:lpstr>Snímek 13</vt:lpstr>
      <vt:lpstr>Snímek 14</vt:lpstr>
      <vt:lpstr>Asertivita a sebevědomí </vt:lpstr>
      <vt:lpstr>Snímek 16</vt:lpstr>
      <vt:lpstr>Snímek 17</vt:lpstr>
      <vt:lpstr>Kontrolní otázky a cvičení</vt:lpstr>
      <vt:lpstr>Použité zdroje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Manipulace</dc:title>
  <dc:creator>Admin</dc:creator>
  <cp:lastModifiedBy>Dum</cp:lastModifiedBy>
  <cp:revision>13</cp:revision>
  <dcterms:created xsi:type="dcterms:W3CDTF">2013-05-15T14:39:30Z</dcterms:created>
  <dcterms:modified xsi:type="dcterms:W3CDTF">2014-02-24T10:57:17Z</dcterms:modified>
</cp:coreProperties>
</file>