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5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3" r:id="rId20"/>
    <p:sldId id="27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74C08C-2B12-4727-B02C-56FCCD824DDC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265752-0A12-4607-A275-5B68493E4E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37048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9FC97-5BFB-4D92-AEE8-6B4EE43CD05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99BC7-59D2-447A-8447-0CD8B9C510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9FC97-5BFB-4D92-AEE8-6B4EE43CD05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99BC7-59D2-447A-8447-0CD8B9C510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9FC97-5BFB-4D92-AEE8-6B4EE43CD05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99BC7-59D2-447A-8447-0CD8B9C510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9FC97-5BFB-4D92-AEE8-6B4EE43CD05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99BC7-59D2-447A-8447-0CD8B9C510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9FC97-5BFB-4D92-AEE8-6B4EE43CD05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99BC7-59D2-447A-8447-0CD8B9C510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9FC97-5BFB-4D92-AEE8-6B4EE43CD05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99BC7-59D2-447A-8447-0CD8B9C510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9FC97-5BFB-4D92-AEE8-6B4EE43CD05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99BC7-59D2-447A-8447-0CD8B9C510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9FC97-5BFB-4D92-AEE8-6B4EE43CD05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99BC7-59D2-447A-8447-0CD8B9C510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9FC97-5BFB-4D92-AEE8-6B4EE43CD05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99BC7-59D2-447A-8447-0CD8B9C510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9FC97-5BFB-4D92-AEE8-6B4EE43CD05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99BC7-59D2-447A-8447-0CD8B9C510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9FC97-5BFB-4D92-AEE8-6B4EE43CD05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99BC7-59D2-447A-8447-0CD8B9C510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29FC97-5BFB-4D92-AEE8-6B4EE43CD05B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999BC7-59D2-447A-8447-0CD8B9C510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48719181"/>
              </p:ext>
            </p:extLst>
          </p:nvPr>
        </p:nvGraphicFramePr>
        <p:xfrm>
          <a:off x="395536" y="2060849"/>
          <a:ext cx="8352927" cy="4608509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17492"/>
                <a:gridCol w="6435435"/>
              </a:tblGrid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Sociální vztahy a dovednosti 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Zdravotnická psychologie</a:t>
                      </a: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Komunikace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63157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Nedirektivní komunikace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VY_32_INOVACE_6.B_ZPSY_19(20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Datum tvorby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45636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53058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Prezentace Microsoft PowerPoint studentům přibližuje formy a druhy komunikace.</a:t>
            </a:r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 lvl="0"/>
            <a:r>
              <a:rPr lang="cs-CZ" dirty="0" smtClean="0"/>
              <a:t>Cílem prezentace je studentům vštípit, jak správně a vhodně komunikovat v celé sociální sféře a především ve vztahu k pacientům a klientům.  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b="1" u="sng" dirty="0"/>
              <a:t>Nedirektivní komunikace – nedirektivní psychoterapeutický rozhovor</a:t>
            </a:r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15816" y="2132856"/>
            <a:ext cx="3016927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6372200" y="6525344"/>
            <a:ext cx="277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Andrea Ječmenová 2012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</a:t>
            </a:r>
            <a:r>
              <a:rPr lang="cs-CZ" dirty="0"/>
              <a:t>Starý nemocný nebo osamělý člověk má často potřebu o svých problémech, pocitech, s někým hovořit, podělit se o svá trápení, chce být vyslechnut, pochopen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Pečující </a:t>
            </a:r>
            <a:r>
              <a:rPr lang="cs-CZ" dirty="0"/>
              <a:t>bývají </a:t>
            </a:r>
            <a:r>
              <a:rPr lang="cs-CZ" dirty="0" smtClean="0"/>
              <a:t>zaskočeni </a:t>
            </a:r>
            <a:r>
              <a:rPr lang="cs-CZ" dirty="0"/>
              <a:t>autentickými výpověďmi pacienta, neví si </a:t>
            </a:r>
            <a:r>
              <a:rPr lang="cs-CZ" dirty="0" smtClean="0"/>
              <a:t>rady, </a:t>
            </a:r>
            <a:r>
              <a:rPr lang="cs-CZ" dirty="0"/>
              <a:t>jak </a:t>
            </a:r>
            <a:r>
              <a:rPr lang="cs-CZ" dirty="0" smtClean="0"/>
              <a:t>zareagovat</a:t>
            </a:r>
            <a:r>
              <a:rPr lang="cs-CZ" dirty="0"/>
              <a:t>.</a:t>
            </a:r>
            <a:endParaRPr lang="cs-CZ" b="1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r>
              <a:rPr lang="cs-CZ" dirty="0"/>
              <a:t>Aby komunikace byla co nejproduktivnější, je třeba ji </a:t>
            </a:r>
            <a:r>
              <a:rPr lang="cs-CZ" b="1" dirty="0"/>
              <a:t>trénovat </a:t>
            </a:r>
            <a:r>
              <a:rPr lang="cs-CZ" dirty="0"/>
              <a:t>v sociálních nácvicích, pod vedením zkušených lektorů. </a:t>
            </a:r>
            <a:endParaRPr lang="cs-CZ" b="1" dirty="0"/>
          </a:p>
          <a:p>
            <a:r>
              <a:rPr lang="cs-CZ" dirty="0"/>
              <a:t> Jeden typ rozhovoru, který by měli pracovníci </a:t>
            </a:r>
            <a:r>
              <a:rPr lang="cs-CZ" dirty="0" smtClean="0"/>
              <a:t>ve zdravotnictví</a:t>
            </a:r>
            <a:r>
              <a:rPr lang="cs-CZ" dirty="0"/>
              <a:t> </a:t>
            </a:r>
            <a:r>
              <a:rPr lang="cs-CZ" dirty="0" smtClean="0"/>
              <a:t>ovládat </a:t>
            </a:r>
            <a:r>
              <a:rPr lang="cs-CZ" dirty="0"/>
              <a:t>je </a:t>
            </a:r>
            <a:r>
              <a:rPr lang="cs-CZ" b="1" dirty="0"/>
              <a:t>nedirektivní</a:t>
            </a:r>
            <a:r>
              <a:rPr lang="cs-CZ" dirty="0"/>
              <a:t> </a:t>
            </a:r>
            <a:r>
              <a:rPr lang="cs-CZ" b="1" dirty="0"/>
              <a:t>psychoterapeutický rozhovor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Klienta při něm doprovázíte, dáváte mu svou komunikací možnost najít vlastní řešení situace, vyventilovat tenzi, obavy.</a:t>
            </a:r>
            <a:endParaRPr lang="cs-CZ" b="1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/>
              <a:t>Vedení nedirektivního rozhovoru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Při tomto typu rozhovoru se nechává iniciativa na </a:t>
            </a:r>
            <a:r>
              <a:rPr lang="cs-CZ" dirty="0" smtClean="0"/>
              <a:t>pacientovi</a:t>
            </a:r>
            <a:r>
              <a:rPr lang="cs-CZ" dirty="0"/>
              <a:t>, dáváme jemně najevo, že s ním sympatizujeme, co říká akceptujeme, projevujeme zájem empatii. </a:t>
            </a:r>
            <a:endParaRPr lang="cs-CZ" dirty="0" smtClean="0"/>
          </a:p>
          <a:p>
            <a:r>
              <a:rPr lang="cs-CZ" dirty="0" smtClean="0"/>
              <a:t>Podmínkou </a:t>
            </a:r>
            <a:r>
              <a:rPr lang="cs-CZ" dirty="0"/>
              <a:t>pro vedení nedirektivního rozhovoru je vytvoření přátelské a pro </a:t>
            </a:r>
            <a:r>
              <a:rPr lang="cs-CZ" dirty="0" smtClean="0"/>
              <a:t>pacienta </a:t>
            </a:r>
            <a:r>
              <a:rPr lang="cs-CZ" dirty="0"/>
              <a:t>bezpečné atmosféry.</a:t>
            </a:r>
            <a:endParaRPr lang="cs-CZ" b="1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940966"/>
          </a:xfrm>
        </p:spPr>
        <p:txBody>
          <a:bodyPr>
            <a:normAutofit fontScale="90000"/>
          </a:bodyPr>
          <a:lstStyle/>
          <a:p>
            <a:r>
              <a:rPr lang="cs-CZ" dirty="0"/>
              <a:t> </a:t>
            </a:r>
            <a:r>
              <a:rPr lang="cs-CZ" u="sng" dirty="0"/>
              <a:t>Zásady při vedení nedirektivního </a:t>
            </a:r>
            <a:r>
              <a:rPr lang="cs-CZ" u="sng" dirty="0" smtClean="0"/>
              <a:t>rozhovoru</a:t>
            </a:r>
            <a:r>
              <a:rPr lang="cs-CZ" u="sng" dirty="0"/>
              <a:t> 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endParaRPr lang="cs-CZ" b="1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Plná akceptace a úcta </a:t>
            </a:r>
            <a:r>
              <a:rPr lang="cs-CZ" dirty="0" smtClean="0"/>
              <a:t>k pacientovi</a:t>
            </a:r>
          </a:p>
          <a:p>
            <a:pPr marL="514350" lvl="0" indent="-514350">
              <a:buFont typeface="+mj-lt"/>
              <a:buAutoNum type="arabicPeriod"/>
            </a:pP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 err="1"/>
              <a:t>Vciťující</a:t>
            </a:r>
            <a:r>
              <a:rPr lang="cs-CZ" dirty="0"/>
              <a:t>  porozumění </a:t>
            </a:r>
            <a:r>
              <a:rPr lang="cs-CZ" dirty="0" smtClean="0"/>
              <a:t>vzhledem k pacientovi</a:t>
            </a:r>
          </a:p>
          <a:p>
            <a:pPr marL="514350" lvl="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err="1"/>
              <a:t>Autencitita</a:t>
            </a:r>
            <a:r>
              <a:rPr lang="cs-CZ" dirty="0"/>
              <a:t> pečujícího </a:t>
            </a:r>
            <a:r>
              <a:rPr lang="cs-CZ" dirty="0" smtClean="0"/>
              <a:t>vzhledem k pacientovi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/>
              <a:t>Plná akceptace a úcta </a:t>
            </a:r>
            <a:r>
              <a:rPr lang="cs-CZ" u="sng" dirty="0" smtClean="0"/>
              <a:t>k pacientovi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 Brání vzniku nejistoty a manipulací, vytváří atmosféru sympatií a zájmu o problém. </a:t>
            </a:r>
            <a:endParaRPr lang="cs-CZ" dirty="0" smtClean="0"/>
          </a:p>
          <a:p>
            <a:r>
              <a:rPr lang="cs-CZ" dirty="0" smtClean="0"/>
              <a:t>Pečující </a:t>
            </a:r>
            <a:r>
              <a:rPr lang="cs-CZ" dirty="0"/>
              <a:t>by měl umět ovládat své emoce, akceptovat a vážit si </a:t>
            </a:r>
            <a:r>
              <a:rPr lang="cs-CZ" dirty="0" smtClean="0"/>
              <a:t>pacienta </a:t>
            </a:r>
            <a:r>
              <a:rPr lang="cs-CZ" dirty="0"/>
              <a:t>s jakýmkoliv handicapem.</a:t>
            </a:r>
            <a:endParaRPr lang="cs-CZ" b="1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err="1"/>
              <a:t>Vciťující</a:t>
            </a:r>
            <a:r>
              <a:rPr lang="cs-CZ" u="sng" dirty="0"/>
              <a:t> porozumění vzhledem </a:t>
            </a:r>
            <a:r>
              <a:rPr lang="cs-CZ" u="sng" dirty="0" smtClean="0"/>
              <a:t>k pacientovi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 fontScale="92500"/>
          </a:bodyPr>
          <a:lstStyle/>
          <a:p>
            <a:r>
              <a:rPr lang="cs-CZ" dirty="0"/>
              <a:t> Vychází především z empatie a ovládání reflexí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b="1" dirty="0"/>
          </a:p>
          <a:p>
            <a:r>
              <a:rPr lang="cs-CZ" b="1" dirty="0"/>
              <a:t>Reflexe </a:t>
            </a:r>
            <a:r>
              <a:rPr lang="cs-CZ" dirty="0"/>
              <a:t>je co nejpřesnější zachytávání pocitů </a:t>
            </a:r>
            <a:r>
              <a:rPr lang="cs-CZ" dirty="0" smtClean="0"/>
              <a:t>pacienta</a:t>
            </a:r>
            <a:r>
              <a:rPr lang="cs-CZ" dirty="0"/>
              <a:t>, odpověď na to, co vidím a slyším. Jde o důležitou zpětnou vazbu, kdy formulujeme odpovědi ve smyslu, že </a:t>
            </a:r>
            <a:r>
              <a:rPr lang="cs-CZ" dirty="0" smtClean="0"/>
              <a:t>pacientovi </a:t>
            </a:r>
            <a:r>
              <a:rPr lang="cs-CZ" dirty="0"/>
              <a:t>rozumíme, že vnímáme jeho pocity. Aby dokázal pečující pocity </a:t>
            </a:r>
            <a:r>
              <a:rPr lang="cs-CZ" dirty="0" smtClean="0"/>
              <a:t>pacienta </a:t>
            </a:r>
            <a:r>
              <a:rPr lang="cs-CZ" dirty="0"/>
              <a:t>co nejlépe zachytit, musí velmi pozorně naslouchat a pozorovat. Reflexe podněcují k dalšímu rozhovoru a vypovídání se. </a:t>
            </a:r>
            <a:endParaRPr lang="cs-CZ" b="1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u="sng" dirty="0" err="1"/>
              <a:t>Autencitita</a:t>
            </a:r>
            <a:r>
              <a:rPr lang="cs-CZ" sz="4000" u="sng" dirty="0"/>
              <a:t> </a:t>
            </a:r>
            <a:r>
              <a:rPr lang="cs-CZ" sz="4000" u="sng" dirty="0" smtClean="0"/>
              <a:t>pečujícího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Znamená otevřenost, </a:t>
            </a:r>
            <a:r>
              <a:rPr lang="cs-CZ" dirty="0" err="1"/>
              <a:t>nemanipulativní</a:t>
            </a:r>
            <a:r>
              <a:rPr lang="cs-CZ" dirty="0"/>
              <a:t> jasnost komunikace, </a:t>
            </a:r>
            <a:r>
              <a:rPr lang="cs-CZ" b="1" dirty="0"/>
              <a:t>tedy rovnost vztahu</a:t>
            </a:r>
            <a:r>
              <a:rPr lang="cs-CZ" dirty="0" smtClean="0"/>
              <a:t>.</a:t>
            </a:r>
          </a:p>
          <a:p>
            <a:r>
              <a:rPr lang="cs-CZ" dirty="0" smtClean="0"/>
              <a:t>Pečující </a:t>
            </a:r>
            <a:r>
              <a:rPr lang="cs-CZ" dirty="0"/>
              <a:t>je ve svém jednání vždy sám sebou, konkrétní a nezáhadný. </a:t>
            </a:r>
            <a:endParaRPr lang="cs-CZ" dirty="0" smtClean="0"/>
          </a:p>
          <a:p>
            <a:r>
              <a:rPr lang="cs-CZ" dirty="0" smtClean="0"/>
              <a:t>Autenticita </a:t>
            </a:r>
            <a:r>
              <a:rPr lang="cs-CZ" dirty="0"/>
              <a:t>dává komunikaci pečující – </a:t>
            </a:r>
            <a:r>
              <a:rPr lang="cs-CZ" dirty="0" smtClean="0"/>
              <a:t>pacient </a:t>
            </a:r>
            <a:r>
              <a:rPr lang="cs-CZ" dirty="0"/>
              <a:t>reálnou podobu setkání.</a:t>
            </a:r>
            <a:r>
              <a:rPr lang="cs-CZ" u="sng" dirty="0"/>
              <a:t> </a:t>
            </a:r>
            <a:endParaRPr lang="cs-CZ" b="1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Techniky používané při nedirektivním rozhovoru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1772816"/>
            <a:ext cx="6788077" cy="452596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1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/>
              <a:t>Parafrázování</a:t>
            </a:r>
            <a:r>
              <a:rPr lang="cs-CZ" dirty="0"/>
              <a:t> 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 Jedná se o shrnutí podstatných bodů </a:t>
            </a:r>
            <a:r>
              <a:rPr lang="cs-CZ" dirty="0" smtClean="0"/>
              <a:t>pacientova </a:t>
            </a:r>
            <a:r>
              <a:rPr lang="cs-CZ" dirty="0"/>
              <a:t>sdělení. Je běžné, že lidé hovoří déle, v souvětích a pak čekají na naši odezvu. Při parafrázování se často dělají chyby v tom, že v ní zbytečně nabízíme vlastní myšlenky, pocity a interpretace.</a:t>
            </a:r>
            <a:endParaRPr lang="cs-CZ" b="1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/>
              <a:t> Zrcadlení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dirty="0"/>
              <a:t>Zrcadlení je doslovné zopakování </a:t>
            </a:r>
            <a:r>
              <a:rPr lang="cs-CZ" dirty="0" smtClean="0"/>
              <a:t>pacientova </a:t>
            </a:r>
            <a:r>
              <a:rPr lang="cs-CZ" dirty="0"/>
              <a:t>sdělení. Tímto způsobem můžeme vstoupit do </a:t>
            </a:r>
            <a:r>
              <a:rPr lang="cs-CZ" dirty="0" smtClean="0"/>
              <a:t>pacientových </a:t>
            </a:r>
            <a:r>
              <a:rPr lang="cs-CZ" dirty="0"/>
              <a:t>pocitů a nálad. Když nám někdo sdělí „ že se špatně vyspal“, může být za jeho výrokem skryto plno jiných významů. Pokud jeho výrok odzrcadlíme, na konci poklesneme hlasem a vyčkáme na jeho další reakci, můžeme zjistit, co </a:t>
            </a:r>
            <a:r>
              <a:rPr lang="cs-CZ" dirty="0" smtClean="0"/>
              <a:t>pacient </a:t>
            </a:r>
            <a:r>
              <a:rPr lang="cs-CZ" dirty="0"/>
              <a:t>skutečně prožívá.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457200" y="188641"/>
            <a:ext cx="4402832" cy="1224136"/>
          </a:xfrm>
        </p:spPr>
        <p:txBody>
          <a:bodyPr>
            <a:normAutofit fontScale="92500"/>
          </a:bodyPr>
          <a:lstStyle/>
          <a:p>
            <a:r>
              <a:rPr lang="cs-CZ" sz="4000" b="0" dirty="0"/>
              <a:t> </a:t>
            </a:r>
            <a:r>
              <a:rPr lang="cs-CZ" sz="4000" b="0" u="sng" dirty="0"/>
              <a:t>Empatické poznámky</a:t>
            </a:r>
            <a:endParaRPr lang="cs-CZ" sz="4000" dirty="0"/>
          </a:p>
          <a:p>
            <a:r>
              <a:rPr lang="cs-CZ" b="0" dirty="0"/>
              <a:t> </a:t>
            </a:r>
            <a:endParaRPr lang="cs-CZ" dirty="0"/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57200" y="980728"/>
            <a:ext cx="4040188" cy="5145435"/>
          </a:xfrm>
        </p:spPr>
        <p:txBody>
          <a:bodyPr/>
          <a:lstStyle/>
          <a:p>
            <a:r>
              <a:rPr lang="cs-CZ" sz="2800" dirty="0"/>
              <a:t>Jedná se o </a:t>
            </a:r>
            <a:r>
              <a:rPr lang="cs-CZ" sz="2800" dirty="0" smtClean="0"/>
              <a:t>empatické </a:t>
            </a:r>
            <a:r>
              <a:rPr lang="cs-CZ" sz="2800" dirty="0"/>
              <a:t>reakce pečujícího na </a:t>
            </a:r>
            <a:r>
              <a:rPr lang="cs-CZ" sz="2800" dirty="0" smtClean="0"/>
              <a:t>pacientovo </a:t>
            </a:r>
            <a:r>
              <a:rPr lang="cs-CZ" sz="2800" dirty="0"/>
              <a:t>sdělení, zejména pokud je toto sdělení emocionálně podbarveno. Empatické poznámky by měly vyznít autenticky a přirozeně. V odpovědích by se </a:t>
            </a:r>
            <a:r>
              <a:rPr lang="cs-CZ" sz="2800" dirty="0" smtClean="0"/>
              <a:t>měly </a:t>
            </a:r>
            <a:r>
              <a:rPr lang="cs-CZ" sz="2800" dirty="0"/>
              <a:t>objevovat nabídky.</a:t>
            </a:r>
            <a:endParaRPr lang="cs-CZ" sz="2800" b="1" dirty="0"/>
          </a:p>
          <a:p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>
          <a:xfrm>
            <a:off x="5220072" y="188641"/>
            <a:ext cx="3466728" cy="1152128"/>
          </a:xfrm>
        </p:spPr>
        <p:txBody>
          <a:bodyPr/>
          <a:lstStyle/>
          <a:p>
            <a:r>
              <a:rPr lang="cs-CZ" dirty="0"/>
              <a:t> „</a:t>
            </a:r>
            <a:r>
              <a:rPr lang="cs-CZ" sz="4000" b="0" u="sng" dirty="0"/>
              <a:t>HM“ terapie</a:t>
            </a:r>
            <a:endParaRPr lang="cs-CZ" sz="4000" b="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>
          <a:xfrm>
            <a:off x="4645025" y="1556792"/>
            <a:ext cx="4041775" cy="4569371"/>
          </a:xfrm>
        </p:spPr>
        <p:txBody>
          <a:bodyPr/>
          <a:lstStyle/>
          <a:p>
            <a:r>
              <a:rPr lang="cs-CZ" sz="2800" dirty="0"/>
              <a:t> Někdy doprovázíme </a:t>
            </a:r>
            <a:r>
              <a:rPr lang="cs-CZ" sz="2800" dirty="0" smtClean="0"/>
              <a:t>pacientovu </a:t>
            </a:r>
            <a:r>
              <a:rPr lang="cs-CZ" sz="2800" dirty="0"/>
              <a:t>komunikaci pouze souhlasným kýváním hlavy a verbálním „hm“ doprovodem. I toto je produktivní způsob komunikace, možnost pro </a:t>
            </a:r>
            <a:r>
              <a:rPr lang="cs-CZ" sz="2800" dirty="0" smtClean="0"/>
              <a:t>pacienta, </a:t>
            </a:r>
            <a:r>
              <a:rPr lang="cs-CZ" sz="2800" dirty="0"/>
              <a:t>jak se vypovídat.</a:t>
            </a:r>
            <a:endParaRPr lang="cs-CZ" sz="2800" b="1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  <p:bldP spid="9" grpId="0" build="p"/>
      <p:bldP spid="10" grpId="0" build="p"/>
      <p:bldP spid="11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Chyby v nedirektivním rozhovoru</a:t>
            </a:r>
            <a:br>
              <a:rPr lang="cs-CZ" b="1" dirty="0"/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1600200"/>
            <a:ext cx="7138044" cy="475988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/>
              <a:t> </a:t>
            </a:r>
            <a:r>
              <a:rPr lang="cs-CZ" dirty="0"/>
              <a:t>Nedirektivní rozhovor by měl být veden tak, že na konci svého verbálního projevu pečující poklesne hlasem. Pokles hlasu patří mezi regulátory komunikace, usměrňující a řídící signál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b="1" dirty="0"/>
          </a:p>
          <a:p>
            <a:r>
              <a:rPr lang="cs-CZ" dirty="0" smtClean="0"/>
              <a:t>Regulátory </a:t>
            </a:r>
            <a:r>
              <a:rPr lang="cs-CZ" dirty="0"/>
              <a:t>mají význam v započetí a ukončení komunikace. Poklesneme- li hlasem, dáváme </a:t>
            </a:r>
            <a:r>
              <a:rPr lang="cs-CZ" dirty="0" smtClean="0"/>
              <a:t>pacientovi </a:t>
            </a:r>
            <a:r>
              <a:rPr lang="cs-CZ" dirty="0"/>
              <a:t>najevo, ať pokračuje nyní on, umožňujeme mu další projev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b="1" dirty="0"/>
          </a:p>
          <a:p>
            <a:r>
              <a:rPr lang="cs-CZ" dirty="0" smtClean="0"/>
              <a:t>Při </a:t>
            </a:r>
            <a:r>
              <a:rPr lang="cs-CZ" dirty="0"/>
              <a:t>nedirektivním rozhovoru klademe </a:t>
            </a:r>
            <a:r>
              <a:rPr lang="cs-CZ" b="1" dirty="0"/>
              <a:t>co nejméně otázek</a:t>
            </a:r>
            <a:r>
              <a:rPr lang="cs-CZ" dirty="0"/>
              <a:t>, pokud ovšem nejsou pro pečujícího profesně významné.</a:t>
            </a:r>
            <a:endParaRPr lang="cs-CZ" b="1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Výrok pečujícího ukončený na konci otazníkem vybízí </a:t>
            </a:r>
            <a:r>
              <a:rPr lang="cs-CZ" dirty="0" smtClean="0"/>
              <a:t>pacienta</a:t>
            </a:r>
            <a:r>
              <a:rPr lang="cs-CZ" dirty="0"/>
              <a:t>, aby odpověď zodpověděl a odvádí se tak od svého myšlenkového toku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b="1" dirty="0"/>
          </a:p>
          <a:p>
            <a:r>
              <a:rPr lang="cs-CZ" dirty="0" smtClean="0"/>
              <a:t>Nevhodné </a:t>
            </a:r>
            <a:r>
              <a:rPr lang="cs-CZ" dirty="0"/>
              <a:t>jsou otázky zasahující do hlubokého soukromí, takové, kterými si chce pečující pro sebe objasnit ( ze zvědavosti ), ale pro </a:t>
            </a:r>
            <a:r>
              <a:rPr lang="cs-CZ" dirty="0" smtClean="0"/>
              <a:t>pacienta </a:t>
            </a:r>
            <a:r>
              <a:rPr lang="cs-CZ" dirty="0"/>
              <a:t>to může být nepříjemné a zavádějící</a:t>
            </a:r>
            <a:r>
              <a:rPr lang="cs-CZ" dirty="0" smtClean="0"/>
              <a:t>.</a:t>
            </a:r>
          </a:p>
          <a:p>
            <a:endParaRPr lang="cs-CZ" b="1" dirty="0"/>
          </a:p>
          <a:p>
            <a:r>
              <a:rPr lang="cs-CZ" dirty="0" smtClean="0"/>
              <a:t>V</a:t>
            </a:r>
            <a:r>
              <a:rPr lang="cs-CZ" dirty="0"/>
              <a:t> nedirektivním rozhovoru by neměly být udělovány nevhodné rady, netýká se to ovšem rad profesionálních.</a:t>
            </a:r>
            <a:endParaRPr lang="cs-CZ" b="1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 </a:t>
            </a:r>
            <a:r>
              <a:rPr lang="cs-CZ" b="1" dirty="0"/>
              <a:t>Závěrem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Techniky, které jsou v rámci nedirektivního rozhovoru popsány, není snadné používat. Aby se naše komunikace stala skutečně nedirektivní a empatickou, je třeba ji trénovat v každodenních situacích na pracovišti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b="1" dirty="0"/>
          </a:p>
          <a:p>
            <a:r>
              <a:rPr lang="cs-CZ" dirty="0"/>
              <a:t> Nenechme se odradit, že si z počátku budeme připadat nepřirození, šroubovití. Pokud budeme trpěliví, obohatíme svou schopnost komunikovat i v situacích, které by nás dříve zaskočily, nebudeme utíkat k jiným tématům.                   </a:t>
            </a:r>
            <a:endParaRPr lang="cs-CZ" b="1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/>
              <a:t>Kontrolní otázky a cvičení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219256" cy="5472608"/>
          </a:xfrm>
        </p:spPr>
        <p:txBody>
          <a:bodyPr>
            <a:normAutofit fontScale="475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sz="5100" dirty="0"/>
              <a:t>Vysvětlete význam nedirektivního psychoterapeutického rozhovoru.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5100" dirty="0"/>
              <a:t>Jak správně tento rozhovor vést?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5100" dirty="0"/>
              <a:t>Jaké techniky u tohoto rozhovoru můžeme využít?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5100" dirty="0"/>
              <a:t>Vyjmenujte chyby při vedení tohoto rozhovoru</a:t>
            </a:r>
            <a:r>
              <a:rPr lang="cs-CZ" sz="5100" dirty="0" smtClean="0"/>
              <a:t>.</a:t>
            </a:r>
          </a:p>
          <a:p>
            <a:pPr marL="0" lvl="0" indent="0">
              <a:buNone/>
            </a:pPr>
            <a:endParaRPr lang="cs-CZ" sz="5100" dirty="0"/>
          </a:p>
          <a:p>
            <a:pPr>
              <a:buFont typeface="Wingdings" pitchFamily="2" charset="2"/>
              <a:buChar char="Ø"/>
            </a:pPr>
            <a:r>
              <a:rPr lang="cs-CZ" sz="5100" b="1" dirty="0" smtClean="0"/>
              <a:t>Úkol</a:t>
            </a:r>
            <a:endParaRPr lang="cs-CZ" sz="5100" dirty="0"/>
          </a:p>
          <a:p>
            <a:r>
              <a:rPr lang="cs-CZ" sz="5100" dirty="0"/>
              <a:t>Vyhledejte, v jakých situacích nedirektivní psychoterapeutický rozhovor používáme.</a:t>
            </a:r>
          </a:p>
          <a:p>
            <a:r>
              <a:rPr lang="cs-CZ" sz="5100" dirty="0"/>
              <a:t>Vyhledejte, jak nejlépe nacvičit techniky nedirektivního psychoterapeutického rozhovoru</a:t>
            </a:r>
            <a:r>
              <a:rPr lang="cs-CZ" sz="5100" dirty="0" smtClean="0"/>
              <a:t>.</a:t>
            </a:r>
          </a:p>
          <a:p>
            <a:endParaRPr lang="cs-CZ" sz="5100" dirty="0"/>
          </a:p>
          <a:p>
            <a:pPr lvl="0">
              <a:buFont typeface="Wingdings" pitchFamily="2" charset="2"/>
              <a:buChar char="Ø"/>
            </a:pPr>
            <a:r>
              <a:rPr lang="cs-CZ" sz="5100" b="1" dirty="0"/>
              <a:t>Pracujte s internetovými zdroji</a:t>
            </a:r>
            <a:r>
              <a:rPr lang="cs-CZ" sz="5100" b="1" dirty="0" smtClean="0"/>
              <a:t>.</a:t>
            </a:r>
          </a:p>
          <a:p>
            <a:pPr lvl="0">
              <a:buFont typeface="Wingdings" pitchFamily="2" charset="2"/>
              <a:buChar char="Ø"/>
            </a:pPr>
            <a:endParaRPr lang="cs-CZ" sz="5100" dirty="0"/>
          </a:p>
          <a:p>
            <a:pPr>
              <a:buFont typeface="Wingdings" pitchFamily="2" charset="2"/>
              <a:buChar char="Ø"/>
            </a:pPr>
            <a:r>
              <a:rPr lang="cs-CZ" sz="5100" b="1" dirty="0" smtClean="0"/>
              <a:t>Písemně </a:t>
            </a:r>
            <a:r>
              <a:rPr lang="cs-CZ" sz="5100" b="1" dirty="0"/>
              <a:t>zpracujte.</a:t>
            </a:r>
            <a:endParaRPr lang="cs-CZ" sz="51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4742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500"/>
                            </p:stCondLst>
                            <p:childTnLst>
                              <p:par>
                                <p:cTn id="1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500"/>
                            </p:stCondLst>
                            <p:childTnLst>
                              <p:par>
                                <p:cTn id="2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500"/>
                            </p:stCondLst>
                            <p:childTnLst>
                              <p:par>
                                <p:cTn id="2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500"/>
                            </p:stCondLst>
                            <p:childTnLst>
                              <p:par>
                                <p:cTn id="3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2500"/>
                            </p:stCondLst>
                            <p:childTnLst>
                              <p:par>
                                <p:cTn id="3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4500"/>
                            </p:stCondLst>
                            <p:childTnLst>
                              <p:par>
                                <p:cTn id="4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6500"/>
                            </p:stCondLst>
                            <p:childTnLst>
                              <p:par>
                                <p:cTn id="4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latin typeface="+mn-lt"/>
              </a:rPr>
              <a:t>Použité zdroje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Kapitoly z psychologie pro zdravotnické pracovníky</a:t>
            </a:r>
          </a:p>
          <a:p>
            <a:r>
              <a:rPr lang="cs-CZ" sz="2400" dirty="0" smtClean="0"/>
              <a:t>Mgr. Ivanka Bartošíková , Mgr. Vladimír </a:t>
            </a:r>
            <a:r>
              <a:rPr lang="cs-CZ" sz="2400" dirty="0" err="1" smtClean="0"/>
              <a:t>Jičinský</a:t>
            </a:r>
            <a:r>
              <a:rPr lang="cs-CZ" sz="2400" dirty="0" smtClean="0"/>
              <a:t>, </a:t>
            </a:r>
          </a:p>
          <a:p>
            <a:pPr>
              <a:buNone/>
            </a:pPr>
            <a:r>
              <a:rPr lang="cs-CZ" sz="2400" dirty="0" smtClean="0"/>
              <a:t>     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Marta </a:t>
            </a:r>
            <a:r>
              <a:rPr lang="cs-CZ" sz="2400" dirty="0" err="1" smtClean="0"/>
              <a:t>Jobánková</a:t>
            </a:r>
            <a:r>
              <a:rPr lang="cs-CZ" sz="2400" dirty="0" smtClean="0"/>
              <a:t>,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Jarmila Kvapilová </a:t>
            </a:r>
          </a:p>
          <a:p>
            <a:r>
              <a:rPr lang="cs-CZ" sz="2400" dirty="0" smtClean="0"/>
              <a:t>ISBN 80-7013-288-4, Vydal- IDV PZ 2000 Brno 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Psychologie a Pedagogika II pro SZŠ</a:t>
            </a:r>
          </a:p>
          <a:p>
            <a:r>
              <a:rPr lang="cs-CZ" sz="2400" dirty="0" err="1" smtClean="0"/>
              <a:t>Ph.Dr</a:t>
            </a:r>
            <a:r>
              <a:rPr lang="cs-CZ" sz="2400" dirty="0" smtClean="0"/>
              <a:t>. Věra Čechová ,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Alena </a:t>
            </a:r>
            <a:r>
              <a:rPr lang="cs-CZ" sz="2400" dirty="0" err="1" smtClean="0"/>
              <a:t>Mellanova</a:t>
            </a:r>
            <a:r>
              <a:rPr lang="cs-CZ" sz="2400" dirty="0" smtClean="0"/>
              <a:t>,</a:t>
            </a:r>
            <a:r>
              <a:rPr lang="cs-CZ" sz="2400" dirty="0" err="1" smtClean="0"/>
              <a:t>Csc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     Mgr. Hana Kučerová </a:t>
            </a:r>
          </a:p>
          <a:p>
            <a:r>
              <a:rPr lang="cs-CZ" sz="2400" dirty="0" smtClean="0"/>
              <a:t>ISBN 80-7333-028-8, </a:t>
            </a:r>
            <a:r>
              <a:rPr lang="cs-CZ" sz="2400" dirty="0" err="1" smtClean="0"/>
              <a:t>Informatorium</a:t>
            </a:r>
            <a:r>
              <a:rPr lang="cs-CZ" sz="2400" dirty="0" smtClean="0"/>
              <a:t> Praha 2004</a:t>
            </a:r>
          </a:p>
          <a:p>
            <a:endParaRPr lang="cs-CZ" sz="2400" dirty="0" smtClean="0"/>
          </a:p>
          <a:p>
            <a:r>
              <a:rPr lang="cs-CZ" sz="2400" dirty="0" smtClean="0"/>
              <a:t>Fotografie: Fotoarchiv autorky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0720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517</Words>
  <Application>Microsoft Office PowerPoint</Application>
  <PresentationFormat>Předvádění na obrazovce (4:3)</PresentationFormat>
  <Paragraphs>104</Paragraphs>
  <Slides>20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Snímek 1</vt:lpstr>
      <vt:lpstr>Anotace</vt:lpstr>
      <vt:lpstr>Nedirektivní komunikace – nedirektivní psychoterapeutický rozhovor</vt:lpstr>
      <vt:lpstr>Snímek 4</vt:lpstr>
      <vt:lpstr>Snímek 5</vt:lpstr>
      <vt:lpstr>Vedení nedirektivního rozhovoru </vt:lpstr>
      <vt:lpstr> Zásady při vedení nedirektivního rozhovoru  </vt:lpstr>
      <vt:lpstr>Plná akceptace a úcta k pacientovi </vt:lpstr>
      <vt:lpstr>Vciťující porozumění vzhledem k pacientovi </vt:lpstr>
      <vt:lpstr>Autencitita pečujícího</vt:lpstr>
      <vt:lpstr>Techniky používané při nedirektivním rozhovoru</vt:lpstr>
      <vt:lpstr>Parafrázování  </vt:lpstr>
      <vt:lpstr> Zrcadlení </vt:lpstr>
      <vt:lpstr>Snímek 14</vt:lpstr>
      <vt:lpstr>Chyby v nedirektivním rozhovoru </vt:lpstr>
      <vt:lpstr>Snímek 16</vt:lpstr>
      <vt:lpstr>Snímek 17</vt:lpstr>
      <vt:lpstr> Závěrem </vt:lpstr>
      <vt:lpstr>Kontrolní otázky a cvičení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Nedirektivní komunikace – nedirektivní psychoterapeutický rozhovor</dc:title>
  <dc:creator>Admin</dc:creator>
  <cp:lastModifiedBy>Dum</cp:lastModifiedBy>
  <cp:revision>13</cp:revision>
  <dcterms:created xsi:type="dcterms:W3CDTF">2013-05-21T16:08:58Z</dcterms:created>
  <dcterms:modified xsi:type="dcterms:W3CDTF">2014-02-24T10:53:55Z</dcterms:modified>
</cp:coreProperties>
</file>