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1" r:id="rId2"/>
    <p:sldId id="268" r:id="rId3"/>
    <p:sldId id="256" r:id="rId4"/>
    <p:sldId id="267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3B61F3-C3C1-429A-A7D6-1A60F58D1E06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7AD719-C25F-4E1E-9C88-0164B1DBD7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691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8B422E-21E3-4146-A8B5-CD01C6FBB96A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505A2-04B4-40EB-A4CC-E3A8D2EE6B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9029733"/>
              </p:ext>
            </p:extLst>
          </p:nvPr>
        </p:nvGraphicFramePr>
        <p:xfrm>
          <a:off x="395536" y="2060849"/>
          <a:ext cx="8352927" cy="4708361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Vliv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prostředí a pracovní činnosti na zdravotnické pracovníky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Vliv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prostředí a pracovní činnosti na zdravotnické pracovníky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VY_32_INOVACE_6.B_ZPSY_20(20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3058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vštípit, jak se správně profesionálně chovat, jak si zachovat správné zaujetí pro práci. 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4900" b="1" u="sng" dirty="0"/>
              <a:t>Vliv prostředí a pracovní činnosti na zdravotnické pracovníky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628800"/>
            <a:ext cx="6790638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5796136" y="6412686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Andrea Ječmenová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Zásady profesionálního chování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3300" dirty="0"/>
              <a:t>chování je adaptivní a respektující práva </a:t>
            </a:r>
            <a:r>
              <a:rPr lang="cs-CZ" sz="3300" dirty="0" smtClean="0"/>
              <a:t>pacienta</a:t>
            </a:r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při činnosti preferovat zájmy a potřeby nemocného a stavět je nad své </a:t>
            </a:r>
            <a:r>
              <a:rPr lang="cs-CZ" sz="3300" dirty="0" smtClean="0"/>
              <a:t>vlastní</a:t>
            </a:r>
          </a:p>
          <a:p>
            <a:pPr lvl="0"/>
            <a:endParaRPr lang="cs-CZ" sz="3300" dirty="0"/>
          </a:p>
          <a:p>
            <a:pPr lvl="0"/>
            <a:r>
              <a:rPr lang="cs-CZ" sz="3300" dirty="0"/>
              <a:t>ke všem pacientům se chovat stejným způsobem, jednání s nemocným by nemělo být ovlivněno vztahem, který je k jednotlivým nemocným </a:t>
            </a:r>
            <a:r>
              <a:rPr lang="cs-CZ" sz="3300" dirty="0" smtClean="0"/>
              <a:t>vytvořen</a:t>
            </a:r>
          </a:p>
          <a:p>
            <a:pPr lvl="0">
              <a:buNone/>
            </a:pPr>
            <a:endParaRPr lang="cs-CZ" sz="3300" dirty="0"/>
          </a:p>
          <a:p>
            <a:pPr lvl="0"/>
            <a:r>
              <a:rPr lang="cs-CZ" sz="3300" dirty="0"/>
              <a:t>v přítomnosti pacienta má pracovník své chování pod kontrolou a pokud prožívá výrazné negativní emoce nebo dokonce afekty, musí je zvládnout tak, že je nemocný vůbec nepozná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r>
              <a:rPr lang="cs-CZ" u="sng" dirty="0"/>
              <a:t>Předpoklady nezbytné pro práci zdravotníka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sz="3400" dirty="0"/>
              <a:t>šikovnost, zručnost, pohybová obratnost, neporušené smyslové </a:t>
            </a:r>
            <a:r>
              <a:rPr lang="cs-CZ" sz="3400" dirty="0" smtClean="0"/>
              <a:t>vnímání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estetické vnímání zdravotnického </a:t>
            </a:r>
            <a:r>
              <a:rPr lang="cs-CZ" sz="3400" dirty="0" smtClean="0"/>
              <a:t>prostředí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schopnost řešit problémové </a:t>
            </a:r>
            <a:r>
              <a:rPr lang="cs-CZ" sz="3400" dirty="0" smtClean="0"/>
              <a:t>situace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pozitivní vztah k lidem, správné komunikační dovednosti, empatie, </a:t>
            </a:r>
            <a:r>
              <a:rPr lang="cs-CZ" sz="3400" dirty="0" smtClean="0"/>
              <a:t>sebeovládání</a:t>
            </a:r>
          </a:p>
          <a:p>
            <a:pPr lvl="0"/>
            <a:endParaRPr lang="cs-CZ" sz="3400" dirty="0"/>
          </a:p>
          <a:p>
            <a:pPr lvl="0"/>
            <a:r>
              <a:rPr lang="cs-CZ" sz="3400" dirty="0"/>
              <a:t>přizpůsobivost, zvýšená odolnost k fyzickému i psychickému </a:t>
            </a:r>
            <a:r>
              <a:rPr lang="cs-CZ" sz="3400" dirty="0" smtClean="0"/>
              <a:t>stresu</a:t>
            </a:r>
          </a:p>
          <a:p>
            <a:pPr lvl="0">
              <a:buNone/>
            </a:pPr>
            <a:endParaRPr lang="cs-CZ" sz="3400" dirty="0"/>
          </a:p>
          <a:p>
            <a:pPr lvl="0"/>
            <a:r>
              <a:rPr lang="cs-CZ" sz="3400" dirty="0"/>
              <a:t>schopnost týmové práce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0"/>
                            </p:stCondLst>
                            <p:childTnLst>
                              <p:par>
                                <p:cTn id="38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4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u="sng" dirty="0"/>
              <a:t>Vliv prostředí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91264" cy="568863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dirty="0"/>
              <a:t>na pracovníky působí různé skupiny lidí = &gt; spolupracovníci, lékaři, nadřízení, pacienti a jejich rodiny = &gt; plní mnoho rolí, je nutné být silnou, odolnou osobností, důležité je rozhodnutí chtít toto povolání vykonávat a schopnost naplnit zdravotnickou roli, nebýt v rozporu s etickými normami, s požadavky společnosti, s právy </a:t>
            </a:r>
            <a:r>
              <a:rPr lang="cs-CZ" dirty="0" smtClean="0"/>
              <a:t>nemocných</a:t>
            </a:r>
          </a:p>
          <a:p>
            <a:pPr lvl="0"/>
            <a:endParaRPr lang="cs-CZ" dirty="0"/>
          </a:p>
          <a:p>
            <a:pPr lvl="0"/>
            <a:r>
              <a:rPr lang="cs-CZ" u="sng" dirty="0"/>
              <a:t>dochází k profesionální adaptaci</a:t>
            </a:r>
            <a:r>
              <a:rPr lang="cs-CZ" dirty="0"/>
              <a:t> = &gt; vyrovnání se s náročností a složitostí práce ve zdravotnictví, vývoj ve vztahu ke své profesi, </a:t>
            </a:r>
            <a:r>
              <a:rPr lang="cs-CZ" u="sng" dirty="0"/>
              <a:t>hlavní znaky správné adaptace jsou</a:t>
            </a:r>
            <a:r>
              <a:rPr lang="cs-CZ" dirty="0"/>
              <a:t> – </a:t>
            </a:r>
            <a:r>
              <a:rPr lang="cs-CZ" dirty="0" err="1"/>
              <a:t>socientrismus</a:t>
            </a:r>
            <a:r>
              <a:rPr lang="cs-CZ" dirty="0"/>
              <a:t>, tolerance, přiměřené sebehodnocení, kooperace, </a:t>
            </a:r>
            <a:r>
              <a:rPr lang="cs-CZ" dirty="0" smtClean="0"/>
              <a:t>odpovědnost</a:t>
            </a:r>
          </a:p>
          <a:p>
            <a:pPr lvl="0">
              <a:buNone/>
            </a:pPr>
            <a:endParaRPr lang="cs-CZ" dirty="0"/>
          </a:p>
          <a:p>
            <a:pPr lvl="0"/>
            <a:r>
              <a:rPr lang="cs-CZ" u="sng" dirty="0"/>
              <a:t>adaptační proces</a:t>
            </a:r>
            <a:r>
              <a:rPr lang="cs-CZ" dirty="0"/>
              <a:t> je, ale nutné neustále revidovat tak, aby nepřerostl do </a:t>
            </a:r>
            <a:r>
              <a:rPr lang="cs-CZ" u="sng" dirty="0"/>
              <a:t>profesionální deformace</a:t>
            </a:r>
            <a:r>
              <a:rPr lang="cs-CZ" dirty="0"/>
              <a:t> = &gt; citová otrlost zdravotníka vůči nemocnému, lhostejnost k jeho potřebám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Syndrom vyhoření a jeho prevence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26806"/>
            <a:ext cx="7992888" cy="541921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u="sng" dirty="0"/>
              <a:t>Syndrom vyhoření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72608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cs-CZ" sz="5300" dirty="0"/>
              <a:t>stav masivního vyčerpání, který je pociťován jako citová vyprahlost, může být jak akutní, tak </a:t>
            </a:r>
            <a:r>
              <a:rPr lang="cs-CZ" sz="5300" dirty="0" smtClean="0"/>
              <a:t>chronický</a:t>
            </a:r>
          </a:p>
          <a:p>
            <a:pPr lvl="0"/>
            <a:endParaRPr lang="cs-CZ" sz="5300" dirty="0"/>
          </a:p>
          <a:p>
            <a:pPr lvl="0"/>
            <a:r>
              <a:rPr lang="cs-CZ" sz="5300" dirty="0"/>
              <a:t>dochází k postupnému poklesu zájmu o práci a uspokojení z </a:t>
            </a:r>
            <a:r>
              <a:rPr lang="cs-CZ" sz="5300" dirty="0" smtClean="0"/>
              <a:t>ní</a:t>
            </a:r>
          </a:p>
          <a:p>
            <a:pPr lvl="0"/>
            <a:endParaRPr lang="cs-CZ" sz="5300" dirty="0"/>
          </a:p>
          <a:p>
            <a:pPr lvl="0"/>
            <a:r>
              <a:rPr lang="cs-CZ" sz="5300" dirty="0"/>
              <a:t>objevují se různá onemocnění a nastupuje pocit trvalé fyzické i psychické únavy, </a:t>
            </a:r>
            <a:r>
              <a:rPr lang="cs-CZ" sz="5300" dirty="0" smtClean="0"/>
              <a:t>podrážděnost</a:t>
            </a:r>
          </a:p>
          <a:p>
            <a:pPr lvl="0"/>
            <a:endParaRPr lang="cs-CZ" sz="5300" dirty="0"/>
          </a:p>
          <a:p>
            <a:pPr lvl="0"/>
            <a:r>
              <a:rPr lang="cs-CZ" sz="5300" dirty="0"/>
              <a:t>narůstají konflikty s okolím, se </a:t>
            </a:r>
            <a:r>
              <a:rPr lang="cs-CZ" sz="5300" dirty="0" smtClean="0"/>
              <a:t>spolupracovníky</a:t>
            </a:r>
          </a:p>
          <a:p>
            <a:pPr lvl="0"/>
            <a:endParaRPr lang="cs-CZ" sz="5300" dirty="0"/>
          </a:p>
          <a:p>
            <a:pPr lvl="0"/>
            <a:r>
              <a:rPr lang="cs-CZ" sz="5300" dirty="0"/>
              <a:t>nálada kolísá mezi zoufalstvím, nespokojeností a </a:t>
            </a:r>
            <a:r>
              <a:rPr lang="cs-CZ" sz="5300" dirty="0" smtClean="0"/>
              <a:t>agresivitou</a:t>
            </a:r>
          </a:p>
          <a:p>
            <a:pPr lvl="0"/>
            <a:endParaRPr lang="cs-CZ" sz="5300" dirty="0"/>
          </a:p>
          <a:p>
            <a:pPr lvl="0"/>
            <a:r>
              <a:rPr lang="cs-CZ" sz="5300" dirty="0"/>
              <a:t>výrazně klesá výkonnost a s ní postupně  i sebedůvěra</a:t>
            </a:r>
          </a:p>
          <a:p>
            <a:pPr>
              <a:buNone/>
            </a:pPr>
            <a:endParaRPr lang="cs-CZ" sz="5300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Individuální faktory, které napomáhají syndromu vyhoření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3000" dirty="0"/>
              <a:t>vysoké nároky na sebe = &gt; nesplnění cílů znamená </a:t>
            </a:r>
            <a:r>
              <a:rPr lang="cs-CZ" sz="3000" dirty="0" smtClean="0"/>
              <a:t>porážku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neschopnost požádat druhého o pomoc pro </a:t>
            </a:r>
            <a:r>
              <a:rPr lang="cs-CZ" sz="3000" dirty="0" smtClean="0"/>
              <a:t>sebe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syndrom pomocníka = &gt; vnitřní působení někomu </a:t>
            </a:r>
            <a:r>
              <a:rPr lang="cs-CZ" sz="3000" dirty="0" smtClean="0"/>
              <a:t>pomáhat</a:t>
            </a:r>
          </a:p>
          <a:p>
            <a:pPr lvl="0">
              <a:buNone/>
            </a:pPr>
            <a:endParaRPr lang="cs-CZ" sz="3000" dirty="0"/>
          </a:p>
          <a:p>
            <a:pPr lvl="0"/>
            <a:r>
              <a:rPr lang="cs-CZ" sz="3000" dirty="0"/>
              <a:t>souběh zátěže pracovní a stresů ze soukromého života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/>
              <a:t>Pracovní podmínky, rozhodující pro vznik syndromu vyhoření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dirty="0"/>
              <a:t>zdravotník více dává, než dostává = &gt; špatně oceněná </a:t>
            </a:r>
            <a:r>
              <a:rPr lang="cs-CZ" dirty="0" smtClean="0"/>
              <a:t>práce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nedostatek radosti, chybí prožitek </a:t>
            </a:r>
            <a:r>
              <a:rPr lang="cs-CZ" dirty="0" smtClean="0"/>
              <a:t>úspěchu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ideály a cíle nelze </a:t>
            </a:r>
            <a:r>
              <a:rPr lang="cs-CZ" dirty="0" smtClean="0"/>
              <a:t>naplnit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pocit tlaku ze strany </a:t>
            </a:r>
            <a:r>
              <a:rPr lang="cs-CZ" dirty="0" smtClean="0"/>
              <a:t>spolupracovníků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necitlivé vedení = &gt; nevyjádřené </a:t>
            </a:r>
            <a:r>
              <a:rPr lang="cs-CZ" dirty="0" smtClean="0"/>
              <a:t>uznání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konflikt rolí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8000"/>
                            </p:stCondLst>
                            <p:childTnLst>
                              <p:par>
                                <p:cTn id="36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44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8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2000"/>
                            </p:stCondLst>
                            <p:childTnLst>
                              <p:par>
                                <p:cTn id="52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8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200" decel="5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/>
              <a:t>Léčba syndromu vyhoření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/>
              <a:t>pomoc druhého, někdy odborníka = &gt; rozhovor, pochopení, </a:t>
            </a:r>
            <a:r>
              <a:rPr lang="cs-CZ" dirty="0" smtClean="0"/>
              <a:t>pomoc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větší odpočinek a </a:t>
            </a:r>
            <a:r>
              <a:rPr lang="cs-CZ" dirty="0" smtClean="0"/>
              <a:t>relaxace</a:t>
            </a:r>
          </a:p>
          <a:p>
            <a:pPr lvl="0">
              <a:buNone/>
            </a:pPr>
            <a:endParaRPr lang="cs-CZ" dirty="0"/>
          </a:p>
          <a:p>
            <a:pPr lvl="0"/>
            <a:r>
              <a:rPr lang="cs-CZ" dirty="0"/>
              <a:t>zkrácení pracovní doby nebo změna pracoviště</a:t>
            </a:r>
          </a:p>
          <a:p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17908"/>
            <a:ext cx="3202895" cy="470825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100"/>
                            </p:stCondLst>
                            <p:childTnLst>
                              <p:par>
                                <p:cTn id="17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700"/>
                            </p:stCondLst>
                            <p:childTnLst>
                              <p:par>
                                <p:cTn id="23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1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u="sng" dirty="0"/>
              <a:t>Prevence syndromu vyhoření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dirty="0"/>
              <a:t>a) na úrovni jednotlivce</a:t>
            </a:r>
            <a:endParaRPr lang="cs-CZ" dirty="0"/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57200" y="1916832"/>
            <a:ext cx="4040188" cy="4680519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zahrnovat své zdraví a kondici mezi nejdůležitější hodnoty = &gt; naučit se některou relaxační techniku, správný životní </a:t>
            </a:r>
            <a:r>
              <a:rPr lang="cs-CZ" dirty="0" smtClean="0"/>
              <a:t>styl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pěstování dobrých mezilidských </a:t>
            </a:r>
            <a:r>
              <a:rPr lang="cs-CZ" dirty="0" smtClean="0"/>
              <a:t>vztahů</a:t>
            </a:r>
          </a:p>
          <a:p>
            <a:pPr lvl="0">
              <a:buNone/>
            </a:pPr>
            <a:endParaRPr lang="cs-CZ" dirty="0"/>
          </a:p>
          <a:p>
            <a:pPr lvl="0"/>
            <a:r>
              <a:rPr lang="cs-CZ" dirty="0"/>
              <a:t>celoživotní vzdělávání – zvyšování kvalifikace nebo rozvíjení dalších dovedností, zájem o nové věci</a:t>
            </a:r>
          </a:p>
          <a:p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427984" y="260648"/>
            <a:ext cx="4041775" cy="792088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 </a:t>
            </a:r>
          </a:p>
          <a:p>
            <a:pPr algn="ctr"/>
            <a:r>
              <a:rPr lang="cs-CZ" u="sng" dirty="0"/>
              <a:t>b) na úrovni organizace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427985" y="1268760"/>
            <a:ext cx="4464496" cy="540060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dirty="0"/>
              <a:t>poskytovat dostatečné oceněné práce = &gt; pochvaly, </a:t>
            </a:r>
            <a:r>
              <a:rPr lang="cs-CZ" dirty="0" smtClean="0"/>
              <a:t>odměny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kompetence a zodpovědnost v </a:t>
            </a:r>
            <a:r>
              <a:rPr lang="cs-CZ" dirty="0" smtClean="0"/>
              <a:t>rovnováze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rozvoj týmové práce = &gt; kooperace, správná </a:t>
            </a:r>
            <a:r>
              <a:rPr lang="cs-CZ" dirty="0" smtClean="0"/>
              <a:t>komunikace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podpora vzdělávání svých podřízených 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/>
              <a:t>přijímání nových lidí do </a:t>
            </a:r>
            <a:r>
              <a:rPr lang="cs-CZ" dirty="0" smtClean="0"/>
              <a:t>týmu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zajistit přiměřené množství informací pro své </a:t>
            </a:r>
            <a:r>
              <a:rPr lang="cs-CZ" dirty="0" smtClean="0"/>
              <a:t>podřízené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zabezpečit podmínky pro obnovu sil svých podřízených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9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0"/>
                            </p:stCondLst>
                            <p:childTnLst>
                              <p:par>
                                <p:cTn id="3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3000"/>
                            </p:stCondLst>
                            <p:childTnLst>
                              <p:par>
                                <p:cTn id="4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000"/>
                            </p:stCondLst>
                            <p:childTnLst>
                              <p:par>
                                <p:cTn id="4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6000"/>
                            </p:stCondLst>
                            <p:childTnLst>
                              <p:par>
                                <p:cTn id="5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7000"/>
                            </p:stCondLst>
                            <p:childTnLst>
                              <p:par>
                                <p:cTn id="5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  <p:bldP spid="8" grpId="0" build="p"/>
      <p:bldP spid="9" grpId="0" uiExpand="1" build="p"/>
      <p:bldP spid="10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err="1"/>
              <a:t>Protistresové</a:t>
            </a:r>
            <a:r>
              <a:rPr lang="cs-CZ" u="sng" dirty="0"/>
              <a:t> faktory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544616"/>
          </a:xfrm>
        </p:spPr>
        <p:txBody>
          <a:bodyPr>
            <a:normAutofit fontScale="85000" lnSpcReduction="10000"/>
          </a:bodyPr>
          <a:lstStyle/>
          <a:p>
            <a:pPr lvl="0"/>
            <a:r>
              <a:rPr lang="cs-CZ" dirty="0"/>
              <a:t>zaujetí pro </a:t>
            </a:r>
            <a:r>
              <a:rPr lang="cs-CZ" dirty="0" smtClean="0"/>
              <a:t>práci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umět jednat jako aktivní činitel, ne jako oběť </a:t>
            </a:r>
            <a:r>
              <a:rPr lang="cs-CZ" dirty="0" smtClean="0"/>
              <a:t>událostí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schopnost brát překážky jako výzvu k další </a:t>
            </a:r>
            <a:r>
              <a:rPr lang="cs-CZ" dirty="0" smtClean="0"/>
              <a:t>aktivitě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přesvědčení, že k životu patří spíše změny a tím se udržujeme pružní a </a:t>
            </a:r>
            <a:r>
              <a:rPr lang="cs-CZ" dirty="0" smtClean="0"/>
              <a:t>přizpůsobiví</a:t>
            </a:r>
          </a:p>
          <a:p>
            <a:pPr lvl="0">
              <a:buNone/>
            </a:pPr>
            <a:endParaRPr lang="cs-CZ" dirty="0"/>
          </a:p>
          <a:p>
            <a:pPr lvl="0"/>
            <a:r>
              <a:rPr lang="cs-CZ" dirty="0"/>
              <a:t>dobrou síť sociálních vztahů</a:t>
            </a:r>
          </a:p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636912"/>
            <a:ext cx="4542656" cy="302781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Kontrolní otázky a cvičení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196752"/>
            <a:ext cx="4038600" cy="5505475"/>
          </a:xfrm>
        </p:spPr>
        <p:txBody>
          <a:bodyPr>
            <a:no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Vyjmenujte zásady profesionálního chování.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Jaké, pracovní předpoklady má mít zdravotník?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Co je profesionální adaptace?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Definujte syndrom vyhoření.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Jaké, pracovní podmínky jsou rozhodující pro vznik syndromu vyhoření?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400" dirty="0"/>
              <a:t>Popište léčbu a prevenci syndromu vyhoření</a:t>
            </a:r>
            <a:r>
              <a:rPr lang="cs-CZ" sz="2400" dirty="0" smtClean="0"/>
              <a:t>.</a:t>
            </a:r>
          </a:p>
          <a:p>
            <a:pPr lvl="0">
              <a:buFont typeface="Wingdings" pitchFamily="2" charset="2"/>
              <a:buChar char="Ø"/>
            </a:pPr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/>
              <a:t>Úkol</a:t>
            </a:r>
            <a:endParaRPr lang="cs-CZ" dirty="0"/>
          </a:p>
          <a:p>
            <a:r>
              <a:rPr lang="cs-CZ" dirty="0"/>
              <a:t>Vyhledejte, jaká zdravotnická pracoviště jsou nejrizikovější pro vznik syndromu vyhoření.</a:t>
            </a:r>
          </a:p>
          <a:p>
            <a:r>
              <a:rPr lang="cs-CZ" dirty="0"/>
              <a:t>Vyhledejte, všechna osobní preventivní opatření vzniku syndromu vyhoření.</a:t>
            </a:r>
          </a:p>
          <a:p>
            <a:endParaRPr lang="cs-CZ" dirty="0"/>
          </a:p>
          <a:p>
            <a:pPr lvl="0">
              <a:buFont typeface="Wingdings" pitchFamily="2" charset="2"/>
              <a:buChar char="Ø"/>
            </a:pPr>
            <a:r>
              <a:rPr lang="cs-CZ" b="1" dirty="0"/>
              <a:t>Pracujte s internetovými zdroji.</a:t>
            </a:r>
          </a:p>
          <a:p>
            <a:pPr lvl="0"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b="1" dirty="0"/>
              <a:t>Písemně zpracujte.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30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250"/>
                            </p:stCondLst>
                            <p:childTnLst>
                              <p:par>
                                <p:cTn id="1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50"/>
                            </p:stCondLst>
                            <p:childTnLst>
                              <p:par>
                                <p:cTn id="1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250"/>
                            </p:stCondLst>
                            <p:childTnLst>
                              <p:par>
                                <p:cTn id="2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250"/>
                            </p:stCondLst>
                            <p:childTnLst>
                              <p:par>
                                <p:cTn id="2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250"/>
                            </p:stCondLst>
                            <p:childTnLst>
                              <p:par>
                                <p:cTn id="3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250"/>
                            </p:stCondLst>
                            <p:childTnLst>
                              <p:par>
                                <p:cTn id="3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250"/>
                            </p:stCondLst>
                            <p:childTnLst>
                              <p:par>
                                <p:cTn id="4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250"/>
                            </p:stCondLst>
                            <p:childTnLst>
                              <p:par>
                                <p:cTn id="4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9250"/>
                            </p:stCondLst>
                            <p:childTnLst>
                              <p:par>
                                <p:cTn id="54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1250"/>
                            </p:stCondLst>
                            <p:childTnLst>
                              <p:par>
                                <p:cTn id="59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072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729</Words>
  <Application>Microsoft Office PowerPoint</Application>
  <PresentationFormat>Předvádění na obrazovce (4:3)</PresentationFormat>
  <Paragraphs>150</Paragraphs>
  <Slides>15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</vt:lpstr>
      <vt:lpstr>Vliv prostředí a pracovní činnosti na zdravotnické pracovníky </vt:lpstr>
      <vt:lpstr>Zásady profesionálního chování </vt:lpstr>
      <vt:lpstr>Předpoklady nezbytné pro práci zdravotníka </vt:lpstr>
      <vt:lpstr>Vliv prostředí </vt:lpstr>
      <vt:lpstr>Syndrom vyhoření a jeho prevence </vt:lpstr>
      <vt:lpstr>Syndrom vyhoření </vt:lpstr>
      <vt:lpstr>Individuální faktory, které napomáhají syndromu vyhoření </vt:lpstr>
      <vt:lpstr>Pracovní podmínky, rozhodující pro vznik syndromu vyhoření </vt:lpstr>
      <vt:lpstr>Léčba syndromu vyhoření</vt:lpstr>
      <vt:lpstr>Prevence syndromu vyhoření </vt:lpstr>
      <vt:lpstr>Protistresové faktory 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Vliv prostředí a pracovní činnosti na zdravotnické pracovníky</dc:title>
  <dc:creator>Admin</dc:creator>
  <cp:lastModifiedBy>Andrea Ječmenová</cp:lastModifiedBy>
  <cp:revision>12</cp:revision>
  <dcterms:created xsi:type="dcterms:W3CDTF">2013-05-23T17:03:50Z</dcterms:created>
  <dcterms:modified xsi:type="dcterms:W3CDTF">2013-06-23T14:17:10Z</dcterms:modified>
</cp:coreProperties>
</file>