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257" r:id="rId2"/>
    <p:sldId id="298" r:id="rId3"/>
    <p:sldId id="256" r:id="rId4"/>
    <p:sldId id="258" r:id="rId5"/>
    <p:sldId id="260" r:id="rId6"/>
    <p:sldId id="259" r:id="rId7"/>
    <p:sldId id="264" r:id="rId8"/>
    <p:sldId id="262" r:id="rId9"/>
    <p:sldId id="261" r:id="rId10"/>
    <p:sldId id="265" r:id="rId11"/>
    <p:sldId id="294" r:id="rId12"/>
    <p:sldId id="295" r:id="rId13"/>
    <p:sldId id="296" r:id="rId14"/>
    <p:sldId id="297" r:id="rId15"/>
    <p:sldId id="266" r:id="rId16"/>
    <p:sldId id="271" r:id="rId17"/>
    <p:sldId id="276" r:id="rId18"/>
    <p:sldId id="281" r:id="rId19"/>
    <p:sldId id="287" r:id="rId20"/>
    <p:sldId id="292" r:id="rId21"/>
    <p:sldId id="268" r:id="rId22"/>
    <p:sldId id="269" r:id="rId23"/>
    <p:sldId id="270" r:id="rId24"/>
    <p:sldId id="272" r:id="rId25"/>
    <p:sldId id="267" r:id="rId26"/>
    <p:sldId id="299" r:id="rId27"/>
    <p:sldId id="274" r:id="rId28"/>
    <p:sldId id="275" r:id="rId29"/>
    <p:sldId id="277" r:id="rId30"/>
    <p:sldId id="278" r:id="rId31"/>
    <p:sldId id="279" r:id="rId32"/>
    <p:sldId id="280" r:id="rId33"/>
    <p:sldId id="282" r:id="rId34"/>
    <p:sldId id="283" r:id="rId35"/>
    <p:sldId id="284" r:id="rId36"/>
    <p:sldId id="285" r:id="rId37"/>
    <p:sldId id="286" r:id="rId38"/>
    <p:sldId id="288" r:id="rId39"/>
    <p:sldId id="289" r:id="rId40"/>
    <p:sldId id="290" r:id="rId41"/>
    <p:sldId id="291" r:id="rId42"/>
    <p:sldId id="293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7F3093-1207-4A73-83EA-FB7848D35EBA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C07FE-0F97-4C68-9E26-0138F2BC69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C07FE-0F97-4C68-9E26-0138F2BC694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C07FE-0F97-4C68-9E26-0138F2BC694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C07FE-0F97-4C68-9E26-0138F2BC694C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FE6ED-3FDB-4A22-8B39-4D0A4F8E4DB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00475-CE86-425D-AF13-E2F22C2E10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23.xml"/><Relationship Id="rId4" Type="http://schemas.openxmlformats.org/officeDocument/2006/relationships/slide" Target="slide2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slide" Target="slide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slide" Target="slide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7" Type="http://schemas.openxmlformats.org/officeDocument/2006/relationships/slide" Target="slide36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35.xml"/><Relationship Id="rId5" Type="http://schemas.openxmlformats.org/officeDocument/2006/relationships/slide" Target="slide34.xml"/><Relationship Id="rId4" Type="http://schemas.openxmlformats.org/officeDocument/2006/relationships/slide" Target="slide3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slide" Target="slide3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ng_Hsichih.jpg?uselang=cs" TargetMode="External"/><Relationship Id="rId2" Type="http://schemas.openxmlformats.org/officeDocument/2006/relationships/hyperlink" Target="http://upload.wikimedia.org/wikipedia/commons/5/5b/Embroidery,_view_2,_China,_T'ung-Chih_Period,_silk_-_George_Walter_Vincent_Smith_Art_Museum_-_DSC03828.JPG?uselang=c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e_Forbidden_City_-_Beijing_13_(4935317774).jpg?uselang=cs" TargetMode="External"/><Relationship Id="rId2" Type="http://schemas.openxmlformats.org/officeDocument/2006/relationships/hyperlink" Target="http://cs.wikipedia.org/wiki/Terakotov%C3%A1_arm%C3%A1da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nfo_Pagoda_1.JPG?uselang=cs" TargetMode="External"/><Relationship Id="rId2" Type="http://schemas.openxmlformats.org/officeDocument/2006/relationships/hyperlink" Target="http://commons.wikimedia.org/wiki/File:Longmen-grottoes-longmen-mountain-from-a-distance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ng_Juzheng's_Spinning_Wheel,_Close_Up_2.jpg?uselang=cs" TargetMode="External"/><Relationship Id="rId2" Type="http://schemas.openxmlformats.org/officeDocument/2006/relationships/hyperlink" Target="http://en.wikipedia.org/wiki/File:China_Northern_Plain_relief_location_map.pn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n's_semi-formal_court_robe_(jifu),_China,_detail,_19th_century,_silved,_wrapped_gold_thread.JPG?uselang=cs" TargetMode="External"/><Relationship Id="rId2" Type="http://schemas.openxmlformats.org/officeDocument/2006/relationships/hyperlink" Target="http://commons.wikimedia.org/wiki/File:Cushion_Cover_(Kaoshi)_with_Flowers_and_Bats_LACMA_M.45.3.184_(3_of_3).jpg?uselang=c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slide" Target="slide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137525" cy="36984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Gymnázium</a:t>
                      </a:r>
                      <a:r>
                        <a:rPr lang="cs-CZ" sz="2000" baseline="0" dirty="0" smtClean="0"/>
                        <a:t> Lovosice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3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_10_Čínské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15.2.2014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jako osnova výkladu učitele, podklad k tvorbě zápisků žáka, pro utřídění a strukturaci poznatků. </a:t>
            </a:r>
          </a:p>
          <a:p>
            <a:r>
              <a:rPr lang="cs-CZ" dirty="0" smtClean="0"/>
              <a:t>Interaktivní odkazy jsou funkční i bez on-line připojení, kliknutím na obrázek se vrátíte zpět do prezentace.</a:t>
            </a:r>
          </a:p>
          <a:p>
            <a:r>
              <a:rPr lang="cs-CZ" dirty="0" smtClean="0"/>
              <a:t>K některým obrázkům je formou animace připojen text.</a:t>
            </a:r>
          </a:p>
          <a:p>
            <a:r>
              <a:rPr lang="cs-CZ" dirty="0" smtClean="0"/>
              <a:t>Materiál je zakončen krátkým testem – správné odpovědi se zabarví modře, špatné červeně - a poznávací soutěží.</a:t>
            </a:r>
          </a:p>
          <a:p>
            <a:r>
              <a:rPr lang="cs-CZ" dirty="0" smtClean="0"/>
              <a:t>Podporuje mezipředmětové vztahy (výtvarná výchova, český jazyk, dějepis, zeměpis).</a:t>
            </a:r>
          </a:p>
          <a:p>
            <a:r>
              <a:rPr lang="cs-CZ" dirty="0" smtClean="0"/>
              <a:t>Je primárně určen pro předmět výtvarná výchova v 1. a 2. ročníku gymnázia a kvintě a sextě.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268760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PMingLiU-ExtB" pitchFamily="18" charset="-120"/>
                <a:ea typeface="PMingLiU-ExtB" pitchFamily="18" charset="-120"/>
              </a:rPr>
              <a:t>Čínské umění</a:t>
            </a:r>
            <a:endParaRPr lang="cs-CZ" sz="6600" dirty="0">
              <a:latin typeface="PMingLiU-ExtB" pitchFamily="18" charset="-120"/>
              <a:ea typeface="PMingLiU-ExtB" pitchFamily="18" charset="-12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949280"/>
            <a:ext cx="6400800" cy="9087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MingLiU-ExtB" pitchFamily="18" charset="-120"/>
                <a:ea typeface="MingLiU-ExtB" pitchFamily="18" charset="-120"/>
              </a:rPr>
              <a:t>Jedno z nejstarších umění na světě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  <a:latin typeface="MingLiU-ExtB" pitchFamily="18" charset="-120"/>
              <a:ea typeface="MingLiU-ExtB" pitchFamily="18" charset="-120"/>
            </a:endParaRPr>
          </a:p>
        </p:txBody>
      </p:sp>
      <p:pic>
        <p:nvPicPr>
          <p:cNvPr id="4" name="Obrázek 3" descr="800px-Embroidery,_view_2,_China,_T'ung-Chih_Period,_silk_-_George_Walter_Vincent_Smith_Art_Museum_-_DSC03828.JPG"/>
          <p:cNvPicPr>
            <a:picLocks noChangeAspect="1"/>
          </p:cNvPicPr>
          <p:nvPr/>
        </p:nvPicPr>
        <p:blipFill>
          <a:blip r:embed="rId2" cstate="print"/>
          <a:srcRect l="15350" r="12988" b="8001"/>
          <a:stretch>
            <a:fillRect/>
          </a:stretch>
        </p:blipFill>
        <p:spPr>
          <a:xfrm>
            <a:off x="2339752" y="1196752"/>
            <a:ext cx="4608512" cy="4680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 historie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Osídlení již v době kol. </a:t>
            </a:r>
            <a:r>
              <a:rPr lang="cs-CZ" b="1" dirty="0" smtClean="0"/>
              <a:t>500 000 let př.n.l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hlinkClick r:id="rId3" action="ppaction://hlinksldjump"/>
              </a:rPr>
              <a:t>Neolitické kultury</a:t>
            </a:r>
            <a:r>
              <a:rPr lang="cs-CZ" b="1" dirty="0" smtClean="0"/>
              <a:t> </a:t>
            </a:r>
            <a:r>
              <a:rPr lang="cs-CZ" dirty="0" smtClean="0"/>
              <a:t>kolem Žluté řeky od 5. tis. př.n.l.</a:t>
            </a:r>
          </a:p>
          <a:p>
            <a:r>
              <a:rPr lang="cs-CZ" b="1" dirty="0" smtClean="0"/>
              <a:t>První doložený organizovaný stát</a:t>
            </a:r>
            <a:r>
              <a:rPr lang="cs-CZ" dirty="0" smtClean="0"/>
              <a:t> kol 1 500 př.n.l. – </a:t>
            </a:r>
            <a:r>
              <a:rPr lang="cs-CZ" b="1" dirty="0" smtClean="0">
                <a:hlinkClick r:id="rId4" action="ppaction://hlinksldjump"/>
              </a:rPr>
              <a:t>kultura </a:t>
            </a:r>
            <a:r>
              <a:rPr lang="cs-CZ" b="1" dirty="0" err="1" smtClean="0">
                <a:hlinkClick r:id="rId4" action="ppaction://hlinksldjump"/>
              </a:rPr>
              <a:t>Šang</a:t>
            </a:r>
            <a:r>
              <a:rPr lang="cs-CZ" b="1" dirty="0" smtClean="0">
                <a:hlinkClick r:id="rId4" action="ppaction://hlinksldjump"/>
              </a:rPr>
              <a:t> </a:t>
            </a:r>
            <a:r>
              <a:rPr lang="cs-CZ" dirty="0" smtClean="0"/>
              <a:t>nebo Jin – spjata se zemědělstvím – král zároveň nejvyšším knězem – nejníže otroci – spolu s válečnými zajatci rituálně popravování a pohřbíváni při dokončení chrámu či pohřbech králů – později nahrazení keramickými figurami</a:t>
            </a:r>
          </a:p>
          <a:p>
            <a:r>
              <a:rPr lang="cs-CZ" b="1" dirty="0" smtClean="0">
                <a:hlinkClick r:id="rId5" action="ppaction://hlinksldjump"/>
              </a:rPr>
              <a:t>Složité písmo</a:t>
            </a:r>
            <a:r>
              <a:rPr lang="cs-CZ" b="1" dirty="0" smtClean="0"/>
              <a:t> </a:t>
            </a:r>
            <a:r>
              <a:rPr lang="cs-CZ" dirty="0" smtClean="0"/>
              <a:t>– postupně vývoj k dnešním znakům</a:t>
            </a:r>
          </a:p>
          <a:p>
            <a:endParaRPr lang="cs-CZ" dirty="0"/>
          </a:p>
        </p:txBody>
      </p:sp>
      <p:pic>
        <p:nvPicPr>
          <p:cNvPr id="6" name="Obrázek 5" descr="120px-China.svg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0"/>
            <a:ext cx="1043608" cy="1916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Umění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Řadíme do období podle dynastií</a:t>
            </a:r>
          </a:p>
          <a:p>
            <a:r>
              <a:rPr lang="cs-CZ" dirty="0" smtClean="0"/>
              <a:t>Nejstarší umění často spojeno s pohřbíváním -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2" action="ppaction://hlinksldjump"/>
              </a:rPr>
              <a:t>pohřební předměty</a:t>
            </a:r>
            <a:r>
              <a:rPr lang="cs-CZ" dirty="0" smtClean="0"/>
              <a:t> (již od starší doby kamenné)</a:t>
            </a:r>
          </a:p>
          <a:p>
            <a:r>
              <a:rPr lang="cs-CZ" dirty="0" smtClean="0"/>
              <a:t>Výpravné hrobky za dynastie </a:t>
            </a:r>
            <a:r>
              <a:rPr lang="cs-CZ" dirty="0" err="1" smtClean="0"/>
              <a:t>Šang</a:t>
            </a:r>
            <a:r>
              <a:rPr lang="cs-CZ" dirty="0" smtClean="0"/>
              <a:t> (asi 1 600 – 1 050 př.n.l.</a:t>
            </a:r>
          </a:p>
          <a:p>
            <a:r>
              <a:rPr lang="cs-CZ" dirty="0" smtClean="0"/>
              <a:t>Nejvýraznější v císařské epoše </a:t>
            </a:r>
            <a:r>
              <a:rPr lang="cs-CZ" dirty="0" err="1" smtClean="0"/>
              <a:t>Čchin</a:t>
            </a:r>
            <a:r>
              <a:rPr lang="cs-CZ" dirty="0" smtClean="0"/>
              <a:t> – </a:t>
            </a:r>
            <a:r>
              <a:rPr lang="cs-CZ" b="1" dirty="0" smtClean="0">
                <a:hlinkClick r:id="rId3" action="ppaction://hlinksldjump"/>
              </a:rPr>
              <a:t>císařská nekropole</a:t>
            </a:r>
            <a:r>
              <a:rPr lang="cs-CZ" dirty="0" smtClean="0"/>
              <a:t> prvního císaře dynastie </a:t>
            </a:r>
            <a:r>
              <a:rPr lang="cs-CZ" b="1" dirty="0" err="1" smtClean="0"/>
              <a:t>Čchin</a:t>
            </a:r>
            <a:r>
              <a:rPr lang="cs-CZ" b="1" dirty="0" smtClean="0"/>
              <a:t> – Š‘ – </a:t>
            </a:r>
            <a:r>
              <a:rPr lang="cs-CZ" b="1" dirty="0" err="1" smtClean="0"/>
              <a:t>chuang</a:t>
            </a:r>
            <a:r>
              <a:rPr lang="cs-CZ" b="1" dirty="0" smtClean="0"/>
              <a:t> – ti </a:t>
            </a:r>
            <a:r>
              <a:rPr lang="cs-CZ" dirty="0" smtClean="0"/>
              <a:t>poblíž Si-</a:t>
            </a:r>
            <a:r>
              <a:rPr lang="cs-CZ" dirty="0" err="1" smtClean="0"/>
              <a:t>anu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 descr="120px-China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7452320" y="0"/>
            <a:ext cx="1691680" cy="2564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Architektura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– převážně dřevo – typická dvojitá střecha</a:t>
            </a:r>
          </a:p>
          <a:p>
            <a:r>
              <a:rPr lang="cs-CZ" dirty="0" smtClean="0"/>
              <a:t>Po přijetí buddhismu indická stúpa transformuje do několikaposchoďové věže – </a:t>
            </a:r>
            <a:r>
              <a:rPr lang="cs-CZ" b="1" dirty="0" smtClean="0">
                <a:hlinkClick r:id="rId2" action="ppaction://hlinksldjump"/>
              </a:rPr>
              <a:t>pagody</a:t>
            </a:r>
            <a:endParaRPr lang="cs-CZ" b="1" dirty="0" smtClean="0"/>
          </a:p>
          <a:p>
            <a:r>
              <a:rPr lang="cs-CZ" b="1" dirty="0" smtClean="0">
                <a:hlinkClick r:id="rId3" action="ppaction://hlinksldjump"/>
              </a:rPr>
              <a:t>Skalní chrámy</a:t>
            </a:r>
            <a:r>
              <a:rPr lang="cs-CZ" dirty="0" smtClean="0"/>
              <a:t> – vznikají pod vlivem indické kultury – </a:t>
            </a:r>
            <a:r>
              <a:rPr lang="cs-CZ" dirty="0" err="1" smtClean="0"/>
              <a:t>Ma</a:t>
            </a:r>
            <a:r>
              <a:rPr lang="cs-CZ" dirty="0" smtClean="0"/>
              <a:t>-</a:t>
            </a:r>
            <a:r>
              <a:rPr lang="cs-CZ" dirty="0" err="1" smtClean="0"/>
              <a:t>kao</a:t>
            </a:r>
            <a:r>
              <a:rPr lang="cs-CZ" dirty="0" smtClean="0"/>
              <a:t> (</a:t>
            </a:r>
            <a:r>
              <a:rPr lang="cs-CZ" dirty="0" err="1" smtClean="0"/>
              <a:t>Mogao</a:t>
            </a:r>
            <a:r>
              <a:rPr lang="cs-CZ" dirty="0" smtClean="0"/>
              <a:t>), </a:t>
            </a:r>
            <a:r>
              <a:rPr lang="cs-CZ" dirty="0" err="1" smtClean="0"/>
              <a:t>Lung</a:t>
            </a:r>
            <a:r>
              <a:rPr lang="cs-CZ" dirty="0" smtClean="0"/>
              <a:t>-</a:t>
            </a:r>
            <a:r>
              <a:rPr lang="cs-CZ" dirty="0" err="1" smtClean="0"/>
              <a:t>men</a:t>
            </a:r>
            <a:endParaRPr lang="cs-CZ" dirty="0" smtClean="0"/>
          </a:p>
          <a:p>
            <a:r>
              <a:rPr lang="cs-CZ" b="1" dirty="0" smtClean="0"/>
              <a:t>Paláce</a:t>
            </a:r>
            <a:r>
              <a:rPr lang="cs-CZ" dirty="0" smtClean="0"/>
              <a:t> – Zakázané město, </a:t>
            </a:r>
            <a:r>
              <a:rPr lang="cs-CZ" dirty="0" err="1" smtClean="0">
                <a:hlinkClick r:id="rId4" action="ppaction://hlinksldjump"/>
              </a:rPr>
              <a:t>Wenchang</a:t>
            </a:r>
            <a:r>
              <a:rPr lang="cs-CZ" dirty="0" smtClean="0"/>
              <a:t> – Letní palác- Peking</a:t>
            </a:r>
          </a:p>
          <a:p>
            <a:r>
              <a:rPr lang="cs-CZ" b="1" dirty="0" smtClean="0"/>
              <a:t>Města se souřadnicovým půdorysem</a:t>
            </a:r>
          </a:p>
        </p:txBody>
      </p:sp>
      <p:pic>
        <p:nvPicPr>
          <p:cNvPr id="5" name="Obrázek 4" descr="120px-China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1403648" cy="20608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Architektonické památky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hlinkClick r:id="rId2" action="ppaction://hlinksldjump"/>
              </a:rPr>
              <a:t>Pan –</a:t>
            </a:r>
            <a:r>
              <a:rPr lang="cs-CZ" b="1" dirty="0" err="1" smtClean="0">
                <a:hlinkClick r:id="rId2" action="ppaction://hlinksldjump"/>
              </a:rPr>
              <a:t>pcho</a:t>
            </a:r>
            <a:r>
              <a:rPr lang="cs-CZ" b="1" dirty="0" smtClean="0">
                <a:hlinkClick r:id="rId2" action="ppaction://hlinksldjump"/>
              </a:rPr>
              <a:t> (</a:t>
            </a:r>
            <a:r>
              <a:rPr lang="cs-CZ" b="1" dirty="0" err="1" smtClean="0">
                <a:hlinkClick r:id="rId2" action="ppaction://hlinksldjump"/>
              </a:rPr>
              <a:t>Banpo</a:t>
            </a:r>
            <a:r>
              <a:rPr lang="cs-CZ" b="1" dirty="0" smtClean="0">
                <a:hlinkClick r:id="rId2" action="ppaction://hlinksldjump"/>
              </a:rPr>
              <a:t>)  </a:t>
            </a:r>
            <a:r>
              <a:rPr lang="cs-CZ" dirty="0" smtClean="0"/>
              <a:t>(asi 4 000 – 3 000 př.n.l.) – nejzachovalejší naleziště z doby kamenné na světě</a:t>
            </a:r>
          </a:p>
          <a:p>
            <a:r>
              <a:rPr lang="cs-CZ" b="1" dirty="0" smtClean="0">
                <a:hlinkClick r:id="rId3" action="ppaction://hlinksldjump"/>
              </a:rPr>
              <a:t>Zakázané město </a:t>
            </a:r>
            <a:r>
              <a:rPr lang="cs-CZ" dirty="0" smtClean="0">
                <a:hlinkClick r:id="rId3" action="ppaction://hlinksldjump"/>
              </a:rPr>
              <a:t> </a:t>
            </a:r>
            <a:r>
              <a:rPr lang="cs-CZ" dirty="0" smtClean="0"/>
              <a:t>- Peking – většina staveb ze 17. – 18. stol. – harmonie vesmíru – styl dynastie Ming</a:t>
            </a:r>
          </a:p>
          <a:p>
            <a:r>
              <a:rPr lang="cs-CZ" b="1" dirty="0" smtClean="0">
                <a:hlinkClick r:id="rId4" action="ppaction://hlinksldjump"/>
              </a:rPr>
              <a:t>Velká čínská zeď </a:t>
            </a:r>
            <a:r>
              <a:rPr lang="cs-CZ" dirty="0" smtClean="0"/>
              <a:t>– stavbu zahájil </a:t>
            </a:r>
            <a:r>
              <a:rPr lang="cs-CZ" dirty="0" err="1" smtClean="0"/>
              <a:t>Čchin</a:t>
            </a:r>
            <a:r>
              <a:rPr lang="cs-CZ" dirty="0" smtClean="0"/>
              <a:t>-Š‘-</a:t>
            </a:r>
            <a:r>
              <a:rPr lang="cs-CZ" dirty="0" err="1" smtClean="0"/>
              <a:t>chuang</a:t>
            </a:r>
            <a:r>
              <a:rPr lang="cs-CZ" dirty="0" smtClean="0"/>
              <a:t>-ti, opravy zejm. v 17. a 18. stol.</a:t>
            </a:r>
            <a:endParaRPr lang="cs-CZ" dirty="0"/>
          </a:p>
        </p:txBody>
      </p:sp>
      <p:pic>
        <p:nvPicPr>
          <p:cNvPr id="4" name="Obrázek 3" descr="120px-China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740352" y="4365104"/>
            <a:ext cx="1403648" cy="24928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/>
              <a:t>Malířství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Nejranější malby – </a:t>
            </a:r>
            <a:r>
              <a:rPr lang="cs-CZ" b="1" dirty="0" smtClean="0">
                <a:hlinkClick r:id="rId2" action="ppaction://hlinksldjump"/>
              </a:rPr>
              <a:t>obrázky na keramice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 smtClean="0"/>
              <a:t>z mladší doby kamenné</a:t>
            </a:r>
          </a:p>
          <a:p>
            <a:r>
              <a:rPr lang="cs-CZ" b="1" dirty="0" smtClean="0">
                <a:hlinkClick r:id="rId3" action="ppaction://hlinksldjump"/>
              </a:rPr>
              <a:t>Svitky</a:t>
            </a:r>
            <a:r>
              <a:rPr lang="cs-CZ" dirty="0" smtClean="0"/>
              <a:t> z hedvábí a papíru, paravány, </a:t>
            </a:r>
            <a:r>
              <a:rPr lang="cs-CZ" b="1" dirty="0" smtClean="0"/>
              <a:t>vějíře</a:t>
            </a:r>
            <a:r>
              <a:rPr lang="cs-CZ" dirty="0" smtClean="0"/>
              <a:t>, alba, lakované předměty, rytiny, malby v hrobkách a jeskynních chrámech</a:t>
            </a:r>
          </a:p>
          <a:p>
            <a:r>
              <a:rPr lang="cs-CZ" b="1" dirty="0" smtClean="0">
                <a:hlinkClick r:id="rId4" action="ppaction://hlinksldjump"/>
              </a:rPr>
              <a:t>Kaligrafie</a:t>
            </a:r>
            <a:endParaRPr lang="cs-CZ" b="1" dirty="0" smtClean="0"/>
          </a:p>
          <a:p>
            <a:r>
              <a:rPr lang="cs-CZ" b="1" dirty="0" smtClean="0">
                <a:hlinkClick r:id="rId5" action="ppaction://hlinksldjump"/>
              </a:rPr>
              <a:t>Krajinomalba</a:t>
            </a:r>
            <a:r>
              <a:rPr lang="cs-CZ" b="1" dirty="0" smtClean="0"/>
              <a:t>, </a:t>
            </a:r>
            <a:r>
              <a:rPr lang="cs-CZ" b="1" dirty="0" smtClean="0">
                <a:hlinkClick r:id="rId6" action="ppaction://hlinksldjump"/>
              </a:rPr>
              <a:t>figurální kompozice</a:t>
            </a:r>
            <a:r>
              <a:rPr lang="cs-CZ" dirty="0" smtClean="0"/>
              <a:t>, obrazy ptáků a květin</a:t>
            </a:r>
          </a:p>
          <a:p>
            <a:r>
              <a:rPr lang="cs-CZ" dirty="0" smtClean="0"/>
              <a:t>Zenové  (</a:t>
            </a:r>
            <a:r>
              <a:rPr lang="cs-CZ" dirty="0" err="1" smtClean="0"/>
              <a:t>čchan</a:t>
            </a:r>
            <a:r>
              <a:rPr lang="cs-CZ" dirty="0" smtClean="0"/>
              <a:t>) malířství – krajinomalby a portréty Buddhových žáků – čistý styl</a:t>
            </a:r>
          </a:p>
          <a:p>
            <a:r>
              <a:rPr lang="cs-CZ" b="1" dirty="0" smtClean="0">
                <a:hlinkClick r:id="rId7" action="ppaction://hlinksldjump"/>
              </a:rPr>
              <a:t>Práce z laku </a:t>
            </a:r>
            <a:r>
              <a:rPr lang="cs-CZ" dirty="0" smtClean="0"/>
              <a:t>– míza škumpy </a:t>
            </a:r>
            <a:r>
              <a:rPr lang="cs-CZ" dirty="0" err="1" smtClean="0"/>
              <a:t>lakodárné</a:t>
            </a:r>
            <a:r>
              <a:rPr lang="cs-CZ" dirty="0" smtClean="0"/>
              <a:t> – nanášení v mnoha tenkých vrstvách na dřevěné předměty – i řezba do laku – bohaté reliéfy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Sochařství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vysoké úrovni</a:t>
            </a:r>
          </a:p>
          <a:p>
            <a:r>
              <a:rPr lang="cs-CZ" dirty="0" smtClean="0"/>
              <a:t>Bronz – objevuje se v 19. stol.př.n.l. – nálezy zejména v hrobkách</a:t>
            </a:r>
          </a:p>
          <a:p>
            <a:r>
              <a:rPr lang="cs-CZ" dirty="0" smtClean="0"/>
              <a:t>Raně buddhistické sochy – jeskynní chrámy</a:t>
            </a:r>
          </a:p>
          <a:p>
            <a:r>
              <a:rPr lang="cs-CZ" dirty="0" smtClean="0"/>
              <a:t>Někdy </a:t>
            </a:r>
            <a:r>
              <a:rPr lang="cs-CZ" dirty="0" smtClean="0">
                <a:hlinkClick r:id="rId3" action="ppaction://hlinksldjump"/>
              </a:rPr>
              <a:t>gigantické </a:t>
            </a:r>
            <a:r>
              <a:rPr lang="cs-CZ" b="1" dirty="0" smtClean="0">
                <a:hlinkClick r:id="rId3" action="ppaction://hlinksldjump"/>
              </a:rPr>
              <a:t>sochy </a:t>
            </a:r>
            <a:r>
              <a:rPr lang="cs-CZ" b="1" dirty="0" err="1" smtClean="0">
                <a:hlinkClick r:id="rId3" action="ppaction://hlinksldjump"/>
              </a:rPr>
              <a:t>buddhů</a:t>
            </a:r>
            <a:r>
              <a:rPr lang="cs-CZ" b="1" dirty="0" smtClean="0"/>
              <a:t> </a:t>
            </a:r>
            <a:r>
              <a:rPr lang="cs-CZ" dirty="0" smtClean="0"/>
              <a:t>- </a:t>
            </a:r>
            <a:r>
              <a:rPr lang="cs-CZ" dirty="0" err="1" smtClean="0"/>
              <a:t>Leshan</a:t>
            </a:r>
            <a:endParaRPr lang="cs-CZ" dirty="0" smtClean="0"/>
          </a:p>
          <a:p>
            <a:r>
              <a:rPr lang="cs-CZ" dirty="0" smtClean="0"/>
              <a:t>Samostatně stojící postavy, </a:t>
            </a:r>
            <a:r>
              <a:rPr lang="cs-CZ" b="1" dirty="0" smtClean="0">
                <a:hlinkClick r:id="rId4" action="ppaction://hlinksldjump"/>
              </a:rPr>
              <a:t>reliéf,</a:t>
            </a:r>
            <a:r>
              <a:rPr lang="cs-CZ" dirty="0" smtClean="0">
                <a:hlinkClick r:id="rId4" action="ppaction://hlinksldjump"/>
              </a:rPr>
              <a:t> řezbářské práce</a:t>
            </a:r>
            <a:endParaRPr lang="cs-CZ" dirty="0" smtClean="0"/>
          </a:p>
          <a:p>
            <a:r>
              <a:rPr lang="cs-CZ" b="1" dirty="0" smtClean="0"/>
              <a:t>Bronz, dřevo, suchý lak, nefrit, terakota</a:t>
            </a:r>
            <a:endParaRPr lang="cs-CZ" b="1" dirty="0"/>
          </a:p>
        </p:txBody>
      </p:sp>
      <p:pic>
        <p:nvPicPr>
          <p:cNvPr id="4" name="Obrázek 3" descr="120px-China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7308304" y="260648"/>
            <a:ext cx="1547664" cy="24208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>
                <a:hlinkClick r:id="rId2" action="ppaction://hlinksldjump"/>
              </a:rPr>
              <a:t>Keramika</a:t>
            </a:r>
            <a:r>
              <a:rPr lang="cs-CZ" b="1" dirty="0" smtClean="0"/>
              <a:t> a užité umění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Neolit</a:t>
            </a:r>
            <a:r>
              <a:rPr lang="cs-CZ" dirty="0" smtClean="0"/>
              <a:t> – malovaná keramika – geometrické a figurální motivy nebo provázkové vzory</a:t>
            </a:r>
          </a:p>
          <a:p>
            <a:r>
              <a:rPr lang="cs-CZ" dirty="0" smtClean="0"/>
              <a:t>Vyjádření postavení zemřelého – Terakotová armáda</a:t>
            </a:r>
          </a:p>
          <a:p>
            <a:r>
              <a:rPr lang="cs-CZ" dirty="0" smtClean="0"/>
              <a:t>Mnoho typů tvarů a zdobení, rituální nádoby</a:t>
            </a:r>
          </a:p>
          <a:p>
            <a:r>
              <a:rPr lang="cs-CZ" b="1" dirty="0" smtClean="0"/>
              <a:t>Porcelán</a:t>
            </a:r>
          </a:p>
          <a:p>
            <a:r>
              <a:rPr lang="cs-CZ" dirty="0" smtClean="0"/>
              <a:t>Malby pod glazurou</a:t>
            </a:r>
          </a:p>
          <a:p>
            <a:r>
              <a:rPr lang="cs-CZ" dirty="0" smtClean="0"/>
              <a:t>Modrobílý porcelán – krajiny, figurální výjevy</a:t>
            </a:r>
          </a:p>
          <a:p>
            <a:r>
              <a:rPr lang="cs-CZ" b="1" dirty="0" smtClean="0"/>
              <a:t>Napodobování čínské keramiky v Evropě</a:t>
            </a:r>
          </a:p>
          <a:p>
            <a:r>
              <a:rPr lang="cs-CZ" b="1" dirty="0" smtClean="0">
                <a:hlinkClick r:id="rId3" action="ppaction://hlinksldjump"/>
              </a:rPr>
              <a:t>Vynikající tvůrci textilu </a:t>
            </a:r>
            <a:r>
              <a:rPr lang="cs-CZ" dirty="0" smtClean="0"/>
              <a:t>– zpracování hedvábí</a:t>
            </a:r>
          </a:p>
          <a:p>
            <a:r>
              <a:rPr lang="cs-CZ" dirty="0" smtClean="0"/>
              <a:t>Vynález papíru a tisku</a:t>
            </a:r>
          </a:p>
          <a:p>
            <a:r>
              <a:rPr lang="cs-CZ" dirty="0" smtClean="0"/>
              <a:t>Vynikají jako tvůrci zahrad a zahradní architektury</a:t>
            </a:r>
          </a:p>
          <a:p>
            <a:endParaRPr lang="cs-CZ" dirty="0"/>
          </a:p>
        </p:txBody>
      </p:sp>
      <p:pic>
        <p:nvPicPr>
          <p:cNvPr id="4" name="Obrázek 3" descr="120px-China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7668344" y="188640"/>
            <a:ext cx="1152128" cy="18722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Označte správná a nesprávná tvrzení: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První doložený organizovaný stát vznikl za vlády dynastie </a:t>
            </a:r>
            <a:r>
              <a:rPr lang="cs-CZ" dirty="0" err="1" smtClean="0"/>
              <a:t>Čchin</a:t>
            </a:r>
            <a:endParaRPr lang="cs-CZ" dirty="0" smtClean="0"/>
          </a:p>
          <a:p>
            <a:r>
              <a:rPr lang="cs-CZ" dirty="0" smtClean="0"/>
              <a:t>Terakotová armáda je součástí nekropole jejího prvního císaře </a:t>
            </a:r>
            <a:r>
              <a:rPr lang="cs-CZ" dirty="0" err="1" smtClean="0"/>
              <a:t>Čhin</a:t>
            </a:r>
            <a:r>
              <a:rPr lang="cs-CZ" dirty="0" smtClean="0"/>
              <a:t>-Š-</a:t>
            </a:r>
            <a:r>
              <a:rPr lang="cs-CZ" dirty="0" err="1" smtClean="0"/>
              <a:t>chuang</a:t>
            </a:r>
            <a:r>
              <a:rPr lang="cs-CZ" dirty="0" smtClean="0"/>
              <a:t>-mi</a:t>
            </a:r>
          </a:p>
          <a:p>
            <a:r>
              <a:rPr lang="cs-CZ" dirty="0" smtClean="0"/>
              <a:t>Velká čínská zeď měla obranný a politický význam</a:t>
            </a:r>
          </a:p>
          <a:p>
            <a:r>
              <a:rPr lang="cs-CZ" dirty="0" smtClean="0"/>
              <a:t>Kaligrafie v překladu znamená krásné psaní a je ve východním umění považována za uměleckou disciplínu</a:t>
            </a:r>
          </a:p>
          <a:p>
            <a:r>
              <a:rPr lang="cs-CZ" dirty="0" smtClean="0"/>
              <a:t>Pagoda je stavba se stupňovitou střechou vzniklá transformací z japonské stúpy</a:t>
            </a:r>
          </a:p>
          <a:p>
            <a:r>
              <a:rPr lang="cs-CZ" dirty="0" smtClean="0"/>
              <a:t>Číňané objevili způsob zpracování hedvábí, a to již v letech 1 700 – 1 100 př.n.l. za dynastie </a:t>
            </a:r>
            <a:r>
              <a:rPr lang="cs-CZ" dirty="0" err="1" smtClean="0"/>
              <a:t>Šang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Poznejte typy staveb a pojmenujte je:</a:t>
            </a:r>
            <a:endParaRPr lang="cs-CZ" dirty="0"/>
          </a:p>
        </p:txBody>
      </p:sp>
      <p:pic>
        <p:nvPicPr>
          <p:cNvPr id="4" name="Zástupný symbol pro obsah 3" descr="450px-Wanfo_Pagoda_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1652" r="5616"/>
          <a:stretch>
            <a:fillRect/>
          </a:stretch>
        </p:blipFill>
        <p:spPr>
          <a:xfrm>
            <a:off x="179512" y="1196752"/>
            <a:ext cx="2808312" cy="4392488"/>
          </a:xfrm>
        </p:spPr>
      </p:pic>
      <p:pic>
        <p:nvPicPr>
          <p:cNvPr id="7" name="Obrázek 6" descr="800px-The_Forbidden_City_-_Beijing_28_(4935462316).jpg"/>
          <p:cNvPicPr>
            <a:picLocks noChangeAspect="1"/>
          </p:cNvPicPr>
          <p:nvPr/>
        </p:nvPicPr>
        <p:blipFill>
          <a:blip r:embed="rId3" cstate="print"/>
          <a:srcRect l="-2485"/>
          <a:stretch>
            <a:fillRect/>
          </a:stretch>
        </p:blipFill>
        <p:spPr>
          <a:xfrm>
            <a:off x="2987824" y="1340768"/>
            <a:ext cx="6156176" cy="424847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0" y="5949280"/>
            <a:ext cx="2987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Pagoda - </a:t>
            </a:r>
            <a:r>
              <a:rPr lang="cs-CZ" sz="3200" dirty="0" err="1" smtClean="0"/>
              <a:t>Wanfo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5877272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Palác – Zakázané město - Peking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Pojmenujte výtvarné techniky a díla:</a:t>
            </a:r>
            <a:endParaRPr lang="cs-CZ" dirty="0"/>
          </a:p>
        </p:txBody>
      </p:sp>
      <p:pic>
        <p:nvPicPr>
          <p:cNvPr id="4" name="Zástupný symbol pro obsah 3" descr="450px-Dazu_Wheel_of_Reincarnat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412776"/>
            <a:ext cx="3394472" cy="4525963"/>
          </a:xfrm>
        </p:spPr>
      </p:pic>
      <p:pic>
        <p:nvPicPr>
          <p:cNvPr id="5" name="Obrázek 4" descr="419px-thumbnai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6421388" y="634380"/>
            <a:ext cx="2088232" cy="3356992"/>
          </a:xfrm>
          <a:prstGeom prst="rect">
            <a:avLst/>
          </a:prstGeom>
        </p:spPr>
      </p:pic>
      <p:pic>
        <p:nvPicPr>
          <p:cNvPr id="6" name="Obrázek 5" descr="Xian_museum.jpg"/>
          <p:cNvPicPr>
            <a:picLocks noChangeAspect="1"/>
          </p:cNvPicPr>
          <p:nvPr/>
        </p:nvPicPr>
        <p:blipFill>
          <a:blip r:embed="rId4" cstate="print"/>
          <a:srcRect t="25402"/>
          <a:stretch>
            <a:fillRect/>
          </a:stretch>
        </p:blipFill>
        <p:spPr>
          <a:xfrm>
            <a:off x="3707904" y="3401615"/>
            <a:ext cx="5436096" cy="345638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9512" y="6021288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1.Cyklus</a:t>
            </a:r>
            <a:r>
              <a:rPr lang="cs-CZ" sz="2400" dirty="0" smtClean="0"/>
              <a:t> reinkarnace - řezba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1196753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Vykládaná plaketa - tyrkys  v bronzu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2420888"/>
            <a:ext cx="17281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Terakotová armáda - terakota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Pojmenujte výtvarné techniky:</a:t>
            </a:r>
            <a:endParaRPr lang="cs-CZ" dirty="0"/>
          </a:p>
        </p:txBody>
      </p:sp>
      <p:pic>
        <p:nvPicPr>
          <p:cNvPr id="4" name="Zástupný symbol pro obsah 3" descr="264px-Chinese,_‘Pink_and_White_Lotus’,_14th_century_China,_Yuan_dynasty_(1279–1368),_Hanging_scroll;_mineral_pigments_on_silk,_Kimbell_Art_Muse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332037"/>
            <a:ext cx="1998084" cy="4525963"/>
          </a:xfrm>
        </p:spPr>
      </p:pic>
      <p:pic>
        <p:nvPicPr>
          <p:cNvPr id="11" name="Obrázek 10" descr="800px-Wang_Zhenpeng_-_Dragon_Boat_Regatt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268760"/>
            <a:ext cx="9144000" cy="1360170"/>
          </a:xfrm>
          <a:prstGeom prst="rect">
            <a:avLst/>
          </a:prstGeom>
        </p:spPr>
      </p:pic>
      <p:pic>
        <p:nvPicPr>
          <p:cNvPr id="12" name="Obrázek 11" descr="800px-MS-SchwarzlacktablettGoldeneLackmalereiLushan1595-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69904" y="2708920"/>
            <a:ext cx="4674096" cy="367568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532440" y="1484784"/>
            <a:ext cx="611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70892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270892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285293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Kaligrafie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3861048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Malba na hedvábí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530120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Lak - malba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17" grpId="0" build="p"/>
      <p:bldP spid="1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Autofit/>
          </a:bodyPr>
          <a:lstStyle/>
          <a:p>
            <a:r>
              <a:rPr lang="cs-CZ" sz="1600" dirty="0" err="1" smtClean="0"/>
              <a:t>DADEROT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 [online]. [cit. 15.2.2014]. Dostupný na WWW: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err="1" smtClean="0">
                <a:hlinkClick r:id="rId2"/>
              </a:rPr>
              <a:t>upload.wikimedia.org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wikipedia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commons</a:t>
            </a:r>
            <a:r>
              <a:rPr lang="cs-CZ" sz="1600" dirty="0" smtClean="0">
                <a:hlinkClick r:id="rId2"/>
              </a:rPr>
              <a:t>/5/</a:t>
            </a:r>
            <a:r>
              <a:rPr lang="cs-CZ" sz="1600" dirty="0" err="1" smtClean="0">
                <a:hlinkClick r:id="rId2"/>
              </a:rPr>
              <a:t>5b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Embroidery</a:t>
            </a:r>
            <a:r>
              <a:rPr lang="cs-CZ" sz="1600" dirty="0" smtClean="0">
                <a:hlinkClick r:id="rId2"/>
              </a:rPr>
              <a:t>%</a:t>
            </a:r>
            <a:r>
              <a:rPr lang="cs-CZ" sz="1600" dirty="0" err="1" smtClean="0">
                <a:hlinkClick r:id="rId2"/>
              </a:rPr>
              <a:t>2C</a:t>
            </a:r>
            <a:r>
              <a:rPr lang="cs-CZ" sz="1600" dirty="0" smtClean="0">
                <a:hlinkClick r:id="rId2"/>
              </a:rPr>
              <a:t>_</a:t>
            </a:r>
            <a:r>
              <a:rPr lang="cs-CZ" sz="1600" dirty="0" err="1" smtClean="0">
                <a:hlinkClick r:id="rId2"/>
              </a:rPr>
              <a:t>view</a:t>
            </a:r>
            <a:r>
              <a:rPr lang="cs-CZ" sz="1600" dirty="0" smtClean="0">
                <a:hlinkClick r:id="rId2"/>
              </a:rPr>
              <a:t>_2%</a:t>
            </a:r>
            <a:r>
              <a:rPr lang="cs-CZ" sz="1600" dirty="0" err="1" smtClean="0">
                <a:hlinkClick r:id="rId2"/>
              </a:rPr>
              <a:t>2C</a:t>
            </a:r>
            <a:r>
              <a:rPr lang="cs-CZ" sz="1600" dirty="0" smtClean="0">
                <a:hlinkClick r:id="rId2"/>
              </a:rPr>
              <a:t>_China%</a:t>
            </a:r>
            <a:r>
              <a:rPr lang="cs-CZ" sz="1600" dirty="0" err="1" smtClean="0">
                <a:hlinkClick r:id="rId2"/>
              </a:rPr>
              <a:t>2C</a:t>
            </a:r>
            <a:r>
              <a:rPr lang="cs-CZ" sz="1600" dirty="0" smtClean="0">
                <a:hlinkClick r:id="rId2"/>
              </a:rPr>
              <a:t>_T%</a:t>
            </a:r>
            <a:r>
              <a:rPr lang="cs-CZ" sz="1600" dirty="0" err="1" smtClean="0">
                <a:hlinkClick r:id="rId2"/>
              </a:rPr>
              <a:t>27ung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Chih</a:t>
            </a:r>
            <a:r>
              <a:rPr lang="cs-CZ" sz="1600" dirty="0" smtClean="0">
                <a:hlinkClick r:id="rId2"/>
              </a:rPr>
              <a:t>_Period%</a:t>
            </a:r>
            <a:r>
              <a:rPr lang="cs-CZ" sz="1600" dirty="0" err="1" smtClean="0">
                <a:hlinkClick r:id="rId2"/>
              </a:rPr>
              <a:t>2C</a:t>
            </a:r>
            <a:r>
              <a:rPr lang="cs-CZ" sz="1600" dirty="0" smtClean="0">
                <a:hlinkClick r:id="rId2"/>
              </a:rPr>
              <a:t>_</a:t>
            </a:r>
            <a:r>
              <a:rPr lang="cs-CZ" sz="1600" dirty="0" err="1" smtClean="0">
                <a:hlinkClick r:id="rId2"/>
              </a:rPr>
              <a:t>silk</a:t>
            </a:r>
            <a:r>
              <a:rPr lang="cs-CZ" sz="1600" dirty="0" smtClean="0">
                <a:hlinkClick r:id="rId2"/>
              </a:rPr>
              <a:t>_-_</a:t>
            </a:r>
            <a:r>
              <a:rPr lang="cs-CZ" sz="1600" dirty="0" err="1" smtClean="0">
                <a:hlinkClick r:id="rId2"/>
              </a:rPr>
              <a:t>George</a:t>
            </a:r>
            <a:r>
              <a:rPr lang="cs-CZ" sz="1600" dirty="0" smtClean="0">
                <a:hlinkClick r:id="rId2"/>
              </a:rPr>
              <a:t>_Walter_Vincent_</a:t>
            </a:r>
            <a:r>
              <a:rPr lang="cs-CZ" sz="1600" dirty="0" err="1" smtClean="0">
                <a:hlinkClick r:id="rId2"/>
              </a:rPr>
              <a:t>Smith</a:t>
            </a:r>
            <a:r>
              <a:rPr lang="cs-CZ" sz="1600" dirty="0" smtClean="0">
                <a:hlinkClick r:id="rId2"/>
              </a:rPr>
              <a:t>_</a:t>
            </a:r>
            <a:r>
              <a:rPr lang="cs-CZ" sz="1600" dirty="0" err="1" smtClean="0">
                <a:hlinkClick r:id="rId2"/>
              </a:rPr>
              <a:t>Art</a:t>
            </a:r>
            <a:r>
              <a:rPr lang="cs-CZ" sz="1600" dirty="0" smtClean="0">
                <a:hlinkClick r:id="rId2"/>
              </a:rPr>
              <a:t>_Museum_-_</a:t>
            </a:r>
            <a:r>
              <a:rPr lang="cs-CZ" sz="1600" dirty="0" err="1" smtClean="0">
                <a:hlinkClick r:id="rId2"/>
              </a:rPr>
              <a:t>DSC03828.JPG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uselang</a:t>
            </a:r>
            <a:r>
              <a:rPr lang="cs-CZ" sz="1600" dirty="0" smtClean="0">
                <a:hlinkClick r:id="rId2"/>
              </a:rPr>
              <a:t>=</a:t>
            </a:r>
            <a:r>
              <a:rPr lang="cs-CZ" sz="1600" dirty="0" err="1" smtClean="0">
                <a:hlinkClick r:id="rId2"/>
              </a:rPr>
              <a:t>cs</a:t>
            </a:r>
            <a:endParaRPr lang="cs-CZ" sz="1600" dirty="0" smtClean="0"/>
          </a:p>
          <a:p>
            <a:r>
              <a:rPr lang="cs-CZ" sz="1600" dirty="0" smtClean="0"/>
              <a:t>KOLEKTIV. </a:t>
            </a:r>
            <a:r>
              <a:rPr lang="cs-CZ" sz="1600" i="1" dirty="0" smtClean="0"/>
              <a:t>Tematická encyklopedie </a:t>
            </a:r>
            <a:r>
              <a:rPr lang="cs-CZ" sz="1600" i="1" dirty="0" err="1" smtClean="0"/>
              <a:t>Larousse</a:t>
            </a:r>
            <a:r>
              <a:rPr lang="cs-CZ" sz="1600" i="1" dirty="0" smtClean="0"/>
              <a:t>, Umění a literatura</a:t>
            </a:r>
            <a:r>
              <a:rPr lang="cs-CZ" sz="1600" dirty="0" smtClean="0"/>
              <a:t>. Praha: </a:t>
            </a:r>
            <a:r>
              <a:rPr lang="cs-CZ" sz="1600" dirty="0" err="1" smtClean="0"/>
              <a:t>Larousse</a:t>
            </a:r>
            <a:r>
              <a:rPr lang="cs-CZ" sz="1600" dirty="0" smtClean="0"/>
              <a:t> </a:t>
            </a:r>
            <a:r>
              <a:rPr lang="cs-CZ" sz="1600" dirty="0" err="1" smtClean="0"/>
              <a:t>Thematica</a:t>
            </a:r>
            <a:r>
              <a:rPr lang="cs-CZ" sz="1600" dirty="0" smtClean="0"/>
              <a:t>, Albatros, 1999, </a:t>
            </a:r>
            <a:r>
              <a:rPr lang="cs-CZ" sz="1600" dirty="0" err="1" smtClean="0"/>
              <a:t>ISBN</a:t>
            </a:r>
            <a:r>
              <a:rPr lang="cs-CZ" sz="1600" dirty="0" smtClean="0"/>
              <a:t> 80-00-00798-3.</a:t>
            </a:r>
          </a:p>
          <a:p>
            <a:r>
              <a:rPr lang="cs-CZ" sz="1600" dirty="0" smtClean="0"/>
              <a:t>KOLEKTIV. </a:t>
            </a:r>
            <a:r>
              <a:rPr lang="cs-CZ" sz="1600" i="1" dirty="0" smtClean="0"/>
              <a:t>encyklopedie Historie světa</a:t>
            </a:r>
            <a:r>
              <a:rPr lang="cs-CZ" sz="1600" dirty="0" smtClean="0"/>
              <a:t>. Praha: Ottovo </a:t>
            </a:r>
            <a:r>
              <a:rPr lang="cs-CZ" sz="1600" dirty="0" err="1" smtClean="0"/>
              <a:t>nakl</a:t>
            </a:r>
            <a:r>
              <a:rPr lang="cs-CZ" sz="1600" dirty="0" smtClean="0"/>
              <a:t>., 2001, </a:t>
            </a:r>
            <a:r>
              <a:rPr lang="cs-CZ" sz="1600" dirty="0" err="1" smtClean="0"/>
              <a:t>ISBN</a:t>
            </a:r>
            <a:r>
              <a:rPr lang="cs-CZ" sz="1600" dirty="0" smtClean="0"/>
              <a:t> 80-7181-567-5.</a:t>
            </a:r>
          </a:p>
          <a:p>
            <a:r>
              <a:rPr lang="cs-CZ" sz="1600" dirty="0" smtClean="0"/>
              <a:t>ČERNÁ, Marie. </a:t>
            </a:r>
            <a:r>
              <a:rPr lang="cs-CZ" sz="1600" i="1" dirty="0" smtClean="0"/>
              <a:t>Dějiny výtvarného umění</a:t>
            </a:r>
            <a:r>
              <a:rPr lang="cs-CZ" sz="1600" dirty="0" smtClean="0"/>
              <a:t>. Praha: Idea servis, 1996, </a:t>
            </a:r>
            <a:r>
              <a:rPr lang="cs-CZ" sz="1600" dirty="0" err="1" smtClean="0"/>
              <a:t>ISBN</a:t>
            </a:r>
            <a:r>
              <a:rPr lang="cs-CZ" sz="1600" dirty="0" smtClean="0"/>
              <a:t> 1866-034-96</a:t>
            </a:r>
          </a:p>
          <a:p>
            <a:r>
              <a:rPr lang="cs-CZ" sz="1600" dirty="0" err="1" smtClean="0"/>
              <a:t>ISMOON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 [online]. [cit. 13.2.2014]. Dostupný na WWW: 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</a:t>
            </a:r>
            <a:r>
              <a:rPr lang="cs-CZ" sz="1600" dirty="0" err="1" smtClean="0"/>
              <a:t>Late</a:t>
            </a:r>
            <a:r>
              <a:rPr lang="cs-CZ" sz="1600" dirty="0" smtClean="0"/>
              <a:t>_</a:t>
            </a:r>
            <a:r>
              <a:rPr lang="cs-CZ" sz="1600" dirty="0" err="1" smtClean="0"/>
              <a:t>Neolithic</a:t>
            </a:r>
            <a:r>
              <a:rPr lang="cs-CZ" sz="1600" dirty="0" smtClean="0"/>
              <a:t>_</a:t>
            </a:r>
            <a:r>
              <a:rPr lang="cs-CZ" sz="1600" dirty="0" err="1" smtClean="0"/>
              <a:t>cultures</a:t>
            </a:r>
            <a:r>
              <a:rPr lang="cs-CZ" sz="1600" dirty="0" smtClean="0"/>
              <a:t>_in_China.</a:t>
            </a:r>
            <a:r>
              <a:rPr lang="cs-CZ" sz="1600" dirty="0" err="1" smtClean="0"/>
              <a:t>jpg</a:t>
            </a:r>
            <a:r>
              <a:rPr lang="cs-CZ" sz="1600" dirty="0" smtClean="0"/>
              <a:t>?</a:t>
            </a:r>
            <a:r>
              <a:rPr lang="cs-CZ" sz="1600" dirty="0" err="1" smtClean="0"/>
              <a:t>uselang</a:t>
            </a:r>
            <a:r>
              <a:rPr lang="cs-CZ" sz="1600" dirty="0" smtClean="0"/>
              <a:t>=</a:t>
            </a:r>
            <a:r>
              <a:rPr lang="cs-CZ" sz="1600" dirty="0" err="1" smtClean="0"/>
              <a:t>cs</a:t>
            </a:r>
            <a:endParaRPr lang="cs-CZ" sz="1600" dirty="0" smtClean="0"/>
          </a:p>
          <a:p>
            <a:r>
              <a:rPr lang="cs-CZ" sz="1600" dirty="0" err="1" smtClean="0"/>
              <a:t>DADEROT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 [online]. [cit. 13.2.2014]. Dostupný na WWW: 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</a:t>
            </a:r>
            <a:r>
              <a:rPr lang="cs-CZ" sz="1600" dirty="0" err="1" smtClean="0"/>
              <a:t>Turquoise</a:t>
            </a:r>
            <a:r>
              <a:rPr lang="cs-CZ" sz="1600" dirty="0" smtClean="0"/>
              <a:t>-</a:t>
            </a:r>
            <a:r>
              <a:rPr lang="cs-CZ" sz="1600" dirty="0" err="1" smtClean="0"/>
              <a:t>Inlaid</a:t>
            </a:r>
            <a:r>
              <a:rPr lang="cs-CZ" sz="1600" dirty="0" smtClean="0"/>
              <a:t>_</a:t>
            </a:r>
            <a:r>
              <a:rPr lang="cs-CZ" sz="1600" dirty="0" err="1" smtClean="0"/>
              <a:t>Plaque</a:t>
            </a:r>
            <a:r>
              <a:rPr lang="cs-CZ" sz="1600" dirty="0" smtClean="0"/>
              <a:t>_</a:t>
            </a:r>
            <a:r>
              <a:rPr lang="cs-CZ" sz="1600" dirty="0" err="1" smtClean="0"/>
              <a:t>with</a:t>
            </a:r>
            <a:r>
              <a:rPr lang="cs-CZ" sz="1600" dirty="0" smtClean="0"/>
              <a:t>_</a:t>
            </a:r>
            <a:r>
              <a:rPr lang="cs-CZ" sz="1600" dirty="0" err="1" smtClean="0"/>
              <a:t>Stylized</a:t>
            </a:r>
            <a:r>
              <a:rPr lang="cs-CZ" sz="1600" dirty="0" smtClean="0"/>
              <a:t>_</a:t>
            </a:r>
            <a:r>
              <a:rPr lang="cs-CZ" sz="1600" dirty="0" err="1" smtClean="0"/>
              <a:t>Animal</a:t>
            </a:r>
            <a:r>
              <a:rPr lang="cs-CZ" sz="1600" dirty="0" smtClean="0"/>
              <a:t>-</a:t>
            </a:r>
            <a:r>
              <a:rPr lang="cs-CZ" sz="1600" dirty="0" err="1" smtClean="0"/>
              <a:t>Mask</a:t>
            </a:r>
            <a:r>
              <a:rPr lang="cs-CZ" sz="1600" dirty="0" smtClean="0"/>
              <a:t>_</a:t>
            </a:r>
            <a:r>
              <a:rPr lang="cs-CZ" sz="1600" dirty="0" err="1" smtClean="0"/>
              <a:t>Decoration</a:t>
            </a:r>
            <a:r>
              <a:rPr lang="cs-CZ" sz="1600" dirty="0" smtClean="0"/>
              <a:t>,_1900-1350_BC,_</a:t>
            </a:r>
            <a:r>
              <a:rPr lang="cs-CZ" sz="1600" dirty="0" err="1" smtClean="0"/>
              <a:t>Neolithic</a:t>
            </a:r>
            <a:r>
              <a:rPr lang="cs-CZ" sz="1600" dirty="0" smtClean="0"/>
              <a:t>_to_</a:t>
            </a:r>
            <a:r>
              <a:rPr lang="cs-CZ" sz="1600" dirty="0" err="1" smtClean="0"/>
              <a:t>Shang</a:t>
            </a:r>
            <a:r>
              <a:rPr lang="cs-CZ" sz="1600" dirty="0" smtClean="0"/>
              <a:t>_period,_</a:t>
            </a:r>
            <a:r>
              <a:rPr lang="cs-CZ" sz="1600" dirty="0" err="1" smtClean="0"/>
              <a:t>Erlitou</a:t>
            </a:r>
            <a:r>
              <a:rPr lang="cs-CZ" sz="1600" dirty="0" smtClean="0"/>
              <a:t>_</a:t>
            </a:r>
            <a:r>
              <a:rPr lang="cs-CZ" sz="1600" dirty="0" err="1" smtClean="0"/>
              <a:t>culture</a:t>
            </a:r>
            <a:r>
              <a:rPr lang="cs-CZ" sz="1600" dirty="0" smtClean="0"/>
              <a:t>,_China,_bronze_</a:t>
            </a:r>
            <a:r>
              <a:rPr lang="cs-CZ" sz="1600" dirty="0" err="1" smtClean="0"/>
              <a:t>with</a:t>
            </a:r>
            <a:r>
              <a:rPr lang="cs-CZ" sz="1600" dirty="0" smtClean="0"/>
              <a:t>_</a:t>
            </a:r>
            <a:r>
              <a:rPr lang="cs-CZ" sz="1600" dirty="0" err="1" smtClean="0"/>
              <a:t>turquoise</a:t>
            </a:r>
            <a:r>
              <a:rPr lang="cs-CZ" sz="1600" dirty="0" smtClean="0"/>
              <a:t>_inlay_-_</a:t>
            </a:r>
            <a:r>
              <a:rPr lang="cs-CZ" sz="1600" dirty="0" err="1" smtClean="0"/>
              <a:t>Sackler</a:t>
            </a:r>
            <a:r>
              <a:rPr lang="cs-CZ" sz="1600" dirty="0" smtClean="0"/>
              <a:t>_Museum_-_</a:t>
            </a:r>
            <a:r>
              <a:rPr lang="cs-CZ" sz="1600" dirty="0" err="1" smtClean="0"/>
              <a:t>DSC02627.JPG</a:t>
            </a:r>
            <a:r>
              <a:rPr lang="cs-CZ" sz="1600" dirty="0" smtClean="0"/>
              <a:t>?</a:t>
            </a:r>
            <a:r>
              <a:rPr lang="cs-CZ" sz="1600" dirty="0" err="1" smtClean="0"/>
              <a:t>uselang</a:t>
            </a:r>
            <a:r>
              <a:rPr lang="cs-CZ" sz="1600" dirty="0" smtClean="0"/>
              <a:t>=</a:t>
            </a:r>
            <a:r>
              <a:rPr lang="cs-CZ" sz="1600" dirty="0" err="1" smtClean="0"/>
              <a:t>cs</a:t>
            </a:r>
            <a:endParaRPr lang="cs-CZ" sz="1600" dirty="0" smtClean="0"/>
          </a:p>
          <a:p>
            <a:r>
              <a:rPr lang="en-US" sz="1600" dirty="0" smtClean="0"/>
              <a:t>EDITOR AT LARGE. </a:t>
            </a:r>
            <a:r>
              <a:rPr lang="en-US" sz="1600" i="1" dirty="0" smtClean="0"/>
              <a:t>Wikimedia Commons</a:t>
            </a:r>
            <a:r>
              <a:rPr lang="en-US" sz="1600" dirty="0" smtClean="0"/>
              <a:t> [online]. [cit. 13.2.2014].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http://commons.wikimedia.org/wiki/File:CMOC_Treasures_of_Ancient_China_exhibit_-_painted_jar.jpg?uselang=cs</a:t>
            </a:r>
          </a:p>
          <a:p>
            <a:r>
              <a:rPr lang="cs-CZ" sz="1600" dirty="0" err="1" smtClean="0"/>
              <a:t>SHIZHAO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 [online]. [cit. 13.2.2014]. Dostupný na WWW: 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</a:t>
            </a:r>
            <a:r>
              <a:rPr lang="cs-CZ" sz="1600" dirty="0" err="1" smtClean="0"/>
              <a:t>Liang</a:t>
            </a:r>
            <a:r>
              <a:rPr lang="cs-CZ" sz="1600" dirty="0" smtClean="0"/>
              <a:t>%</a:t>
            </a:r>
            <a:r>
              <a:rPr lang="cs-CZ" sz="1600" dirty="0" err="1" smtClean="0"/>
              <a:t>27s</a:t>
            </a:r>
            <a:r>
              <a:rPr lang="cs-CZ" sz="1600" dirty="0" smtClean="0"/>
              <a:t>_</a:t>
            </a:r>
            <a:r>
              <a:rPr lang="cs-CZ" sz="1600" dirty="0" err="1" smtClean="0"/>
              <a:t>calligraphy.jpg</a:t>
            </a:r>
            <a:endParaRPr lang="cs-CZ" sz="1600" dirty="0" smtClean="0"/>
          </a:p>
          <a:p>
            <a:r>
              <a:rPr lang="en-US" sz="1600" dirty="0" err="1" smtClean="0"/>
              <a:t>SHIBO</a:t>
            </a:r>
            <a:r>
              <a:rPr lang="en-US" sz="1600" dirty="0" smtClean="0"/>
              <a:t> 77. </a:t>
            </a:r>
            <a:r>
              <a:rPr lang="en-US" sz="1600" i="1" dirty="0" smtClean="0"/>
              <a:t>Wikimedia Commons</a:t>
            </a:r>
            <a:r>
              <a:rPr lang="en-US" sz="1600" dirty="0" smtClean="0"/>
              <a:t> [online]. [cit. 13.2.2014].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</a:t>
            </a:r>
            <a:r>
              <a:rPr lang="en-US" sz="1600" dirty="0" smtClean="0">
                <a:hlinkClick r:id="rId3"/>
              </a:rPr>
              <a:t>http://commons.wikimedia.org/wiki/File:Wang_Hsichih.jpg?uselang=cs</a:t>
            </a:r>
            <a:endParaRPr lang="en-US" sz="1600" dirty="0" smtClean="0"/>
          </a:p>
          <a:p>
            <a:pPr>
              <a:buNone/>
            </a:pP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easytourchina</a:t>
            </a:r>
            <a:r>
              <a:rPr lang="cs-CZ" sz="6400" dirty="0" smtClean="0"/>
              <a:t> [online]. [cit. 23.2.2014]. Dostupný na WWW: http://www.</a:t>
            </a:r>
            <a:r>
              <a:rPr lang="cs-CZ" sz="6400" dirty="0" err="1" smtClean="0"/>
              <a:t>easytourchina.com</a:t>
            </a:r>
            <a:r>
              <a:rPr lang="cs-CZ" sz="6400" dirty="0" smtClean="0"/>
              <a:t>/</a:t>
            </a:r>
            <a:r>
              <a:rPr lang="cs-CZ" sz="6400" dirty="0" err="1" smtClean="0"/>
              <a:t>photo</a:t>
            </a:r>
            <a:r>
              <a:rPr lang="cs-CZ" sz="6400" dirty="0" smtClean="0"/>
              <a:t>-</a:t>
            </a:r>
            <a:r>
              <a:rPr lang="cs-CZ" sz="6400" dirty="0" err="1" smtClean="0"/>
              <a:t>p7894</a:t>
            </a:r>
            <a:r>
              <a:rPr lang="cs-CZ" sz="6400" dirty="0" smtClean="0"/>
              <a:t>-</a:t>
            </a:r>
            <a:r>
              <a:rPr lang="cs-CZ" sz="6400" dirty="0" err="1" smtClean="0"/>
              <a:t>banpo</a:t>
            </a:r>
            <a:r>
              <a:rPr lang="cs-CZ" sz="6400" dirty="0" smtClean="0"/>
              <a:t>-</a:t>
            </a:r>
            <a:r>
              <a:rPr lang="cs-CZ" sz="6400" dirty="0" err="1" smtClean="0"/>
              <a:t>village</a:t>
            </a:r>
            <a:r>
              <a:rPr lang="cs-CZ" sz="6400" dirty="0" smtClean="0"/>
              <a:t>-</a:t>
            </a:r>
            <a:r>
              <a:rPr lang="cs-CZ" sz="6400" dirty="0" err="1" smtClean="0"/>
              <a:t>ruins</a:t>
            </a:r>
            <a:r>
              <a:rPr lang="cs-CZ" sz="6400" dirty="0" smtClean="0"/>
              <a:t>-</a:t>
            </a:r>
            <a:r>
              <a:rPr lang="cs-CZ" sz="6400" dirty="0" err="1" smtClean="0"/>
              <a:t>view</a:t>
            </a:r>
            <a:endParaRPr lang="cs-CZ" sz="6600" dirty="0" smtClean="0"/>
          </a:p>
          <a:p>
            <a:r>
              <a:rPr lang="cs-CZ" sz="6600" dirty="0" smtClean="0"/>
              <a:t>NEZJIŠTĚNO. </a:t>
            </a:r>
            <a:r>
              <a:rPr lang="cs-CZ" sz="6600" i="1" dirty="0" smtClean="0"/>
              <a:t>Terakotová armáda</a:t>
            </a:r>
            <a:r>
              <a:rPr lang="cs-CZ" sz="6600" dirty="0" smtClean="0"/>
              <a:t> [online]. [cit. 13.2.2014]. Dostupný na WWW: </a:t>
            </a:r>
            <a:r>
              <a:rPr lang="cs-CZ" sz="6600" dirty="0" smtClean="0">
                <a:hlinkClick r:id="rId2"/>
              </a:rPr>
              <a:t>http://</a:t>
            </a:r>
            <a:r>
              <a:rPr lang="cs-CZ" sz="6600" dirty="0" err="1" smtClean="0">
                <a:hlinkClick r:id="rId2"/>
              </a:rPr>
              <a:t>cs.wikipedia.org</a:t>
            </a:r>
            <a:r>
              <a:rPr lang="cs-CZ" sz="6600" dirty="0" smtClean="0">
                <a:hlinkClick r:id="rId2"/>
              </a:rPr>
              <a:t>/</a:t>
            </a:r>
            <a:r>
              <a:rPr lang="cs-CZ" sz="6600" dirty="0" err="1" smtClean="0">
                <a:hlinkClick r:id="rId2"/>
              </a:rPr>
              <a:t>wiki</a:t>
            </a:r>
            <a:r>
              <a:rPr lang="cs-CZ" sz="6600" dirty="0" smtClean="0">
                <a:hlinkClick r:id="rId2"/>
              </a:rPr>
              <a:t>/</a:t>
            </a:r>
            <a:r>
              <a:rPr lang="cs-CZ" sz="6600" dirty="0" err="1" smtClean="0">
                <a:hlinkClick r:id="rId2"/>
              </a:rPr>
              <a:t>Terakotov</a:t>
            </a:r>
            <a:r>
              <a:rPr lang="cs-CZ" sz="6600" dirty="0" smtClean="0">
                <a:hlinkClick r:id="rId2"/>
              </a:rPr>
              <a:t>%</a:t>
            </a:r>
            <a:r>
              <a:rPr lang="cs-CZ" sz="6600" dirty="0" err="1" smtClean="0">
                <a:hlinkClick r:id="rId2"/>
              </a:rPr>
              <a:t>C3</a:t>
            </a:r>
            <a:r>
              <a:rPr lang="cs-CZ" sz="6600" dirty="0" smtClean="0">
                <a:hlinkClick r:id="rId2"/>
              </a:rPr>
              <a:t>%</a:t>
            </a:r>
            <a:r>
              <a:rPr lang="cs-CZ" sz="6600" dirty="0" err="1" smtClean="0">
                <a:hlinkClick r:id="rId2"/>
              </a:rPr>
              <a:t>A1</a:t>
            </a:r>
            <a:r>
              <a:rPr lang="cs-CZ" sz="6600" dirty="0" smtClean="0">
                <a:hlinkClick r:id="rId2"/>
              </a:rPr>
              <a:t>_</a:t>
            </a:r>
            <a:r>
              <a:rPr lang="cs-CZ" sz="6600" dirty="0" err="1" smtClean="0">
                <a:hlinkClick r:id="rId2"/>
              </a:rPr>
              <a:t>arm</a:t>
            </a:r>
            <a:r>
              <a:rPr lang="cs-CZ" sz="6600" dirty="0" smtClean="0">
                <a:hlinkClick r:id="rId2"/>
              </a:rPr>
              <a:t>%</a:t>
            </a:r>
            <a:r>
              <a:rPr lang="cs-CZ" sz="6600" dirty="0" err="1" smtClean="0">
                <a:hlinkClick r:id="rId2"/>
              </a:rPr>
              <a:t>C3</a:t>
            </a:r>
            <a:r>
              <a:rPr lang="cs-CZ" sz="6600" dirty="0" smtClean="0">
                <a:hlinkClick r:id="rId2"/>
              </a:rPr>
              <a:t>%</a:t>
            </a:r>
            <a:r>
              <a:rPr lang="cs-CZ" sz="6600" dirty="0" err="1" smtClean="0">
                <a:hlinkClick r:id="rId2"/>
              </a:rPr>
              <a:t>A1da</a:t>
            </a:r>
            <a:endParaRPr lang="cs-CZ" sz="6600" dirty="0" smtClean="0"/>
          </a:p>
          <a:p>
            <a:r>
              <a:rPr lang="cs-CZ" sz="6400" dirty="0" err="1" smtClean="0"/>
              <a:t>RUX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The</a:t>
            </a:r>
            <a:r>
              <a:rPr lang="cs-CZ" sz="6400" dirty="0" smtClean="0"/>
              <a:t>_Great_</a:t>
            </a:r>
            <a:r>
              <a:rPr lang="cs-CZ" sz="6400" dirty="0" err="1" smtClean="0"/>
              <a:t>Wall</a:t>
            </a:r>
            <a:r>
              <a:rPr lang="cs-CZ" sz="6400" dirty="0" smtClean="0"/>
              <a:t>-</a:t>
            </a:r>
            <a:r>
              <a:rPr lang="cs-CZ" sz="6400" dirty="0" err="1" smtClean="0"/>
              <a:t>Badaling</a:t>
            </a:r>
            <a:r>
              <a:rPr lang="cs-CZ" sz="6400" dirty="0" smtClean="0"/>
              <a:t>-</a:t>
            </a:r>
            <a:r>
              <a:rPr lang="cs-CZ" sz="6400" dirty="0" err="1" smtClean="0"/>
              <a:t>2004d.jpg</a:t>
            </a:r>
            <a:endParaRPr lang="cs-CZ" sz="6400" dirty="0" smtClean="0"/>
          </a:p>
          <a:p>
            <a:r>
              <a:rPr lang="cs-CZ" sz="6400" dirty="0" err="1" smtClean="0"/>
              <a:t>ISMOON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http://</a:t>
            </a:r>
            <a:r>
              <a:rPr lang="cs-CZ" sz="6400" dirty="0" err="1" smtClean="0"/>
              <a:t>upload.wikimedia.org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/</a:t>
            </a:r>
            <a:r>
              <a:rPr lang="cs-CZ" sz="6400" dirty="0" err="1" smtClean="0"/>
              <a:t>commons</a:t>
            </a:r>
            <a:r>
              <a:rPr lang="cs-CZ" sz="6400" dirty="0" smtClean="0"/>
              <a:t>/8/</a:t>
            </a:r>
            <a:r>
              <a:rPr lang="cs-CZ" sz="6400" dirty="0" err="1" smtClean="0"/>
              <a:t>8f</a:t>
            </a:r>
            <a:r>
              <a:rPr lang="cs-CZ" sz="6400" dirty="0" smtClean="0"/>
              <a:t>/</a:t>
            </a:r>
            <a:r>
              <a:rPr lang="cs-CZ" sz="6400" dirty="0" err="1" smtClean="0"/>
              <a:t>Jiangzhai</a:t>
            </a:r>
            <a:r>
              <a:rPr lang="cs-CZ" sz="6400" dirty="0" smtClean="0"/>
              <a:t>_settlement_model%</a:t>
            </a:r>
            <a:r>
              <a:rPr lang="cs-CZ" sz="6400" dirty="0" err="1" smtClean="0"/>
              <a:t>2C</a:t>
            </a:r>
            <a:r>
              <a:rPr lang="cs-CZ" sz="6400" dirty="0" smtClean="0"/>
              <a:t>_</a:t>
            </a:r>
            <a:r>
              <a:rPr lang="cs-CZ" sz="6400" dirty="0" err="1" smtClean="0"/>
              <a:t>Yangshao</a:t>
            </a:r>
            <a:r>
              <a:rPr lang="cs-CZ" sz="6400" dirty="0" smtClean="0"/>
              <a:t>_</a:t>
            </a:r>
            <a:r>
              <a:rPr lang="cs-CZ" sz="6400" dirty="0" err="1" smtClean="0"/>
              <a:t>culture</a:t>
            </a:r>
            <a:r>
              <a:rPr lang="cs-CZ" sz="6400" dirty="0" smtClean="0"/>
              <a:t>%</a:t>
            </a:r>
            <a:r>
              <a:rPr lang="cs-CZ" sz="6400" dirty="0" err="1" smtClean="0"/>
              <a:t>2C</a:t>
            </a:r>
            <a:r>
              <a:rPr lang="cs-CZ" sz="6400" dirty="0" smtClean="0"/>
              <a:t>_</a:t>
            </a:r>
            <a:r>
              <a:rPr lang="cs-CZ" sz="6400" dirty="0" err="1" smtClean="0"/>
              <a:t>Lintong</a:t>
            </a:r>
            <a:r>
              <a:rPr lang="cs-CZ" sz="6400" dirty="0" smtClean="0"/>
              <a:t>%</a:t>
            </a:r>
            <a:r>
              <a:rPr lang="cs-CZ" sz="6400" dirty="0" err="1" smtClean="0"/>
              <a:t>2C</a:t>
            </a:r>
            <a:r>
              <a:rPr lang="cs-CZ" sz="6400" dirty="0" smtClean="0"/>
              <a:t>_</a:t>
            </a:r>
            <a:r>
              <a:rPr lang="cs-CZ" sz="6400" dirty="0" err="1" smtClean="0"/>
              <a:t>Shaanxi.jpg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en-US" sz="6400" dirty="0" smtClean="0"/>
              <a:t>MACDONALD, Ronnie.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13.2.2014].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http://commons.wikimedia.org/wiki/File:The_Forbidden_City_-_Beijing_28_(4935462316).jpg?uselang=cs</a:t>
            </a:r>
          </a:p>
          <a:p>
            <a:r>
              <a:rPr lang="en-US" sz="6400" dirty="0" smtClean="0"/>
              <a:t>MACDONALD, Ronnie.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13.2.2014].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</a:t>
            </a:r>
            <a:r>
              <a:rPr lang="en-US" sz="6400" dirty="0" smtClean="0">
                <a:hlinkClick r:id="rId3"/>
              </a:rPr>
              <a:t>http://commons.wikimedia.org/wiki/File:The_Forbidden_City_-_Beijing_13_(4935317774).jpg?uselang=cs</a:t>
            </a:r>
            <a:endParaRPr lang="cs-CZ" sz="6400" dirty="0" smtClean="0"/>
          </a:p>
          <a:p>
            <a:r>
              <a:rPr lang="cs-CZ" sz="6400" dirty="0" err="1" smtClean="0"/>
              <a:t>MORIO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Hall</a:t>
            </a:r>
            <a:r>
              <a:rPr lang="cs-CZ" sz="6400" dirty="0" smtClean="0"/>
              <a:t>_</a:t>
            </a:r>
            <a:r>
              <a:rPr lang="cs-CZ" sz="6400" dirty="0" err="1" smtClean="0"/>
              <a:t>of</a:t>
            </a:r>
            <a:r>
              <a:rPr lang="cs-CZ" sz="6400" dirty="0" smtClean="0"/>
              <a:t>_</a:t>
            </a:r>
            <a:r>
              <a:rPr lang="cs-CZ" sz="6400" dirty="0" err="1" smtClean="0"/>
              <a:t>Supreme</a:t>
            </a:r>
            <a:r>
              <a:rPr lang="cs-CZ" sz="6400" dirty="0" smtClean="0"/>
              <a:t>_</a:t>
            </a:r>
            <a:r>
              <a:rPr lang="cs-CZ" sz="6400" dirty="0" err="1" smtClean="0"/>
              <a:t>Harmony</a:t>
            </a:r>
            <a:r>
              <a:rPr lang="cs-CZ" sz="6400" dirty="0" smtClean="0"/>
              <a:t>_</a:t>
            </a:r>
            <a:r>
              <a:rPr lang="cs-CZ" sz="6400" dirty="0" err="1" smtClean="0"/>
              <a:t>interior</a:t>
            </a:r>
            <a:r>
              <a:rPr lang="cs-CZ" sz="6400" dirty="0" smtClean="0"/>
              <a:t>_2010_</a:t>
            </a:r>
            <a:r>
              <a:rPr lang="cs-CZ" sz="6400" dirty="0" err="1" smtClean="0"/>
              <a:t>April.jpg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en-US" sz="6400" dirty="0" smtClean="0"/>
              <a:t>MACDONALD, Ronnie.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13.2.2014].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http://upload.wikimedia.org/wikipedia/commons/9/90/The_Forbidden_City_-_Beijing_33_%284934774557%29.jpg?uselang=cs</a:t>
            </a:r>
          </a:p>
          <a:p>
            <a:r>
              <a:rPr lang="cs-CZ" sz="6400" dirty="0" err="1" smtClean="0"/>
              <a:t>MORIO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http://</a:t>
            </a:r>
            <a:r>
              <a:rPr lang="cs-CZ" sz="6400" dirty="0" err="1" smtClean="0"/>
              <a:t>upload.wikimedia.org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/</a:t>
            </a:r>
            <a:r>
              <a:rPr lang="cs-CZ" sz="6400" dirty="0" err="1" smtClean="0"/>
              <a:t>commons</a:t>
            </a:r>
            <a:r>
              <a:rPr lang="cs-CZ" sz="6400" dirty="0" smtClean="0"/>
              <a:t>/3/</a:t>
            </a:r>
            <a:r>
              <a:rPr lang="cs-CZ" sz="6400" dirty="0" err="1" smtClean="0"/>
              <a:t>3a</a:t>
            </a:r>
            <a:r>
              <a:rPr lang="cs-CZ" sz="6400" dirty="0" smtClean="0"/>
              <a:t>/</a:t>
            </a:r>
            <a:r>
              <a:rPr lang="cs-CZ" sz="6400" dirty="0" err="1" smtClean="0"/>
              <a:t>Hall</a:t>
            </a:r>
            <a:r>
              <a:rPr lang="cs-CZ" sz="6400" dirty="0" smtClean="0"/>
              <a:t>_</a:t>
            </a:r>
            <a:r>
              <a:rPr lang="cs-CZ" sz="6400" dirty="0" err="1" smtClean="0"/>
              <a:t>of</a:t>
            </a:r>
            <a:r>
              <a:rPr lang="cs-CZ" sz="6400" dirty="0" smtClean="0"/>
              <a:t>_</a:t>
            </a:r>
            <a:r>
              <a:rPr lang="cs-CZ" sz="6400" dirty="0" err="1" smtClean="0"/>
              <a:t>Preserving</a:t>
            </a:r>
            <a:r>
              <a:rPr lang="cs-CZ" sz="6400" dirty="0" smtClean="0"/>
              <a:t>_</a:t>
            </a:r>
            <a:r>
              <a:rPr lang="cs-CZ" sz="6400" dirty="0" err="1" smtClean="0"/>
              <a:t>Harmony</a:t>
            </a:r>
            <a:r>
              <a:rPr lang="cs-CZ" sz="6400" dirty="0" smtClean="0"/>
              <a:t>_</a:t>
            </a:r>
            <a:r>
              <a:rPr lang="cs-CZ" sz="6400" dirty="0" err="1" smtClean="0"/>
              <a:t>interior</a:t>
            </a:r>
            <a:r>
              <a:rPr lang="cs-CZ" sz="6400" dirty="0" smtClean="0"/>
              <a:t>_2010_</a:t>
            </a:r>
            <a:r>
              <a:rPr lang="cs-CZ" sz="6400" dirty="0" err="1" smtClean="0"/>
              <a:t>April.jpg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JARVIS</a:t>
            </a:r>
            <a:r>
              <a:rPr lang="cs-CZ" sz="6400" dirty="0" smtClean="0"/>
              <a:t>, </a:t>
            </a:r>
            <a:r>
              <a:rPr lang="cs-CZ" sz="6400" dirty="0" err="1" smtClean="0"/>
              <a:t>Dennis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Flickr</a:t>
            </a:r>
            <a:r>
              <a:rPr lang="cs-CZ" sz="6400" dirty="0" smtClean="0"/>
              <a:t>_-_</a:t>
            </a:r>
            <a:r>
              <a:rPr lang="cs-CZ" sz="6400" dirty="0" err="1" smtClean="0"/>
              <a:t>archer10</a:t>
            </a:r>
            <a:r>
              <a:rPr lang="cs-CZ" sz="6400" dirty="0" smtClean="0"/>
              <a:t>_(</a:t>
            </a:r>
            <a:r>
              <a:rPr lang="cs-CZ" sz="6400" dirty="0" err="1" smtClean="0"/>
              <a:t>Dennis</a:t>
            </a:r>
            <a:r>
              <a:rPr lang="cs-CZ" sz="6400" dirty="0" smtClean="0"/>
              <a:t>)_-_China-7461_-_</a:t>
            </a:r>
            <a:r>
              <a:rPr lang="cs-CZ" sz="6400" dirty="0" err="1" smtClean="0"/>
              <a:t>Big</a:t>
            </a:r>
            <a:r>
              <a:rPr lang="cs-CZ" sz="6400" dirty="0" smtClean="0"/>
              <a:t>_</a:t>
            </a:r>
            <a:r>
              <a:rPr lang="cs-CZ" sz="6400" dirty="0" err="1" smtClean="0"/>
              <a:t>Wild</a:t>
            </a:r>
            <a:r>
              <a:rPr lang="cs-CZ" sz="6400" dirty="0" smtClean="0"/>
              <a:t>_</a:t>
            </a:r>
            <a:r>
              <a:rPr lang="cs-CZ" sz="6400" dirty="0" err="1" smtClean="0"/>
              <a:t>Goose</a:t>
            </a:r>
            <a:r>
              <a:rPr lang="cs-CZ" sz="6400" dirty="0" smtClean="0"/>
              <a:t>_Pagoda.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472608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smtClean="0"/>
              <a:t>NEZJIŠTĚNO. </a:t>
            </a:r>
            <a:r>
              <a:rPr lang="cs-CZ" sz="6400" i="1" dirty="0" smtClean="0"/>
              <a:t>Velká čínská zeď</a:t>
            </a:r>
            <a:r>
              <a:rPr lang="cs-CZ" sz="6400" dirty="0" smtClean="0"/>
              <a:t> [online]. [cit. 23.2.2014].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Velk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A1</a:t>
            </a:r>
            <a:r>
              <a:rPr lang="cs-CZ" sz="6400" dirty="0" smtClean="0"/>
              <a:t>_%</a:t>
            </a:r>
            <a:r>
              <a:rPr lang="cs-CZ" sz="6400" dirty="0" err="1" smtClean="0"/>
              <a:t>C4</a:t>
            </a:r>
            <a:r>
              <a:rPr lang="cs-CZ" sz="6400" dirty="0" smtClean="0"/>
              <a:t>%</a:t>
            </a:r>
            <a:r>
              <a:rPr lang="cs-CZ" sz="6400" dirty="0" err="1" smtClean="0"/>
              <a:t>8D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ADnsk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A1</a:t>
            </a:r>
            <a:r>
              <a:rPr lang="cs-CZ" sz="6400" dirty="0" smtClean="0"/>
              <a:t>_ze%</a:t>
            </a:r>
            <a:r>
              <a:rPr lang="cs-CZ" sz="6400" dirty="0" err="1" smtClean="0"/>
              <a:t>C4</a:t>
            </a:r>
            <a:r>
              <a:rPr lang="cs-CZ" sz="6400" dirty="0" smtClean="0"/>
              <a:t>%</a:t>
            </a:r>
            <a:r>
              <a:rPr lang="cs-CZ" sz="6400" dirty="0" err="1" smtClean="0"/>
              <a:t>8F</a:t>
            </a:r>
            <a:endParaRPr lang="cs-CZ" sz="6400" dirty="0" smtClean="0"/>
          </a:p>
          <a:p>
            <a:r>
              <a:rPr lang="cs-CZ" sz="6400" dirty="0" err="1" smtClean="0"/>
              <a:t>PRATEYKA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</a:t>
            </a:r>
            <a:r>
              <a:rPr lang="cs-CZ" sz="6400" dirty="0" smtClean="0">
                <a:hlinkClick r:id="rId2"/>
              </a:rPr>
              <a:t>http://</a:t>
            </a:r>
            <a:r>
              <a:rPr lang="cs-CZ" sz="6400" dirty="0" err="1" smtClean="0">
                <a:hlinkClick r:id="rId2"/>
              </a:rPr>
              <a:t>commons.wikimedia.org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wiki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File</a:t>
            </a:r>
            <a:r>
              <a:rPr lang="cs-CZ" sz="6400" dirty="0" smtClean="0">
                <a:hlinkClick r:id="rId2"/>
              </a:rPr>
              <a:t>:</a:t>
            </a:r>
            <a:r>
              <a:rPr lang="cs-CZ" sz="6400" dirty="0" err="1" smtClean="0">
                <a:hlinkClick r:id="rId2"/>
              </a:rPr>
              <a:t>Longmen</a:t>
            </a:r>
            <a:r>
              <a:rPr lang="cs-CZ" sz="6400" dirty="0" smtClean="0">
                <a:hlinkClick r:id="rId2"/>
              </a:rPr>
              <a:t>-</a:t>
            </a:r>
            <a:r>
              <a:rPr lang="cs-CZ" sz="6400" dirty="0" err="1" smtClean="0">
                <a:hlinkClick r:id="rId2"/>
              </a:rPr>
              <a:t>grottoes</a:t>
            </a:r>
            <a:r>
              <a:rPr lang="cs-CZ" sz="6400" dirty="0" smtClean="0">
                <a:hlinkClick r:id="rId2"/>
              </a:rPr>
              <a:t>-</a:t>
            </a:r>
            <a:r>
              <a:rPr lang="cs-CZ" sz="6400" dirty="0" err="1" smtClean="0">
                <a:hlinkClick r:id="rId2"/>
              </a:rPr>
              <a:t>longmen</a:t>
            </a:r>
            <a:r>
              <a:rPr lang="cs-CZ" sz="6400" dirty="0" smtClean="0">
                <a:hlinkClick r:id="rId2"/>
              </a:rPr>
              <a:t>-</a:t>
            </a:r>
            <a:r>
              <a:rPr lang="cs-CZ" sz="6400" dirty="0" err="1" smtClean="0">
                <a:hlinkClick r:id="rId2"/>
              </a:rPr>
              <a:t>mountain</a:t>
            </a:r>
            <a:r>
              <a:rPr lang="cs-CZ" sz="6400" dirty="0" smtClean="0">
                <a:hlinkClick r:id="rId2"/>
              </a:rPr>
              <a:t>-</a:t>
            </a:r>
            <a:r>
              <a:rPr lang="cs-CZ" sz="6400" dirty="0" err="1" smtClean="0">
                <a:hlinkClick r:id="rId2"/>
              </a:rPr>
              <a:t>from</a:t>
            </a:r>
            <a:r>
              <a:rPr lang="cs-CZ" sz="6400" dirty="0" smtClean="0">
                <a:hlinkClick r:id="rId2"/>
              </a:rPr>
              <a:t>-a-distance.</a:t>
            </a:r>
            <a:r>
              <a:rPr lang="cs-CZ" sz="6400" dirty="0" err="1" smtClean="0">
                <a:hlinkClick r:id="rId2"/>
              </a:rPr>
              <a:t>jpg</a:t>
            </a:r>
            <a:endParaRPr lang="cs-CZ" sz="6400" dirty="0" smtClean="0"/>
          </a:p>
          <a:p>
            <a:r>
              <a:rPr lang="cs-CZ" sz="6400" dirty="0" err="1" smtClean="0"/>
              <a:t>CEPKA</a:t>
            </a:r>
            <a:r>
              <a:rPr lang="cs-CZ" sz="6400" dirty="0" smtClean="0"/>
              <a:t>, </a:t>
            </a:r>
            <a:r>
              <a:rPr lang="cs-CZ" sz="6400" dirty="0" err="1" smtClean="0"/>
              <a:t>Angus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</a:t>
            </a:r>
            <a:r>
              <a:rPr lang="cs-CZ" sz="6400" dirty="0" smtClean="0">
                <a:hlinkClick r:id="rId3"/>
              </a:rPr>
              <a:t>http://</a:t>
            </a:r>
            <a:r>
              <a:rPr lang="cs-CZ" sz="6400" dirty="0" err="1" smtClean="0">
                <a:hlinkClick r:id="rId3"/>
              </a:rPr>
              <a:t>commons.wikimedia.org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wiki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File</a:t>
            </a:r>
            <a:r>
              <a:rPr lang="cs-CZ" sz="6400" dirty="0" smtClean="0">
                <a:hlinkClick r:id="rId3"/>
              </a:rPr>
              <a:t>:</a:t>
            </a:r>
            <a:r>
              <a:rPr lang="cs-CZ" sz="6400" dirty="0" err="1" smtClean="0">
                <a:hlinkClick r:id="rId3"/>
              </a:rPr>
              <a:t>Wanfo</a:t>
            </a:r>
            <a:r>
              <a:rPr lang="cs-CZ" sz="6400" dirty="0" smtClean="0">
                <a:hlinkClick r:id="rId3"/>
              </a:rPr>
              <a:t>_Pagoda_</a:t>
            </a:r>
            <a:r>
              <a:rPr lang="cs-CZ" sz="6400" dirty="0" err="1" smtClean="0">
                <a:hlinkClick r:id="rId3"/>
              </a:rPr>
              <a:t>1.JPG</a:t>
            </a:r>
            <a:r>
              <a:rPr lang="cs-CZ" sz="6400" dirty="0" smtClean="0">
                <a:hlinkClick r:id="rId3"/>
              </a:rPr>
              <a:t>?</a:t>
            </a:r>
            <a:r>
              <a:rPr lang="cs-CZ" sz="6400" dirty="0" err="1" smtClean="0">
                <a:hlinkClick r:id="rId3"/>
              </a:rPr>
              <a:t>uselang</a:t>
            </a:r>
            <a:r>
              <a:rPr lang="cs-CZ" sz="6400" dirty="0" smtClean="0">
                <a:hlinkClick r:id="rId3"/>
              </a:rPr>
              <a:t>=</a:t>
            </a:r>
            <a:r>
              <a:rPr lang="cs-CZ" sz="6400" dirty="0" err="1" smtClean="0">
                <a:hlinkClick r:id="rId3"/>
              </a:rPr>
              <a:t>cs</a:t>
            </a:r>
            <a:endParaRPr lang="cs-CZ" sz="6400" dirty="0" smtClean="0"/>
          </a:p>
          <a:p>
            <a:r>
              <a:rPr lang="cs-CZ" sz="6400" dirty="0" err="1" smtClean="0"/>
              <a:t>PETROSYAN</a:t>
            </a:r>
            <a:r>
              <a:rPr lang="cs-CZ" sz="6400" dirty="0" smtClean="0"/>
              <a:t>, Leon.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Dunhuang</a:t>
            </a:r>
            <a:r>
              <a:rPr lang="cs-CZ" sz="6400" dirty="0" smtClean="0"/>
              <a:t>_</a:t>
            </a:r>
            <a:r>
              <a:rPr lang="cs-CZ" sz="6400" dirty="0" err="1" smtClean="0"/>
              <a:t>grottoes</a:t>
            </a:r>
            <a:r>
              <a:rPr lang="cs-CZ" sz="6400" dirty="0" smtClean="0"/>
              <a:t>_(</a:t>
            </a:r>
            <a:r>
              <a:rPr lang="cs-CZ" sz="6400" dirty="0" err="1" smtClean="0"/>
              <a:t>Mogao</a:t>
            </a:r>
            <a:r>
              <a:rPr lang="cs-CZ" sz="6400" dirty="0" smtClean="0"/>
              <a:t>_</a:t>
            </a:r>
            <a:r>
              <a:rPr lang="cs-CZ" sz="6400" dirty="0" err="1" smtClean="0"/>
              <a:t>cave</a:t>
            </a:r>
            <a:r>
              <a:rPr lang="cs-CZ" sz="6400" dirty="0" smtClean="0"/>
              <a:t>).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ARDAJEV</a:t>
            </a:r>
            <a:r>
              <a:rPr lang="cs-CZ" sz="6400" dirty="0" smtClean="0"/>
              <a:t>, </a:t>
            </a:r>
            <a:r>
              <a:rPr lang="cs-CZ" sz="6400" dirty="0" err="1" smtClean="0"/>
              <a:t>Jevgenij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Dunhuang</a:t>
            </a:r>
            <a:r>
              <a:rPr lang="cs-CZ" sz="6400" dirty="0" smtClean="0"/>
              <a:t>_</a:t>
            </a:r>
            <a:r>
              <a:rPr lang="cs-CZ" sz="6400" dirty="0" err="1" smtClean="0"/>
              <a:t>Mara</a:t>
            </a:r>
            <a:r>
              <a:rPr lang="cs-CZ" sz="6400" dirty="0" smtClean="0"/>
              <a:t>_</a:t>
            </a:r>
            <a:r>
              <a:rPr lang="cs-CZ" sz="6400" dirty="0" err="1" smtClean="0"/>
              <a:t>Budda</a:t>
            </a:r>
            <a:r>
              <a:rPr lang="cs-CZ" sz="6400" dirty="0" smtClean="0"/>
              <a:t>_</a:t>
            </a:r>
            <a:r>
              <a:rPr lang="cs-CZ" sz="6400" dirty="0" err="1" smtClean="0"/>
              <a:t>2.jpg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HALUN</a:t>
            </a:r>
            <a:r>
              <a:rPr lang="cs-CZ" sz="6400" dirty="0" smtClean="0"/>
              <a:t>, Jakub.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:20090530_</a:t>
            </a:r>
            <a:r>
              <a:rPr lang="cs-CZ" sz="6400" dirty="0" err="1" smtClean="0"/>
              <a:t>Beijing</a:t>
            </a:r>
            <a:r>
              <a:rPr lang="cs-CZ" sz="6400" dirty="0" smtClean="0"/>
              <a:t>_</a:t>
            </a:r>
            <a:r>
              <a:rPr lang="cs-CZ" sz="6400" dirty="0" err="1" smtClean="0"/>
              <a:t>Summer</a:t>
            </a:r>
            <a:r>
              <a:rPr lang="cs-CZ" sz="6400" dirty="0" smtClean="0"/>
              <a:t>_</a:t>
            </a:r>
            <a:r>
              <a:rPr lang="cs-CZ" sz="6400" dirty="0" err="1" smtClean="0"/>
              <a:t>Palace</a:t>
            </a:r>
            <a:r>
              <a:rPr lang="cs-CZ" sz="6400" dirty="0" smtClean="0"/>
              <a:t>_</a:t>
            </a:r>
            <a:r>
              <a:rPr lang="cs-CZ" sz="6400" dirty="0" err="1" smtClean="0"/>
              <a:t>8467.jpg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ISMOON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Miaodigou</a:t>
            </a:r>
            <a:r>
              <a:rPr lang="cs-CZ" sz="6400" dirty="0" smtClean="0"/>
              <a:t>_</a:t>
            </a:r>
            <a:r>
              <a:rPr lang="cs-CZ" sz="6400" dirty="0" err="1" smtClean="0"/>
              <a:t>urn</a:t>
            </a:r>
            <a:r>
              <a:rPr lang="cs-CZ" sz="6400" dirty="0" smtClean="0"/>
              <a:t>,</a:t>
            </a:r>
            <a:r>
              <a:rPr lang="cs-CZ" sz="6400" dirty="0" err="1" smtClean="0"/>
              <a:t>Yangshao</a:t>
            </a:r>
            <a:r>
              <a:rPr lang="cs-CZ" sz="6400" dirty="0" smtClean="0"/>
              <a:t>_</a:t>
            </a:r>
            <a:r>
              <a:rPr lang="cs-CZ" sz="6400" dirty="0" err="1" smtClean="0"/>
              <a:t>culture.jpg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WMPEARL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Neolithic</a:t>
            </a:r>
            <a:r>
              <a:rPr lang="cs-CZ" sz="6400" dirty="0" smtClean="0"/>
              <a:t>_</a:t>
            </a:r>
            <a:r>
              <a:rPr lang="cs-CZ" sz="6400" dirty="0" err="1" smtClean="0"/>
              <a:t>Chinese</a:t>
            </a:r>
            <a:r>
              <a:rPr lang="cs-CZ" sz="6400" dirty="0" smtClean="0"/>
              <a:t>_</a:t>
            </a:r>
            <a:r>
              <a:rPr lang="cs-CZ" sz="6400" dirty="0" err="1" smtClean="0"/>
              <a:t>pottery</a:t>
            </a:r>
            <a:r>
              <a:rPr lang="cs-CZ" sz="6400" dirty="0" smtClean="0"/>
              <a:t>,_John_</a:t>
            </a:r>
            <a:r>
              <a:rPr lang="cs-CZ" sz="6400" dirty="0" err="1" smtClean="0"/>
              <a:t>Young</a:t>
            </a:r>
            <a:r>
              <a:rPr lang="cs-CZ" sz="6400" dirty="0" smtClean="0"/>
              <a:t>_Museum_</a:t>
            </a:r>
            <a:r>
              <a:rPr lang="cs-CZ" sz="6400" dirty="0" err="1" smtClean="0"/>
              <a:t>of</a:t>
            </a:r>
            <a:r>
              <a:rPr lang="cs-CZ" sz="6400" dirty="0" smtClean="0"/>
              <a:t>_</a:t>
            </a:r>
            <a:r>
              <a:rPr lang="cs-CZ" sz="6400" dirty="0" err="1" smtClean="0"/>
              <a:t>Art</a:t>
            </a:r>
            <a:r>
              <a:rPr lang="cs-CZ" sz="6400" dirty="0" smtClean="0"/>
              <a:t>_I.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KIMBELL</a:t>
            </a:r>
            <a:r>
              <a:rPr lang="cs-CZ" sz="6400" dirty="0" smtClean="0"/>
              <a:t> </a:t>
            </a:r>
            <a:r>
              <a:rPr lang="cs-CZ" sz="6400" dirty="0" err="1" smtClean="0"/>
              <a:t>ART</a:t>
            </a:r>
            <a:r>
              <a:rPr lang="cs-CZ" sz="6400" dirty="0" smtClean="0"/>
              <a:t> MUSEUM.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Chinese</a:t>
            </a:r>
            <a:r>
              <a:rPr lang="cs-CZ" sz="6400" dirty="0" smtClean="0"/>
              <a:t>,_%</a:t>
            </a:r>
            <a:r>
              <a:rPr lang="cs-CZ" sz="6400" dirty="0" err="1" smtClean="0"/>
              <a:t>E2</a:t>
            </a:r>
            <a:r>
              <a:rPr lang="cs-CZ" sz="6400" dirty="0" smtClean="0"/>
              <a:t>%80%</a:t>
            </a:r>
            <a:r>
              <a:rPr lang="cs-CZ" sz="6400" dirty="0" err="1" smtClean="0"/>
              <a:t>98Pink</a:t>
            </a:r>
            <a:r>
              <a:rPr lang="cs-CZ" sz="6400" dirty="0" smtClean="0"/>
              <a:t>_</a:t>
            </a:r>
            <a:r>
              <a:rPr lang="cs-CZ" sz="6400" dirty="0" err="1" smtClean="0"/>
              <a:t>and</a:t>
            </a:r>
            <a:r>
              <a:rPr lang="cs-CZ" sz="6400" dirty="0" smtClean="0"/>
              <a:t>_</a:t>
            </a:r>
            <a:r>
              <a:rPr lang="cs-CZ" sz="6400" dirty="0" err="1" smtClean="0"/>
              <a:t>White</a:t>
            </a:r>
            <a:r>
              <a:rPr lang="cs-CZ" sz="6400" dirty="0" smtClean="0"/>
              <a:t>_Lotus%</a:t>
            </a:r>
            <a:r>
              <a:rPr lang="cs-CZ" sz="6400" dirty="0" err="1" smtClean="0"/>
              <a:t>E2</a:t>
            </a:r>
            <a:r>
              <a:rPr lang="cs-CZ" sz="6400" dirty="0" smtClean="0"/>
              <a:t>%80%99,_</a:t>
            </a:r>
            <a:r>
              <a:rPr lang="cs-CZ" sz="6400" dirty="0" err="1" smtClean="0"/>
              <a:t>14th</a:t>
            </a:r>
            <a:r>
              <a:rPr lang="cs-CZ" sz="6400" dirty="0" smtClean="0"/>
              <a:t>_</a:t>
            </a:r>
            <a:r>
              <a:rPr lang="cs-CZ" sz="6400" dirty="0" err="1" smtClean="0"/>
              <a:t>century</a:t>
            </a:r>
            <a:r>
              <a:rPr lang="cs-CZ" sz="6400" dirty="0" smtClean="0"/>
              <a:t>_China,_</a:t>
            </a:r>
            <a:r>
              <a:rPr lang="cs-CZ" sz="6400" dirty="0" err="1" smtClean="0"/>
              <a:t>Yuan</a:t>
            </a:r>
            <a:r>
              <a:rPr lang="cs-CZ" sz="6400" dirty="0" smtClean="0"/>
              <a:t>_dynasty_(1279%</a:t>
            </a:r>
            <a:r>
              <a:rPr lang="cs-CZ" sz="6400" dirty="0" err="1" smtClean="0"/>
              <a:t>E2</a:t>
            </a:r>
            <a:r>
              <a:rPr lang="cs-CZ" sz="6400" dirty="0" smtClean="0"/>
              <a:t>%80%931368),_</a:t>
            </a:r>
            <a:r>
              <a:rPr lang="cs-CZ" sz="6400" dirty="0" err="1" smtClean="0"/>
              <a:t>Hanging</a:t>
            </a:r>
            <a:r>
              <a:rPr lang="cs-CZ" sz="6400" dirty="0" smtClean="0"/>
              <a:t>_</a:t>
            </a:r>
            <a:r>
              <a:rPr lang="cs-CZ" sz="6400" dirty="0" err="1" smtClean="0"/>
              <a:t>scroll</a:t>
            </a:r>
            <a:r>
              <a:rPr lang="cs-CZ" sz="6400" dirty="0" smtClean="0"/>
              <a:t>;_</a:t>
            </a:r>
            <a:r>
              <a:rPr lang="cs-CZ" sz="6400" dirty="0" err="1" smtClean="0"/>
              <a:t>mineral</a:t>
            </a:r>
            <a:r>
              <a:rPr lang="cs-CZ" sz="6400" dirty="0" smtClean="0"/>
              <a:t>_</a:t>
            </a:r>
            <a:r>
              <a:rPr lang="cs-CZ" sz="6400" dirty="0" err="1" smtClean="0"/>
              <a:t>pigments</a:t>
            </a:r>
            <a:r>
              <a:rPr lang="cs-CZ" sz="6400" dirty="0" smtClean="0"/>
              <a:t>_on_</a:t>
            </a:r>
            <a:r>
              <a:rPr lang="cs-CZ" sz="6400" dirty="0" err="1" smtClean="0"/>
              <a:t>silk</a:t>
            </a:r>
            <a:r>
              <a:rPr lang="cs-CZ" sz="6400" dirty="0" smtClean="0"/>
              <a:t>,_</a:t>
            </a:r>
            <a:r>
              <a:rPr lang="cs-CZ" sz="6400" dirty="0" err="1" smtClean="0"/>
              <a:t>Kimbell</a:t>
            </a:r>
            <a:r>
              <a:rPr lang="cs-CZ" sz="6400" dirty="0" smtClean="0"/>
              <a:t>_</a:t>
            </a:r>
            <a:r>
              <a:rPr lang="cs-CZ" sz="6400" dirty="0" err="1" smtClean="0"/>
              <a:t>Art</a:t>
            </a:r>
            <a:r>
              <a:rPr lang="cs-CZ" sz="6400" dirty="0" smtClean="0"/>
              <a:t>_Museum.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JEBULON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Eventail</a:t>
            </a:r>
            <a:r>
              <a:rPr lang="cs-CZ" sz="6400" dirty="0" smtClean="0"/>
              <a:t>_</a:t>
            </a:r>
            <a:r>
              <a:rPr lang="cs-CZ" sz="6400" dirty="0" err="1" smtClean="0"/>
              <a:t>chinois</a:t>
            </a:r>
            <a:r>
              <a:rPr lang="cs-CZ" sz="6400" dirty="0" smtClean="0"/>
              <a:t>_</a:t>
            </a:r>
            <a:r>
              <a:rPr lang="cs-CZ" sz="6400" dirty="0" err="1" smtClean="0"/>
              <a:t>asym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A9trique</a:t>
            </a:r>
            <a:r>
              <a:rPr lang="cs-CZ" sz="6400" dirty="0" smtClean="0"/>
              <a:t>_</a:t>
            </a:r>
            <a:r>
              <a:rPr lang="cs-CZ" sz="6400" dirty="0" err="1" smtClean="0"/>
              <a:t>Alcazar</a:t>
            </a:r>
            <a:r>
              <a:rPr lang="cs-CZ" sz="6400" dirty="0" smtClean="0"/>
              <a:t>_Seville_</a:t>
            </a:r>
            <a:r>
              <a:rPr lang="cs-CZ" sz="6400" dirty="0" err="1" smtClean="0"/>
              <a:t>Spain.jpg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err="1" smtClean="0"/>
              <a:t>KANGOULE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23.2.2014]. Dostupný na WWW: </a:t>
            </a:r>
            <a:r>
              <a:rPr lang="cs-CZ" sz="6400" dirty="0" smtClean="0">
                <a:hlinkClick r:id="rId2"/>
              </a:rPr>
              <a:t>http://</a:t>
            </a:r>
            <a:r>
              <a:rPr lang="cs-CZ" sz="6400" dirty="0" err="1" smtClean="0">
                <a:hlinkClick r:id="rId2"/>
              </a:rPr>
              <a:t>en.wikipedia.org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wiki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File</a:t>
            </a:r>
            <a:r>
              <a:rPr lang="cs-CZ" sz="6400" dirty="0" smtClean="0">
                <a:hlinkClick r:id="rId2"/>
              </a:rPr>
              <a:t>:China_</a:t>
            </a:r>
            <a:r>
              <a:rPr lang="cs-CZ" sz="6400" dirty="0" err="1" smtClean="0">
                <a:hlinkClick r:id="rId2"/>
              </a:rPr>
              <a:t>Northern</a:t>
            </a:r>
            <a:r>
              <a:rPr lang="cs-CZ" sz="6400" dirty="0" smtClean="0">
                <a:hlinkClick r:id="rId2"/>
              </a:rPr>
              <a:t>_</a:t>
            </a:r>
            <a:r>
              <a:rPr lang="cs-CZ" sz="6400" dirty="0" err="1" smtClean="0">
                <a:hlinkClick r:id="rId2"/>
              </a:rPr>
              <a:t>Plain</a:t>
            </a:r>
            <a:r>
              <a:rPr lang="cs-CZ" sz="6400" dirty="0" smtClean="0">
                <a:hlinkClick r:id="rId2"/>
              </a:rPr>
              <a:t>_</a:t>
            </a:r>
            <a:r>
              <a:rPr lang="cs-CZ" sz="6400" dirty="0" err="1" smtClean="0">
                <a:hlinkClick r:id="rId2"/>
              </a:rPr>
              <a:t>relief</a:t>
            </a:r>
            <a:r>
              <a:rPr lang="cs-CZ" sz="6400" dirty="0" smtClean="0">
                <a:hlinkClick r:id="rId2"/>
              </a:rPr>
              <a:t>_</a:t>
            </a:r>
            <a:r>
              <a:rPr lang="cs-CZ" sz="6400" dirty="0" err="1" smtClean="0">
                <a:hlinkClick r:id="rId2"/>
              </a:rPr>
              <a:t>location</a:t>
            </a:r>
            <a:r>
              <a:rPr lang="cs-CZ" sz="6400" dirty="0" smtClean="0">
                <a:hlinkClick r:id="rId2"/>
              </a:rPr>
              <a:t>_map.</a:t>
            </a:r>
            <a:r>
              <a:rPr lang="cs-CZ" sz="6400" dirty="0" err="1" smtClean="0">
                <a:hlinkClick r:id="rId2"/>
              </a:rPr>
              <a:t>png</a:t>
            </a:r>
            <a:endParaRPr lang="cs-CZ" sz="6400" dirty="0" smtClean="0"/>
          </a:p>
          <a:p>
            <a:r>
              <a:rPr lang="en-US" sz="6400" dirty="0" smtClean="0"/>
              <a:t>DETROIT </a:t>
            </a:r>
            <a:r>
              <a:rPr lang="en-US" sz="6400" dirty="0" err="1" smtClean="0"/>
              <a:t>INSTITUT</a:t>
            </a:r>
            <a:r>
              <a:rPr lang="cs-CZ" sz="6400" dirty="0" smtClean="0"/>
              <a:t>E</a:t>
            </a:r>
            <a:r>
              <a:rPr lang="en-US" sz="6400" dirty="0" smtClean="0"/>
              <a:t> OF ART.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14.2.2014].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http://commons.wikimedia.org/wiki/File:Qian_Xuan_-_Early_Autumn_rotated_cropped.jpg?uselang=cs</a:t>
            </a:r>
          </a:p>
          <a:p>
            <a:r>
              <a:rPr lang="en-US" sz="6400" dirty="0" smtClean="0"/>
              <a:t>DETROIT INSTITUTE OF ART.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14.2.2014].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http://commons.wikimedia.org/wiki/File:Wang_Zhenpeng_-_Dragon_Boat_Regatta.jpg?uselang=cs</a:t>
            </a:r>
          </a:p>
          <a:p>
            <a:r>
              <a:rPr lang="en-US" sz="6400" dirty="0" err="1" smtClean="0"/>
              <a:t>SHŪGETSU</a:t>
            </a:r>
            <a:r>
              <a:rPr lang="en-US" sz="6400" dirty="0" smtClean="0"/>
              <a:t>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14.2.2014].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http://commons.wikimedia.org/wiki/File:Landscape_painting_in_the_Chinese_style_by_Sh%C3%BBgetsu,_Honolulu_Academy_of_Arts.jpg?uselang=cs</a:t>
            </a:r>
          </a:p>
          <a:p>
            <a:r>
              <a:rPr lang="cs-CZ" sz="6400" dirty="0" err="1" smtClean="0"/>
              <a:t>TINGGU</a:t>
            </a:r>
            <a:r>
              <a:rPr lang="cs-CZ" sz="6400" dirty="0" smtClean="0"/>
              <a:t>, </a:t>
            </a:r>
            <a:r>
              <a:rPr lang="cs-CZ" sz="6400" dirty="0" err="1" smtClean="0"/>
              <a:t>Linn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Luohan</a:t>
            </a:r>
            <a:r>
              <a:rPr lang="cs-CZ" sz="6400" dirty="0" smtClean="0"/>
              <a:t>_</a:t>
            </a:r>
            <a:r>
              <a:rPr lang="cs-CZ" sz="6400" dirty="0" err="1" smtClean="0"/>
              <a:t>Laundering</a:t>
            </a:r>
            <a:r>
              <a:rPr lang="cs-CZ" sz="6400" dirty="0" smtClean="0"/>
              <a:t>,_by_Lin_</a:t>
            </a:r>
            <a:r>
              <a:rPr lang="cs-CZ" sz="6400" dirty="0" err="1" smtClean="0"/>
              <a:t>Tinggui</a:t>
            </a:r>
            <a:r>
              <a:rPr lang="cs-CZ" sz="6400" dirty="0" smtClean="0"/>
              <a:t>,_1178_</a:t>
            </a:r>
            <a:r>
              <a:rPr lang="cs-CZ" sz="6400" dirty="0" err="1" smtClean="0"/>
              <a:t>AD</a:t>
            </a:r>
            <a:r>
              <a:rPr lang="cs-CZ" sz="6400" dirty="0" smtClean="0"/>
              <a:t>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WASHINHGTON</a:t>
            </a:r>
            <a:r>
              <a:rPr lang="cs-CZ" sz="6400" dirty="0" smtClean="0"/>
              <a:t> EDU </a:t>
            </a:r>
            <a:r>
              <a:rPr lang="cs-CZ" sz="6400" dirty="0" err="1" smtClean="0"/>
              <a:t>PAINTING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Su</a:t>
            </a:r>
            <a:r>
              <a:rPr lang="cs-CZ" sz="6400" dirty="0" smtClean="0"/>
              <a:t>_</a:t>
            </a:r>
            <a:r>
              <a:rPr lang="cs-CZ" sz="6400" dirty="0" err="1" smtClean="0"/>
              <a:t>Hanchen</a:t>
            </a:r>
            <a:r>
              <a:rPr lang="cs-CZ" sz="6400" dirty="0" smtClean="0"/>
              <a:t>,_</a:t>
            </a:r>
            <a:r>
              <a:rPr lang="cs-CZ" sz="6400" dirty="0" err="1" smtClean="0"/>
              <a:t>Playing</a:t>
            </a:r>
            <a:r>
              <a:rPr lang="cs-CZ" sz="6400" dirty="0" smtClean="0"/>
              <a:t>_</a:t>
            </a:r>
            <a:r>
              <a:rPr lang="cs-CZ" sz="6400" dirty="0" err="1" smtClean="0"/>
              <a:t>Children.jpg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JUZHENG</a:t>
            </a:r>
            <a:r>
              <a:rPr lang="cs-CZ" sz="6400" dirty="0" smtClean="0"/>
              <a:t>, </a:t>
            </a:r>
            <a:r>
              <a:rPr lang="cs-CZ" sz="6400" dirty="0" err="1" smtClean="0"/>
              <a:t>Wang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</a:t>
            </a:r>
            <a:r>
              <a:rPr lang="cs-CZ" sz="6400" dirty="0" smtClean="0">
                <a:hlinkClick r:id="rId3"/>
              </a:rPr>
              <a:t>http://</a:t>
            </a:r>
            <a:r>
              <a:rPr lang="cs-CZ" sz="6400" dirty="0" err="1" smtClean="0">
                <a:hlinkClick r:id="rId3"/>
              </a:rPr>
              <a:t>commons.wikimedia.org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wiki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File</a:t>
            </a:r>
            <a:r>
              <a:rPr lang="cs-CZ" sz="6400" dirty="0" smtClean="0">
                <a:hlinkClick r:id="rId3"/>
              </a:rPr>
              <a:t>:</a:t>
            </a:r>
            <a:r>
              <a:rPr lang="cs-CZ" sz="6400" dirty="0" err="1" smtClean="0">
                <a:hlinkClick r:id="rId3"/>
              </a:rPr>
              <a:t>Wang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Juzheng</a:t>
            </a:r>
            <a:r>
              <a:rPr lang="cs-CZ" sz="6400" dirty="0" smtClean="0">
                <a:hlinkClick r:id="rId3"/>
              </a:rPr>
              <a:t>%</a:t>
            </a:r>
            <a:r>
              <a:rPr lang="cs-CZ" sz="6400" dirty="0" err="1" smtClean="0">
                <a:hlinkClick r:id="rId3"/>
              </a:rPr>
              <a:t>27s</a:t>
            </a:r>
            <a:r>
              <a:rPr lang="cs-CZ" sz="6400" dirty="0" smtClean="0">
                <a:hlinkClick r:id="rId3"/>
              </a:rPr>
              <a:t>_Spinning_Wheel,_</a:t>
            </a:r>
            <a:r>
              <a:rPr lang="cs-CZ" sz="6400" dirty="0" err="1" smtClean="0">
                <a:hlinkClick r:id="rId3"/>
              </a:rPr>
              <a:t>Close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Up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2.jpg</a:t>
            </a:r>
            <a:r>
              <a:rPr lang="cs-CZ" sz="6400" dirty="0" smtClean="0">
                <a:hlinkClick r:id="rId3"/>
              </a:rPr>
              <a:t>?</a:t>
            </a:r>
            <a:r>
              <a:rPr lang="cs-CZ" sz="6400" dirty="0" err="1" smtClean="0">
                <a:hlinkClick r:id="rId3"/>
              </a:rPr>
              <a:t>uselang</a:t>
            </a:r>
            <a:r>
              <a:rPr lang="cs-CZ" sz="6400" dirty="0" smtClean="0">
                <a:hlinkClick r:id="rId3"/>
              </a:rPr>
              <a:t>=</a:t>
            </a:r>
            <a:r>
              <a:rPr lang="cs-CZ" sz="6400" dirty="0" err="1" smtClean="0">
                <a:hlinkClick r:id="rId3"/>
              </a:rPr>
              <a:t>cs</a:t>
            </a:r>
            <a:endParaRPr lang="cs-CZ" sz="6400" dirty="0" smtClean="0"/>
          </a:p>
          <a:p>
            <a:r>
              <a:rPr lang="en-US" sz="6400" dirty="0" smtClean="0"/>
              <a:t>DR. </a:t>
            </a:r>
            <a:r>
              <a:rPr lang="en-US" sz="6400" dirty="0" err="1" smtClean="0"/>
              <a:t>MEIERHOFER</a:t>
            </a:r>
            <a:r>
              <a:rPr lang="en-US" sz="6400" dirty="0" smtClean="0"/>
              <a:t>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14.2.2014].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http://commons.wikimedia.org/wiki/File:B-ChinesischeLackdose.JPG?uselang=cs</a:t>
            </a:r>
          </a:p>
          <a:p>
            <a:r>
              <a:rPr lang="cs-CZ" sz="6400" dirty="0" smtClean="0"/>
              <a:t>STEINER, </a:t>
            </a:r>
            <a:r>
              <a:rPr lang="cs-CZ" sz="6400" dirty="0" err="1" smtClean="0"/>
              <a:t>Ariel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Leshan</a:t>
            </a:r>
            <a:r>
              <a:rPr lang="cs-CZ" sz="6400" dirty="0" smtClean="0"/>
              <a:t>_Buddha_Statue_</a:t>
            </a:r>
            <a:r>
              <a:rPr lang="cs-CZ" sz="6400" dirty="0" err="1" smtClean="0"/>
              <a:t>View.JPG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en-US" sz="6400" dirty="0" smtClean="0"/>
              <a:t/>
            </a:r>
            <a:br>
              <a:rPr lang="en-US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err="1" smtClean="0"/>
              <a:t>CALTON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Dazu</a:t>
            </a:r>
            <a:r>
              <a:rPr lang="cs-CZ" sz="6400" dirty="0" smtClean="0"/>
              <a:t>_Wheel_</a:t>
            </a:r>
            <a:r>
              <a:rPr lang="cs-CZ" sz="6400" dirty="0" err="1" smtClean="0"/>
              <a:t>of</a:t>
            </a:r>
            <a:r>
              <a:rPr lang="cs-CZ" sz="6400" dirty="0" smtClean="0"/>
              <a:t>_</a:t>
            </a:r>
            <a:r>
              <a:rPr lang="cs-CZ" sz="6400" dirty="0" err="1" smtClean="0"/>
              <a:t>Reincarnation.JPG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ADAMNTIOS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14.2.2014].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:China-</a:t>
            </a:r>
            <a:r>
              <a:rPr lang="cs-CZ" sz="6400" dirty="0" err="1" smtClean="0"/>
              <a:t>beijing</a:t>
            </a:r>
            <a:r>
              <a:rPr lang="cs-CZ" sz="6400" dirty="0" smtClean="0"/>
              <a:t>-</a:t>
            </a:r>
            <a:r>
              <a:rPr lang="cs-CZ" sz="6400" dirty="0" err="1" smtClean="0"/>
              <a:t>forbidden</a:t>
            </a:r>
            <a:r>
              <a:rPr lang="cs-CZ" sz="6400" dirty="0" smtClean="0"/>
              <a:t>-city-</a:t>
            </a:r>
            <a:r>
              <a:rPr lang="cs-CZ" sz="6400" dirty="0" err="1" smtClean="0"/>
              <a:t>P1000212.jpg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GISLING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Bao</a:t>
            </a:r>
            <a:r>
              <a:rPr lang="cs-CZ" sz="6400" dirty="0" smtClean="0"/>
              <a:t>_Ding_</a:t>
            </a:r>
            <a:r>
              <a:rPr lang="cs-CZ" sz="6400" dirty="0" err="1" smtClean="0"/>
              <a:t>Mountain</a:t>
            </a:r>
            <a:r>
              <a:rPr lang="cs-CZ" sz="6400" dirty="0" smtClean="0"/>
              <a:t>_</a:t>
            </a:r>
            <a:r>
              <a:rPr lang="cs-CZ" sz="6400" dirty="0" err="1" smtClean="0"/>
              <a:t>grotto1.JPG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Skaln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%AD_kresby_v_Ta-</a:t>
            </a:r>
            <a:r>
              <a:rPr lang="cs-CZ" sz="6400" dirty="0" err="1" smtClean="0"/>
              <a:t>cu</a:t>
            </a:r>
            <a:endParaRPr lang="cs-CZ" sz="6400" dirty="0" smtClean="0"/>
          </a:p>
          <a:p>
            <a:r>
              <a:rPr lang="cs-CZ" sz="6400" dirty="0" err="1" smtClean="0"/>
              <a:t>PERICLESOFATHENS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Freer</a:t>
            </a:r>
            <a:r>
              <a:rPr lang="cs-CZ" sz="6400" dirty="0" smtClean="0"/>
              <a:t>_</a:t>
            </a:r>
            <a:r>
              <a:rPr lang="cs-CZ" sz="6400" dirty="0" err="1" smtClean="0"/>
              <a:t>013.jpg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MOLLY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Luohan</a:t>
            </a:r>
            <a:r>
              <a:rPr lang="cs-CZ" sz="6400" dirty="0" smtClean="0"/>
              <a:t>_front.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en-US" sz="6400" dirty="0" smtClean="0"/>
              <a:t>LOS ANGELES COUNTY MUSEUM OF ART.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15.2.2014].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http://commons.wikimedia.org/wiki/File:Funerary_Sculpture_of_a_Horse_LACMA_M.90.140.1.jpg?uselang=cs</a:t>
            </a:r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Funerary</a:t>
            </a:r>
            <a:r>
              <a:rPr lang="cs-CZ" sz="6400" dirty="0" smtClean="0"/>
              <a:t>_</a:t>
            </a:r>
            <a:r>
              <a:rPr lang="cs-CZ" sz="6400" dirty="0" err="1" smtClean="0"/>
              <a:t>Sculpture</a:t>
            </a:r>
            <a:r>
              <a:rPr lang="cs-CZ" sz="6400" dirty="0" smtClean="0"/>
              <a:t>_</a:t>
            </a:r>
            <a:r>
              <a:rPr lang="cs-CZ" sz="6400" dirty="0" err="1" smtClean="0"/>
              <a:t>of</a:t>
            </a:r>
            <a:r>
              <a:rPr lang="cs-CZ" sz="6400" dirty="0" smtClean="0"/>
              <a:t>_a_</a:t>
            </a:r>
            <a:r>
              <a:rPr lang="cs-CZ" sz="6400" dirty="0" err="1" smtClean="0"/>
              <a:t>Chimera</a:t>
            </a:r>
            <a:r>
              <a:rPr lang="cs-CZ" sz="6400" dirty="0" smtClean="0"/>
              <a:t>_(</a:t>
            </a:r>
            <a:r>
              <a:rPr lang="cs-CZ" sz="6400" dirty="0" err="1" smtClean="0"/>
              <a:t>Bixie</a:t>
            </a:r>
            <a:r>
              <a:rPr lang="cs-CZ" sz="6400" dirty="0" smtClean="0"/>
              <a:t>)_</a:t>
            </a:r>
            <a:r>
              <a:rPr lang="cs-CZ" sz="6400" dirty="0" err="1" smtClean="0"/>
              <a:t>LACMA</a:t>
            </a:r>
            <a:r>
              <a:rPr lang="cs-CZ" sz="6400" dirty="0" smtClean="0"/>
              <a:t>_</a:t>
            </a:r>
            <a:r>
              <a:rPr lang="cs-CZ" sz="6400" dirty="0" err="1" smtClean="0"/>
              <a:t>AC1997.1.1.jpg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ROSEMANIA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:China_</a:t>
            </a:r>
            <a:r>
              <a:rPr lang="cs-CZ" sz="6400" dirty="0" err="1" smtClean="0"/>
              <a:t>qing</a:t>
            </a:r>
            <a:r>
              <a:rPr lang="cs-CZ" sz="6400" dirty="0" smtClean="0"/>
              <a:t>_</a:t>
            </a:r>
            <a:r>
              <a:rPr lang="cs-CZ" sz="6400" dirty="0" err="1" smtClean="0"/>
              <a:t>two</a:t>
            </a:r>
            <a:r>
              <a:rPr lang="cs-CZ" sz="6400" dirty="0" smtClean="0"/>
              <a:t>_</a:t>
            </a:r>
            <a:r>
              <a:rPr lang="cs-CZ" sz="6400" dirty="0" err="1" smtClean="0"/>
              <a:t>blue</a:t>
            </a:r>
            <a:r>
              <a:rPr lang="cs-CZ" sz="6400" dirty="0" smtClean="0"/>
              <a:t>_</a:t>
            </a:r>
            <a:r>
              <a:rPr lang="cs-CZ" sz="6400" dirty="0" err="1" smtClean="0"/>
              <a:t>ceramics.JPG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JARVIS</a:t>
            </a:r>
            <a:r>
              <a:rPr lang="cs-CZ" sz="6400" dirty="0" smtClean="0"/>
              <a:t>, </a:t>
            </a:r>
            <a:r>
              <a:rPr lang="cs-CZ" sz="6400" dirty="0" err="1" smtClean="0"/>
              <a:t>Dennis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Flickr</a:t>
            </a:r>
            <a:r>
              <a:rPr lang="cs-CZ" sz="6400" dirty="0" smtClean="0"/>
              <a:t>_-_</a:t>
            </a:r>
            <a:r>
              <a:rPr lang="cs-CZ" sz="6400" dirty="0" err="1" smtClean="0"/>
              <a:t>archer10</a:t>
            </a:r>
            <a:r>
              <a:rPr lang="cs-CZ" sz="6400" dirty="0" smtClean="0"/>
              <a:t>_(</a:t>
            </a:r>
            <a:r>
              <a:rPr lang="cs-CZ" sz="6400" dirty="0" err="1" smtClean="0"/>
              <a:t>Dennis</a:t>
            </a:r>
            <a:r>
              <a:rPr lang="cs-CZ" sz="6400" dirty="0" smtClean="0"/>
              <a:t>)_-_</a:t>
            </a:r>
            <a:r>
              <a:rPr lang="cs-CZ" sz="6400" dirty="0" err="1" smtClean="0"/>
              <a:t>DSCN8233BB.jpg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en-US" sz="6400" dirty="0" smtClean="0"/>
              <a:t/>
            </a:r>
            <a:br>
              <a:rPr lang="en-US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616624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err="1" smtClean="0"/>
              <a:t>GERBIL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Lotus</a:t>
            </a:r>
            <a:r>
              <a:rPr lang="cs-CZ" sz="6400" dirty="0" smtClean="0"/>
              <a:t>-</a:t>
            </a:r>
            <a:r>
              <a:rPr lang="cs-CZ" sz="6400" dirty="0" err="1" smtClean="0"/>
              <a:t>Shaped</a:t>
            </a:r>
            <a:r>
              <a:rPr lang="cs-CZ" sz="6400" dirty="0" smtClean="0"/>
              <a:t>_</a:t>
            </a:r>
            <a:r>
              <a:rPr lang="cs-CZ" sz="6400" dirty="0" err="1" smtClean="0"/>
              <a:t>Dish</a:t>
            </a:r>
            <a:r>
              <a:rPr lang="cs-CZ" sz="6400" dirty="0" smtClean="0"/>
              <a:t>_(</a:t>
            </a:r>
            <a:r>
              <a:rPr lang="cs-CZ" sz="6400" dirty="0" err="1" smtClean="0"/>
              <a:t>Wanli</a:t>
            </a:r>
            <a:r>
              <a:rPr lang="cs-CZ" sz="6400" dirty="0" smtClean="0"/>
              <a:t>_</a:t>
            </a:r>
            <a:r>
              <a:rPr lang="cs-CZ" sz="6400" dirty="0" err="1" smtClean="0"/>
              <a:t>Reign</a:t>
            </a:r>
            <a:r>
              <a:rPr lang="cs-CZ" sz="6400" dirty="0" smtClean="0"/>
              <a:t>_Period).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CASVES</a:t>
            </a:r>
            <a:r>
              <a:rPr lang="cs-CZ" sz="6400" dirty="0" smtClean="0"/>
              <a:t>, </a:t>
            </a:r>
            <a:r>
              <a:rPr lang="cs-CZ" sz="6400" dirty="0" err="1" smtClean="0"/>
              <a:t>Chez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:China_</a:t>
            </a:r>
            <a:r>
              <a:rPr lang="cs-CZ" sz="6400" dirty="0" err="1" smtClean="0"/>
              <a:t>ceramic</a:t>
            </a:r>
            <a:r>
              <a:rPr lang="cs-CZ" sz="6400" dirty="0" smtClean="0"/>
              <a:t>_</a:t>
            </a:r>
            <a:r>
              <a:rPr lang="cs-CZ" sz="6400" dirty="0" err="1" smtClean="0"/>
              <a:t>blue</a:t>
            </a:r>
            <a:r>
              <a:rPr lang="cs-CZ" sz="6400" dirty="0" smtClean="0"/>
              <a:t>_</a:t>
            </a:r>
            <a:r>
              <a:rPr lang="cs-CZ" sz="6400" dirty="0" err="1" smtClean="0"/>
              <a:t>vase.jpg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KONGNAMHONG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HKU</a:t>
            </a:r>
            <a:r>
              <a:rPr lang="cs-CZ" sz="6400" dirty="0" smtClean="0"/>
              <a:t>_</a:t>
            </a:r>
            <a:r>
              <a:rPr lang="cs-CZ" sz="6400" dirty="0" err="1" smtClean="0"/>
              <a:t>MAG</a:t>
            </a:r>
            <a:r>
              <a:rPr lang="cs-CZ" sz="6400" dirty="0" smtClean="0"/>
              <a:t>_Museum_</a:t>
            </a:r>
            <a:r>
              <a:rPr lang="cs-CZ" sz="6400" dirty="0" err="1" smtClean="0"/>
              <a:t>Exhibits</a:t>
            </a:r>
            <a:r>
              <a:rPr lang="cs-CZ" sz="6400" dirty="0" smtClean="0"/>
              <a:t>_</a:t>
            </a:r>
            <a:r>
              <a:rPr lang="cs-CZ" sz="6400" dirty="0" err="1" smtClean="0"/>
              <a:t>P03.JPG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en-US" sz="6400" dirty="0" smtClean="0"/>
              <a:t>ROYAL ACADEMY OF ARTS.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15.2.2014].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http://commons.wikimedia.org/wiki/File:The_Qianlong_Emperor_in_Buddhist_Dress.jpg?uselang=cs</a:t>
            </a:r>
          </a:p>
          <a:p>
            <a:r>
              <a:rPr lang="en-US" sz="6400" dirty="0" smtClean="0"/>
              <a:t>LOS ANGELES COUNTY MUSEUM OF ART.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15.2.2014].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http://commons.wikimedia.org/wiki/File:Table_Frontal_LACMA_M.2003.172.jpg?uselang=cs</a:t>
            </a:r>
          </a:p>
          <a:p>
            <a:r>
              <a:rPr lang="cs-CZ" sz="6400" dirty="0" err="1" smtClean="0"/>
              <a:t>BURGERERSF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Qing</a:t>
            </a:r>
            <a:r>
              <a:rPr lang="cs-CZ" sz="6400" dirty="0" smtClean="0"/>
              <a:t>_Dynasty_</a:t>
            </a:r>
            <a:r>
              <a:rPr lang="cs-CZ" sz="6400" dirty="0" err="1" smtClean="0"/>
              <a:t>Female</a:t>
            </a:r>
            <a:r>
              <a:rPr lang="cs-CZ" sz="6400" dirty="0" smtClean="0"/>
              <a:t>_robe_</a:t>
            </a:r>
            <a:r>
              <a:rPr lang="cs-CZ" sz="6400" dirty="0" err="1" smtClean="0"/>
              <a:t>Ao.jpg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en-US" sz="6400" dirty="0" smtClean="0"/>
              <a:t>LOS ANGELES COUNTY MUSEUM OF ART.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15.2.2014].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</a:t>
            </a:r>
            <a:r>
              <a:rPr lang="en-US" sz="6400" dirty="0" smtClean="0">
                <a:hlinkClick r:id="rId2"/>
              </a:rPr>
              <a:t>http://commons.wikimedia.org/wiki/File:Cushion_Cover_(Kaoshi)_with_Flowers_and_Bats_LACMA_M.45.3.184_(3_of_3).jpg?uselang=cs</a:t>
            </a:r>
            <a:endParaRPr lang="cs-CZ" sz="6400" dirty="0" smtClean="0"/>
          </a:p>
          <a:p>
            <a:r>
              <a:rPr lang="cs-CZ" sz="6400" dirty="0" err="1" smtClean="0"/>
              <a:t>DADEROT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</a:t>
            </a:r>
            <a:r>
              <a:rPr lang="cs-CZ" sz="6400" dirty="0" smtClean="0">
                <a:hlinkClick r:id="rId3"/>
              </a:rPr>
              <a:t>http://</a:t>
            </a:r>
            <a:r>
              <a:rPr lang="cs-CZ" sz="6400" dirty="0" err="1" smtClean="0">
                <a:hlinkClick r:id="rId3"/>
              </a:rPr>
              <a:t>commons.wikimedia.org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wiki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File</a:t>
            </a:r>
            <a:r>
              <a:rPr lang="cs-CZ" sz="6400" dirty="0" smtClean="0">
                <a:hlinkClick r:id="rId3"/>
              </a:rPr>
              <a:t>:Man%</a:t>
            </a:r>
            <a:r>
              <a:rPr lang="cs-CZ" sz="6400" dirty="0" err="1" smtClean="0">
                <a:hlinkClick r:id="rId3"/>
              </a:rPr>
              <a:t>27s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semi</a:t>
            </a:r>
            <a:r>
              <a:rPr lang="cs-CZ" sz="6400" dirty="0" smtClean="0">
                <a:hlinkClick r:id="rId3"/>
              </a:rPr>
              <a:t>-</a:t>
            </a:r>
            <a:r>
              <a:rPr lang="cs-CZ" sz="6400" dirty="0" err="1" smtClean="0">
                <a:hlinkClick r:id="rId3"/>
              </a:rPr>
              <a:t>formal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court</a:t>
            </a:r>
            <a:r>
              <a:rPr lang="cs-CZ" sz="6400" dirty="0" smtClean="0">
                <a:hlinkClick r:id="rId3"/>
              </a:rPr>
              <a:t>_robe_(</a:t>
            </a:r>
            <a:r>
              <a:rPr lang="cs-CZ" sz="6400" dirty="0" err="1" smtClean="0">
                <a:hlinkClick r:id="rId3"/>
              </a:rPr>
              <a:t>jifu</a:t>
            </a:r>
            <a:r>
              <a:rPr lang="cs-CZ" sz="6400" dirty="0" smtClean="0">
                <a:hlinkClick r:id="rId3"/>
              </a:rPr>
              <a:t>),_China,_detail,_</a:t>
            </a:r>
            <a:r>
              <a:rPr lang="cs-CZ" sz="6400" dirty="0" err="1" smtClean="0">
                <a:hlinkClick r:id="rId3"/>
              </a:rPr>
              <a:t>19th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century</a:t>
            </a:r>
            <a:r>
              <a:rPr lang="cs-CZ" sz="6400" dirty="0" smtClean="0">
                <a:hlinkClick r:id="rId3"/>
              </a:rPr>
              <a:t>,_</a:t>
            </a:r>
            <a:r>
              <a:rPr lang="cs-CZ" sz="6400" dirty="0" err="1" smtClean="0">
                <a:hlinkClick r:id="rId3"/>
              </a:rPr>
              <a:t>silved</a:t>
            </a:r>
            <a:r>
              <a:rPr lang="cs-CZ" sz="6400" dirty="0" smtClean="0">
                <a:hlinkClick r:id="rId3"/>
              </a:rPr>
              <a:t>,_</a:t>
            </a:r>
            <a:r>
              <a:rPr lang="cs-CZ" sz="6400" dirty="0" err="1" smtClean="0">
                <a:hlinkClick r:id="rId3"/>
              </a:rPr>
              <a:t>wrapped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gold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thread.JPG</a:t>
            </a:r>
            <a:r>
              <a:rPr lang="cs-CZ" sz="6400" dirty="0" smtClean="0">
                <a:hlinkClick r:id="rId3"/>
              </a:rPr>
              <a:t>?</a:t>
            </a:r>
            <a:r>
              <a:rPr lang="cs-CZ" sz="6400" dirty="0" err="1" smtClean="0">
                <a:hlinkClick r:id="rId3"/>
              </a:rPr>
              <a:t>uselang</a:t>
            </a:r>
            <a:r>
              <a:rPr lang="cs-CZ" sz="6400" dirty="0" smtClean="0">
                <a:hlinkClick r:id="rId3"/>
              </a:rPr>
              <a:t>=</a:t>
            </a:r>
            <a:r>
              <a:rPr lang="cs-CZ" sz="6400" dirty="0" err="1" smtClean="0">
                <a:hlinkClick r:id="rId3"/>
              </a:rPr>
              <a:t>cs</a:t>
            </a:r>
            <a:endParaRPr lang="cs-CZ" sz="6400" dirty="0" smtClean="0"/>
          </a:p>
          <a:p>
            <a:r>
              <a:rPr lang="cs-CZ" sz="300" dirty="0" err="1" smtClean="0"/>
              <a:t>01ASO</a:t>
            </a:r>
            <a:r>
              <a:rPr lang="cs-CZ" sz="300" dirty="0" smtClean="0"/>
              <a:t>. </a:t>
            </a:r>
            <a:r>
              <a:rPr lang="cs-CZ" sz="300" i="1" dirty="0" err="1" smtClean="0"/>
              <a:t>Wikimedia</a:t>
            </a:r>
            <a:r>
              <a:rPr lang="cs-CZ" sz="300" i="1" dirty="0" smtClean="0"/>
              <a:t> </a:t>
            </a:r>
            <a:r>
              <a:rPr lang="cs-CZ" sz="300" i="1" dirty="0" err="1" smtClean="0"/>
              <a:t>Commons</a:t>
            </a:r>
            <a:r>
              <a:rPr lang="cs-CZ" sz="300" dirty="0" smtClean="0"/>
              <a:t> [online]. [cit. 15.2.2014]. Dostupný na WWW: http://</a:t>
            </a:r>
            <a:r>
              <a:rPr lang="cs-CZ" sz="300" dirty="0" err="1" smtClean="0"/>
              <a:t>commons.wikimedia.org</a:t>
            </a:r>
            <a:r>
              <a:rPr lang="cs-CZ" sz="300" dirty="0" smtClean="0"/>
              <a:t>/</a:t>
            </a:r>
            <a:r>
              <a:rPr lang="cs-CZ" sz="300" dirty="0" err="1" smtClean="0"/>
              <a:t>wiki</a:t>
            </a:r>
            <a:r>
              <a:rPr lang="cs-CZ" sz="300" dirty="0" smtClean="0"/>
              <a:t>/</a:t>
            </a:r>
            <a:r>
              <a:rPr lang="cs-CZ" sz="300" dirty="0" err="1" smtClean="0"/>
              <a:t>File</a:t>
            </a:r>
            <a:r>
              <a:rPr lang="cs-CZ" sz="300" dirty="0" smtClean="0"/>
              <a:t>:</a:t>
            </a:r>
            <a:r>
              <a:rPr lang="cs-CZ" sz="300" dirty="0" err="1" smtClean="0"/>
              <a:t>01Aso.svg</a:t>
            </a:r>
            <a:r>
              <a:rPr lang="cs-CZ" sz="300" dirty="0" smtClean="0"/>
              <a:t>?</a:t>
            </a:r>
            <a:r>
              <a:rPr lang="cs-CZ" sz="300" dirty="0" err="1" smtClean="0"/>
              <a:t>uselang</a:t>
            </a:r>
            <a:r>
              <a:rPr lang="cs-CZ" sz="300" dirty="0" smtClean="0"/>
              <a:t>=</a:t>
            </a:r>
            <a:r>
              <a:rPr lang="cs-CZ" sz="300" dirty="0" err="1" smtClean="0"/>
              <a:t>cs</a:t>
            </a:r>
            <a:endParaRPr lang="cs-CZ" sz="300" dirty="0" smtClean="0"/>
          </a:p>
          <a:p>
            <a:r>
              <a:rPr lang="cs-CZ" sz="6400" dirty="0" err="1" smtClean="0"/>
              <a:t>01ASO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15.2.2014].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01Aso.svg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/>
            </a:r>
            <a:br>
              <a:rPr lang="cs-CZ" sz="6400" dirty="0" smtClean="0"/>
            </a:br>
            <a:endParaRPr lang="en-US" sz="6400" dirty="0" smtClean="0"/>
          </a:p>
          <a:p>
            <a:pPr>
              <a:buNone/>
            </a:pPr>
            <a:r>
              <a:rPr lang="en-US" sz="6400" dirty="0" smtClean="0"/>
              <a:t/>
            </a:r>
            <a:br>
              <a:rPr lang="en-US" sz="6400" dirty="0" smtClean="0"/>
            </a:br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en-US" sz="4900" dirty="0" smtClean="0"/>
              <a:t/>
            </a:r>
            <a:br>
              <a:rPr lang="en-US" sz="4900" dirty="0" smtClean="0"/>
            </a:br>
            <a:r>
              <a:rPr lang="en-US" sz="4900" dirty="0" smtClean="0"/>
              <a:t/>
            </a:r>
            <a:br>
              <a:rPr lang="en-US" sz="4900" dirty="0" smtClean="0"/>
            </a:br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589038"/>
          </a:xfrm>
        </p:spPr>
        <p:txBody>
          <a:bodyPr>
            <a:normAutofit/>
          </a:bodyPr>
          <a:lstStyle/>
          <a:p>
            <a:r>
              <a:rPr lang="cs-CZ" smtClean="0"/>
              <a:t>Mapa kultur středního neolitu Čína</a:t>
            </a:r>
            <a:endParaRPr lang="cs-CZ" dirty="0"/>
          </a:p>
        </p:txBody>
      </p:sp>
      <p:pic>
        <p:nvPicPr>
          <p:cNvPr id="4" name="Zástupný symbol pro obsah 3" descr="Late_Neolithic_cultures_in_China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196752"/>
            <a:ext cx="8640960" cy="56612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a)Bronzová plaketa s tyrkysovou mozaikou  - 1 900 – 1 350 př.n.l. – dynastie </a:t>
            </a:r>
            <a:r>
              <a:rPr lang="cs-CZ" sz="2800" dirty="0" err="1" smtClean="0"/>
              <a:t>Šang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b) Neolitická keramika – 3 300 – 2 200 př.n.l.</a:t>
            </a:r>
            <a:endParaRPr lang="cs-CZ" sz="2800" dirty="0"/>
          </a:p>
        </p:txBody>
      </p:sp>
      <p:pic>
        <p:nvPicPr>
          <p:cNvPr id="4" name="Zástupný symbol pro obsah 3" descr="419px-thumbnail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700808"/>
            <a:ext cx="3165907" cy="4525963"/>
          </a:xfrm>
        </p:spPr>
      </p:pic>
      <p:pic>
        <p:nvPicPr>
          <p:cNvPr id="5" name="Obrázek 4" descr="550px-CMOC_Treasures_of_Ancient_China_exhibit_-_painted_jar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l="4259" t="6951" r="1972" b="6951"/>
          <a:stretch>
            <a:fillRect/>
          </a:stretch>
        </p:blipFill>
        <p:spPr>
          <a:xfrm>
            <a:off x="4283968" y="1412776"/>
            <a:ext cx="4608512" cy="51125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Ukázka čínského kaligrafického písma </a:t>
            </a:r>
            <a:r>
              <a:rPr lang="cs-CZ" sz="2800" smtClean="0"/>
              <a:t>(psaného tradičně </a:t>
            </a:r>
            <a:r>
              <a:rPr lang="cs-CZ" sz="2800" dirty="0" smtClean="0"/>
              <a:t>ve sloupcích) a čínský kaligraf </a:t>
            </a:r>
            <a:r>
              <a:rPr lang="cs-CZ" sz="2800" dirty="0" err="1" smtClean="0"/>
              <a:t>Wang</a:t>
            </a:r>
            <a:r>
              <a:rPr lang="cs-CZ" sz="2800" dirty="0" smtClean="0"/>
              <a:t> </a:t>
            </a:r>
            <a:r>
              <a:rPr lang="cs-CZ" sz="2800" dirty="0" err="1" smtClean="0"/>
              <a:t>Hsichih</a:t>
            </a:r>
            <a:endParaRPr lang="cs-CZ" sz="2800" dirty="0"/>
          </a:p>
        </p:txBody>
      </p:sp>
      <p:pic>
        <p:nvPicPr>
          <p:cNvPr id="4" name="Zástupný symbol pro obsah 3" descr="Liang's_calligraphy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412776"/>
            <a:ext cx="3312368" cy="5445224"/>
          </a:xfrm>
        </p:spPr>
      </p:pic>
      <p:pic>
        <p:nvPicPr>
          <p:cNvPr id="5" name="Obrázek 4" descr="313px-Wang_Hsichih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1143000"/>
            <a:ext cx="2981325" cy="5715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Velká čínská zeď</a:t>
            </a:r>
            <a:endParaRPr lang="cs-CZ" dirty="0"/>
          </a:p>
        </p:txBody>
      </p:sp>
      <p:pic>
        <p:nvPicPr>
          <p:cNvPr id="4" name="Zástupný symbol pro obsah 3" descr="800px-The_Great_Wall-Badaling-2004d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268760"/>
            <a:ext cx="7920880" cy="5589240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1268760"/>
            <a:ext cx="7848872" cy="532859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Starý systém opevnění </a:t>
            </a:r>
            <a:r>
              <a:rPr lang="cs-CZ" sz="2200" dirty="0" smtClean="0"/>
              <a:t>táhnoucí se napříč severní Čínou.</a:t>
            </a:r>
            <a:r>
              <a:rPr lang="pl-PL" sz="2200" dirty="0" smtClean="0"/>
              <a:t>Dnešní podoba zdi byla vybudována za dynastie Ming v době od konce 14. do začátku 17. století.</a:t>
            </a:r>
          </a:p>
          <a:p>
            <a:r>
              <a:rPr lang="cs-CZ" sz="2200" dirty="0" smtClean="0"/>
              <a:t>Zeď se táhne v ohromující délce cca </a:t>
            </a:r>
            <a:r>
              <a:rPr lang="cs-CZ" sz="2200" b="1" dirty="0" smtClean="0"/>
              <a:t>3460 km</a:t>
            </a:r>
            <a:r>
              <a:rPr lang="cs-CZ" sz="2200" dirty="0" smtClean="0"/>
              <a:t> (se všemi </a:t>
            </a:r>
            <a:r>
              <a:rPr lang="cs-CZ" sz="2200" b="1" dirty="0" smtClean="0"/>
              <a:t>odbočkami 8858,</a:t>
            </a:r>
            <a:r>
              <a:rPr lang="cs-CZ" sz="2200" b="1" dirty="0" err="1" smtClean="0"/>
              <a:t>8km</a:t>
            </a:r>
            <a:r>
              <a:rPr lang="cs-CZ" sz="2200" dirty="0" smtClean="0"/>
              <a:t>). Zeď v některých úsecích probíhá v několika liniích a vytváří odbočky (započteno do celkové délky), na jiných místech je naopak přerušena. </a:t>
            </a:r>
          </a:p>
          <a:p>
            <a:r>
              <a:rPr lang="cs-CZ" sz="2200" b="1" dirty="0" smtClean="0"/>
              <a:t>První Velká zeď byla postavena za vlády Prvního císaře (</a:t>
            </a:r>
            <a:r>
              <a:rPr lang="cs-CZ" sz="2200" b="1" dirty="0" err="1" smtClean="0"/>
              <a:t>Čchin</a:t>
            </a:r>
            <a:r>
              <a:rPr lang="cs-CZ" sz="2200" b="1" dirty="0" smtClean="0"/>
              <a:t> Š'-</a:t>
            </a:r>
            <a:r>
              <a:rPr lang="cs-CZ" sz="2200" b="1" dirty="0" err="1" smtClean="0"/>
              <a:t>chuang</a:t>
            </a:r>
            <a:r>
              <a:rPr lang="cs-CZ" sz="2200" b="1" dirty="0" smtClean="0"/>
              <a:t>-ti</a:t>
            </a:r>
            <a:r>
              <a:rPr lang="cs-CZ" sz="2200" dirty="0" smtClean="0"/>
              <a:t>), zakladatele dynastie </a:t>
            </a:r>
            <a:r>
              <a:rPr lang="cs-CZ" sz="2200" dirty="0" err="1" smtClean="0"/>
              <a:t>Čchin</a:t>
            </a:r>
            <a:r>
              <a:rPr lang="cs-CZ" sz="2200" dirty="0" smtClean="0"/>
              <a:t>(</a:t>
            </a:r>
            <a:r>
              <a:rPr lang="cs-CZ" sz="2200" dirty="0" err="1" smtClean="0"/>
              <a:t>Qin</a:t>
            </a:r>
            <a:r>
              <a:rPr lang="cs-CZ" sz="2200" dirty="0" smtClean="0"/>
              <a:t>). Na stavbu byly nasazeny statisíce lidí, především zajatců a trestanců. Nejednalo se o budování z ničeho, ale spíše o propojení již existujících úseků opevnění postavených za časů Období Válčících států v 5. - 3. století př. n. l.</a:t>
            </a:r>
          </a:p>
          <a:p>
            <a:r>
              <a:rPr lang="cs-CZ" sz="2200" b="1" dirty="0" smtClean="0"/>
              <a:t>Od roku 1987 je zařazena na seznam UNESCO a nyní také mezi nových 7 divů světa jako nejdelší stavba světa</a:t>
            </a:r>
            <a:endParaRPr lang="cs-CZ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Hrobka císaře </a:t>
            </a:r>
            <a:r>
              <a:rPr lang="cs-CZ" dirty="0" err="1" smtClean="0">
                <a:hlinkClick r:id="rId2" action="ppaction://hlinksldjump"/>
              </a:rPr>
              <a:t>Čchin</a:t>
            </a:r>
            <a:r>
              <a:rPr lang="cs-CZ" dirty="0" smtClean="0">
                <a:hlinkClick r:id="rId2" action="ppaction://hlinksldjump"/>
              </a:rPr>
              <a:t>–Š–</a:t>
            </a:r>
            <a:r>
              <a:rPr lang="cs-CZ" dirty="0" err="1" smtClean="0">
                <a:hlinkClick r:id="rId2" action="ppaction://hlinksldjump"/>
              </a:rPr>
              <a:t>chuang</a:t>
            </a:r>
            <a:r>
              <a:rPr lang="cs-CZ" dirty="0" smtClean="0">
                <a:hlinkClick r:id="rId2" action="ppaction://hlinksldjump"/>
              </a:rPr>
              <a:t>-ti </a:t>
            </a:r>
            <a:r>
              <a:rPr lang="cs-CZ" dirty="0" smtClean="0"/>
              <a:t>u </a:t>
            </a:r>
            <a:r>
              <a:rPr lang="cs-CZ" dirty="0" err="1" smtClean="0"/>
              <a:t>Xianu</a:t>
            </a:r>
            <a:r>
              <a:rPr lang="cs-CZ" dirty="0" smtClean="0"/>
              <a:t> – památka UNESCO</a:t>
            </a:r>
            <a:endParaRPr lang="cs-CZ" dirty="0"/>
          </a:p>
        </p:txBody>
      </p:sp>
      <p:pic>
        <p:nvPicPr>
          <p:cNvPr id="4" name="Zástupný symbol pro obsah 3" descr="Xian_museum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412777"/>
            <a:ext cx="8352927" cy="5445224"/>
          </a:xfrm>
        </p:spPr>
      </p:pic>
      <p:sp>
        <p:nvSpPr>
          <p:cNvPr id="5" name="TextovéPole 4"/>
          <p:cNvSpPr txBox="1"/>
          <p:nvPr/>
        </p:nvSpPr>
        <p:spPr>
          <a:xfrm>
            <a:off x="0" y="1484784"/>
            <a:ext cx="9144000" cy="532453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Mauzoleum císaře </a:t>
            </a:r>
            <a:r>
              <a:rPr lang="cs-CZ" sz="2000" b="1" dirty="0" err="1"/>
              <a:t>Čchin</a:t>
            </a:r>
            <a:r>
              <a:rPr lang="cs-CZ" sz="2000" dirty="0"/>
              <a:t> (</a:t>
            </a:r>
            <a:r>
              <a:rPr lang="ja-JP" altLang="en-US" sz="2000" dirty="0"/>
              <a:t>兵馬俑</a:t>
            </a:r>
            <a:r>
              <a:rPr lang="en-US" altLang="ja-JP" sz="2000" dirty="0"/>
              <a:t>) </a:t>
            </a:r>
            <a:r>
              <a:rPr lang="cs-CZ" sz="2000" dirty="0"/>
              <a:t>ze 3. století př. n. l., známé také pod názvem </a:t>
            </a:r>
            <a:r>
              <a:rPr lang="cs-CZ" sz="2000" b="1" dirty="0"/>
              <a:t>Terakotová </a:t>
            </a:r>
            <a:r>
              <a:rPr lang="cs-CZ" sz="2000" b="1" dirty="0" smtClean="0"/>
              <a:t>armáda.  </a:t>
            </a:r>
            <a:r>
              <a:rPr lang="cs-CZ" sz="2000" dirty="0" smtClean="0"/>
              <a:t>V </a:t>
            </a:r>
            <a:r>
              <a:rPr lang="cs-CZ" sz="2000" dirty="0"/>
              <a:t>hrobce jsou </a:t>
            </a:r>
            <a:r>
              <a:rPr lang="cs-CZ" sz="2000" dirty="0" smtClean="0"/>
              <a:t>pohřbeni i její  budovatelé </a:t>
            </a:r>
            <a:r>
              <a:rPr lang="cs-CZ" sz="2000" dirty="0"/>
              <a:t>a ještě dalších 500 osob doprovázejících zemřelého císaře.</a:t>
            </a:r>
            <a:endParaRPr lang="cs-CZ" sz="2000" dirty="0" smtClean="0"/>
          </a:p>
          <a:p>
            <a:r>
              <a:rPr lang="cs-CZ" sz="2000" dirty="0" smtClean="0"/>
              <a:t>Součástí </a:t>
            </a:r>
            <a:r>
              <a:rPr lang="cs-CZ" sz="2000" dirty="0"/>
              <a:t>hrobky je pod zemí pohřbená armáda více než </a:t>
            </a:r>
            <a:r>
              <a:rPr lang="cs-CZ" sz="2000" b="1" dirty="0"/>
              <a:t>8000 </a:t>
            </a:r>
            <a:r>
              <a:rPr lang="cs-CZ" sz="2000" b="1" dirty="0" smtClean="0"/>
              <a:t>terakotových válečníků</a:t>
            </a:r>
            <a:r>
              <a:rPr lang="cs-CZ" sz="2000" dirty="0" smtClean="0"/>
              <a:t> </a:t>
            </a:r>
            <a:r>
              <a:rPr lang="cs-CZ" sz="2000" dirty="0"/>
              <a:t>z období kolem roku 220 př. n. </a:t>
            </a:r>
            <a:r>
              <a:rPr lang="cs-CZ" sz="2000" dirty="0" smtClean="0"/>
              <a:t>l. Rozmístěná </a:t>
            </a:r>
            <a:r>
              <a:rPr lang="cs-CZ" sz="2000" dirty="0"/>
              <a:t>je celkem ve třech podzemních koridorech. Sochy, původně </a:t>
            </a:r>
            <a:r>
              <a:rPr lang="cs-CZ" sz="2000" dirty="0" smtClean="0"/>
              <a:t>barevné, </a:t>
            </a:r>
            <a:r>
              <a:rPr lang="cs-CZ" sz="2000" dirty="0"/>
              <a:t>jsou vyrobené z </a:t>
            </a:r>
            <a:r>
              <a:rPr lang="cs-CZ" sz="2000" dirty="0" smtClean="0"/>
              <a:t>hlíny. </a:t>
            </a:r>
            <a:r>
              <a:rPr lang="cs-CZ" sz="2000" dirty="0"/>
              <a:t>Bojovníci jsou vyrobeni z terakotové hlíny ve velikosti na svoji dobu nadživotní – 166 - 187 cm. Sochy dosahují váhy 100 - 300 kg. Jejich výzbroj byla pravá, vyrobená ze dřeva a bronzu, dřevěné části se ale nedochovaly. </a:t>
            </a:r>
            <a:r>
              <a:rPr lang="cs-CZ" sz="2000" b="1" dirty="0" smtClean="0"/>
              <a:t>Každá socha </a:t>
            </a:r>
            <a:r>
              <a:rPr lang="cs-CZ" sz="2000" b="1" dirty="0"/>
              <a:t>je </a:t>
            </a:r>
            <a:r>
              <a:rPr lang="cs-CZ" sz="2000" b="1" dirty="0" smtClean="0"/>
              <a:t>unikátní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Císař </a:t>
            </a:r>
            <a:r>
              <a:rPr lang="cs-CZ" sz="2000" dirty="0" err="1"/>
              <a:t>Čeng</a:t>
            </a:r>
            <a:r>
              <a:rPr lang="cs-CZ" sz="2000" dirty="0"/>
              <a:t>, panovník státu </a:t>
            </a:r>
            <a:r>
              <a:rPr lang="cs-CZ" sz="2000" dirty="0" err="1"/>
              <a:t>Čchin</a:t>
            </a:r>
            <a:r>
              <a:rPr lang="cs-CZ" sz="2000" dirty="0"/>
              <a:t> kolem roku 220 př. n. l. si po nástupu na trůn začal říkat </a:t>
            </a:r>
            <a:r>
              <a:rPr lang="cs-CZ" sz="2000" dirty="0" err="1"/>
              <a:t>Čchin</a:t>
            </a:r>
            <a:r>
              <a:rPr lang="cs-CZ" sz="2000" dirty="0"/>
              <a:t> (hlava státu </a:t>
            </a:r>
            <a:r>
              <a:rPr lang="cs-CZ" sz="2000" dirty="0" err="1"/>
              <a:t>Čchin</a:t>
            </a:r>
            <a:r>
              <a:rPr lang="cs-CZ" sz="2000" dirty="0"/>
              <a:t>). Byl prvním, kterému se podařilo sjednotit Čínu. Zavedl jednotnou měnu, znaky písma a </a:t>
            </a:r>
            <a:r>
              <a:rPr lang="cs-CZ" sz="2000" dirty="0" smtClean="0"/>
              <a:t>jednotné </a:t>
            </a:r>
            <a:r>
              <a:rPr lang="cs-CZ" sz="2000" dirty="0"/>
              <a:t>míry objemu a hmotnosti. Za účelem obrany země před nájezdy severních kmenů </a:t>
            </a:r>
            <a:r>
              <a:rPr lang="cs-CZ" sz="2000" b="1" dirty="0"/>
              <a:t>vybudoval dlouhou čínskou zeď</a:t>
            </a:r>
            <a:r>
              <a:rPr lang="cs-CZ" sz="2000" dirty="0"/>
              <a:t>. Jeho </a:t>
            </a:r>
            <a:r>
              <a:rPr lang="cs-CZ" sz="2000"/>
              <a:t>vláda </a:t>
            </a:r>
            <a:r>
              <a:rPr lang="cs-CZ" sz="2000" smtClean="0"/>
              <a:t>ale byla</a:t>
            </a:r>
            <a:r>
              <a:rPr lang="cs-CZ" sz="2000" dirty="0"/>
              <a:t> diktátorská – ti, kteří nesouhlasili s jeho názory, byli zaživa </a:t>
            </a:r>
            <a:r>
              <a:rPr lang="cs-CZ" sz="2000" dirty="0" smtClean="0"/>
              <a:t>pohřbíváni. Nechal si vybudovat </a:t>
            </a:r>
            <a:r>
              <a:rPr lang="cs-CZ" sz="2000" dirty="0"/>
              <a:t>přepychový císařský palác a už během svého života počal s výstavbou své hrobky. Na její vybudování využil práce 700 000 lidí z celé země. Celá výstavba zabrala téměř 40 let a v době císařovy smrti ještě nebyla zcela hotová.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Neolitická vesnice </a:t>
            </a:r>
            <a:r>
              <a:rPr lang="cs-CZ" dirty="0" err="1" smtClean="0"/>
              <a:t>Banpo</a:t>
            </a:r>
            <a:r>
              <a:rPr lang="cs-CZ" dirty="0" smtClean="0"/>
              <a:t> (Pan-</a:t>
            </a:r>
            <a:r>
              <a:rPr lang="cs-CZ" dirty="0" err="1" smtClean="0"/>
              <a:t>pcho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6" name="Zástupný symbol pro obsah 5" descr="p650_d2011112515575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27584" y="1196752"/>
            <a:ext cx="7344816" cy="5400600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 descr="800px-The_Forbidden_City_-_Beijing_13_(4935317774).jp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t="13808" b="46454"/>
          <a:stretch>
            <a:fillRect/>
          </a:stretch>
        </p:blipFill>
        <p:spPr>
          <a:xfrm>
            <a:off x="0" y="0"/>
            <a:ext cx="9144000" cy="2420888"/>
          </a:xfrm>
          <a:prstGeom prst="rect">
            <a:avLst/>
          </a:prstGeom>
        </p:spPr>
      </p:pic>
      <p:pic>
        <p:nvPicPr>
          <p:cNvPr id="8" name="Zástupný symbol pro obsah 7" descr="800px-The_Forbidden_City_-_Beijing_33_(4934774557).jpg">
            <a:hlinkClick r:id="rId3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/>
          <a:srcRect l="8933"/>
          <a:stretch>
            <a:fillRect/>
          </a:stretch>
        </p:blipFill>
        <p:spPr>
          <a:xfrm>
            <a:off x="0" y="2636912"/>
            <a:ext cx="4139952" cy="3960440"/>
          </a:xfrm>
        </p:spPr>
      </p:pic>
      <p:pic>
        <p:nvPicPr>
          <p:cNvPr id="9" name="Obrázek 8" descr="800px-Hall_of_Preserving_Harmony_interior_2010_April.jp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/>
          <a:srcRect l="-4512"/>
          <a:stretch>
            <a:fillRect/>
          </a:stretch>
        </p:blipFill>
        <p:spPr>
          <a:xfrm>
            <a:off x="3779912" y="2636912"/>
            <a:ext cx="5364088" cy="39604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Velká pagoda divoké husy </a:t>
            </a:r>
            <a:r>
              <a:rPr lang="cs-CZ" sz="2400" dirty="0" err="1" smtClean="0"/>
              <a:t>Xian</a:t>
            </a:r>
            <a:r>
              <a:rPr lang="cs-CZ" sz="2400" dirty="0" smtClean="0"/>
              <a:t> (</a:t>
            </a:r>
            <a:r>
              <a:rPr lang="cs-CZ" sz="2400" dirty="0" err="1" smtClean="0"/>
              <a:t>pův</a:t>
            </a:r>
            <a:r>
              <a:rPr lang="cs-CZ" sz="2400" dirty="0" smtClean="0"/>
              <a:t>. 625 n.l.) a pagoda </a:t>
            </a:r>
            <a:r>
              <a:rPr lang="cs-CZ" sz="2400" dirty="0" err="1" smtClean="0"/>
              <a:t>Wanfo</a:t>
            </a:r>
            <a:r>
              <a:rPr lang="cs-CZ" sz="2400" dirty="0" smtClean="0"/>
              <a:t> v </a:t>
            </a:r>
            <a:r>
              <a:rPr lang="cs-CZ" sz="2400" dirty="0" err="1" smtClean="0"/>
              <a:t>Anhu</a:t>
            </a:r>
            <a:endParaRPr lang="cs-CZ" sz="2400" dirty="0"/>
          </a:p>
        </p:txBody>
      </p:sp>
      <p:pic>
        <p:nvPicPr>
          <p:cNvPr id="4" name="Zástupný symbol pro obsah 3" descr="450px-Flickr_-_archer10_(Dennis)_-_China-7461_-_Big_Wild_Goose_Pagoda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620688"/>
            <a:ext cx="4211960" cy="6237312"/>
          </a:xfrm>
        </p:spPr>
      </p:pic>
      <p:pic>
        <p:nvPicPr>
          <p:cNvPr id="5" name="Obrázek 4" descr="450px-Wanfo_Pagoda_1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t="2159" b="3908"/>
          <a:stretch>
            <a:fillRect/>
          </a:stretch>
        </p:blipFill>
        <p:spPr>
          <a:xfrm>
            <a:off x="4000500" y="593304"/>
            <a:ext cx="5143500" cy="6264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8104" y="0"/>
            <a:ext cx="3178696" cy="12687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Zástupný symbol pro obsah 5" descr="800px-Dunhuang_grottoes_(Mogao_cave)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580" t="6364" r="5733" b="6131"/>
          <a:stretch>
            <a:fillRect/>
          </a:stretch>
        </p:blipFill>
        <p:spPr>
          <a:xfrm>
            <a:off x="0" y="0"/>
            <a:ext cx="5472608" cy="3960440"/>
          </a:xfrm>
        </p:spPr>
      </p:pic>
      <p:sp>
        <p:nvSpPr>
          <p:cNvPr id="9" name="TextovéPole 8"/>
          <p:cNvSpPr txBox="1"/>
          <p:nvPr/>
        </p:nvSpPr>
        <p:spPr>
          <a:xfrm>
            <a:off x="5508104" y="0"/>
            <a:ext cx="338437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Jeskyně </a:t>
            </a:r>
            <a:r>
              <a:rPr lang="cs-CZ" sz="2800" b="1" dirty="0" err="1" smtClean="0"/>
              <a:t>Mo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kao</a:t>
            </a:r>
            <a:r>
              <a:rPr lang="cs-CZ" sz="2800" b="1" dirty="0" smtClean="0"/>
              <a:t> </a:t>
            </a:r>
            <a:r>
              <a:rPr lang="cs-CZ" sz="2400" dirty="0" smtClean="0"/>
              <a:t>– též Tisíce Buddhů  - rozsáhlý jeskynní komplex</a:t>
            </a:r>
          </a:p>
          <a:p>
            <a:r>
              <a:rPr lang="cs-CZ" sz="2400" dirty="0" smtClean="0"/>
              <a:t>Bylo zde nalezeno 60 000 textů všeho druhu a velké množství nástěnných maleb. </a:t>
            </a:r>
          </a:p>
          <a:p>
            <a:r>
              <a:rPr lang="cs-CZ" sz="2400" dirty="0" smtClean="0"/>
              <a:t>Památka UNESCO</a:t>
            </a:r>
          </a:p>
          <a:p>
            <a:endParaRPr lang="cs-CZ" dirty="0"/>
          </a:p>
        </p:txBody>
      </p:sp>
      <p:pic>
        <p:nvPicPr>
          <p:cNvPr id="11" name="Obrázek 10" descr="450px-Longmen-grottoes-longmen-mountain-from-a-distance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3573016"/>
            <a:ext cx="6804248" cy="328498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0" y="1700808"/>
            <a:ext cx="4967536" cy="486287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2400" dirty="0" smtClean="0"/>
          </a:p>
          <a:p>
            <a:r>
              <a:rPr lang="cs-CZ" sz="2800" b="1" dirty="0" err="1" smtClean="0"/>
              <a:t>Lung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men</a:t>
            </a:r>
            <a:endParaRPr lang="cs-CZ" sz="2800" b="1" dirty="0" smtClean="0"/>
          </a:p>
          <a:p>
            <a:r>
              <a:rPr lang="cs-CZ" sz="2400" dirty="0" smtClean="0"/>
              <a:t>2345 jeskyní a výklenků, které jsou soustředěny na přibližně kilometru dlouhém úseku na pravém břehu řeky Ji /</a:t>
            </a:r>
            <a:r>
              <a:rPr lang="cs-CZ" sz="2400" i="1" dirty="0" err="1" smtClean="0"/>
              <a:t>Yi</a:t>
            </a:r>
            <a:r>
              <a:rPr lang="cs-CZ" sz="2400" dirty="0" smtClean="0"/>
              <a:t>/. Dále zde nalezneme více než 3600 kamenných desek posetých nápisy nevyčíslitelné hodnoty, jež se vztahují k historii starověké Číny, 43 pagod a přes 100 000 zpodobnění Buddhy velkých od 2,5 cm do více než 17 m</a:t>
            </a:r>
            <a:r>
              <a:rPr lang="cs-CZ" sz="2400" baseline="300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Vnitřní nádvoří  paláce </a:t>
            </a:r>
            <a:r>
              <a:rPr lang="cs-CZ" dirty="0" err="1" smtClean="0"/>
              <a:t>Wenchang</a:t>
            </a:r>
            <a:r>
              <a:rPr lang="cs-CZ" dirty="0" smtClean="0"/>
              <a:t> komplexu Letního paláce v Pekingu</a:t>
            </a:r>
            <a:endParaRPr lang="cs-CZ" dirty="0"/>
          </a:p>
        </p:txBody>
      </p:sp>
      <p:pic>
        <p:nvPicPr>
          <p:cNvPr id="4" name="Zástupný symbol pro obsah 3" descr="800px-20090530_Beijing_Summer_Palace_8467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412776"/>
            <a:ext cx="8064896" cy="51845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Neolitická keramika</a:t>
            </a:r>
            <a:endParaRPr lang="cs-CZ" dirty="0"/>
          </a:p>
        </p:txBody>
      </p:sp>
      <p:pic>
        <p:nvPicPr>
          <p:cNvPr id="4" name="Zástupný symbol pro obsah 3" descr="Miaodigou_urn,Yangshao_cultur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412776"/>
            <a:ext cx="4283968" cy="5445224"/>
          </a:xfrm>
        </p:spPr>
      </p:pic>
      <p:pic>
        <p:nvPicPr>
          <p:cNvPr id="5" name="Obrázek 4" descr="609px-Neolithic_Chinese_pottery,_John_Young_Museum_of_Art_I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l="3057" t="3816" b="4604"/>
          <a:stretch>
            <a:fillRect/>
          </a:stretch>
        </p:blipFill>
        <p:spPr>
          <a:xfrm>
            <a:off x="4355976" y="1412776"/>
            <a:ext cx="4566365" cy="51845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Hedvábný svitek a hedvábný vějíř</a:t>
            </a:r>
            <a:endParaRPr lang="cs-CZ" dirty="0"/>
          </a:p>
        </p:txBody>
      </p:sp>
      <p:pic>
        <p:nvPicPr>
          <p:cNvPr id="4" name="Zástupný symbol pro obsah 3" descr="264px-Chinese,_‘Pink_and_White_Lotus’,_14th_century_China,_Yuan_dynasty_(1279–1368),_Hanging_scroll;_mineral_pigments_on_silk,_Kimbell_Art_Museum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1628800"/>
            <a:ext cx="1998084" cy="4525963"/>
          </a:xfrm>
        </p:spPr>
      </p:pic>
      <p:pic>
        <p:nvPicPr>
          <p:cNvPr id="5" name="Obrázek 4" descr="800px-Eventail_chinois_asymétrique_Alcazar_Seville_Spain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l="6688" t="13564" r="6688" b="1810"/>
          <a:stretch>
            <a:fillRect/>
          </a:stretch>
        </p:blipFill>
        <p:spPr>
          <a:xfrm>
            <a:off x="2555776" y="1628800"/>
            <a:ext cx="6264696" cy="4536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Malba na hedvábí – 13. – 14. st. (Detroit Institute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Art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Zástupný symbol pro obsah 3" descr="800px-Qian_Xuan_-_Early_Autumn_rotated_cropped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772816"/>
            <a:ext cx="9144000" cy="2376264"/>
          </a:xfrm>
        </p:spPr>
      </p:pic>
      <p:pic>
        <p:nvPicPr>
          <p:cNvPr id="5" name="Obrázek 4" descr="800px-Wang_Zhenpeng_-_Dragon_Boat_Regatta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4653136"/>
            <a:ext cx="9144000" cy="1484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Krajinomalba  - do r. 1529</a:t>
            </a:r>
            <a:endParaRPr lang="cs-CZ" dirty="0"/>
          </a:p>
        </p:txBody>
      </p:sp>
      <p:pic>
        <p:nvPicPr>
          <p:cNvPr id="4" name="Zástupný symbol pro obsah 3" descr="800px-Landscape_painting_in_the_Chinese_style_by_Shûgetsu,_Honolulu_Academy_of_Art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700808"/>
            <a:ext cx="9144000" cy="43204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Malby 10. – 13. stol.</a:t>
            </a:r>
            <a:endParaRPr lang="cs-CZ" dirty="0"/>
          </a:p>
        </p:txBody>
      </p:sp>
      <p:pic>
        <p:nvPicPr>
          <p:cNvPr id="4" name="Zástupný symbol pro obsah 3" descr="283px-Luohan_Laundering,_by_Lin_Tinggui,_1178_AD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124744"/>
            <a:ext cx="2736304" cy="5733256"/>
          </a:xfrm>
        </p:spPr>
      </p:pic>
      <p:pic>
        <p:nvPicPr>
          <p:cNvPr id="5" name="Obrázek 4" descr="Su_Hanchen,_Playing_Children.jp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rcRect l="13485"/>
          <a:stretch>
            <a:fillRect/>
          </a:stretch>
        </p:blipFill>
        <p:spPr>
          <a:xfrm>
            <a:off x="6372200" y="1124744"/>
            <a:ext cx="2771800" cy="5733256"/>
          </a:xfrm>
          <a:prstGeom prst="rect">
            <a:avLst/>
          </a:prstGeom>
        </p:spPr>
      </p:pic>
      <p:pic>
        <p:nvPicPr>
          <p:cNvPr id="7" name="Obrázek 6" descr="748px-Dunhuang_Mara_Budda_2.jp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699792" y="2708920"/>
            <a:ext cx="3672408" cy="3212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Čínské umění laku </a:t>
            </a:r>
            <a:endParaRPr lang="cs-CZ" dirty="0"/>
          </a:p>
        </p:txBody>
      </p:sp>
      <p:pic>
        <p:nvPicPr>
          <p:cNvPr id="6" name="Zástupný symbol pro obsah 5" descr="709px-B-ChinesischeLackdos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375"/>
          <a:stretch>
            <a:fillRect/>
          </a:stretch>
        </p:blipFill>
        <p:spPr>
          <a:xfrm>
            <a:off x="0" y="1484784"/>
            <a:ext cx="5167652" cy="4525963"/>
          </a:xfrm>
        </p:spPr>
      </p:pic>
      <p:pic>
        <p:nvPicPr>
          <p:cNvPr id="7" name="Obrázek 6" descr="800px-MS-SchwarzlacktablettGoldeneLackmalereiLushan1595-03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69904" y="1484784"/>
            <a:ext cx="4674096" cy="43957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Gigantická socha </a:t>
            </a:r>
            <a:r>
              <a:rPr lang="cs-CZ" dirty="0" err="1" smtClean="0"/>
              <a:t>buddhy</a:t>
            </a:r>
            <a:r>
              <a:rPr lang="cs-CZ" dirty="0" smtClean="0"/>
              <a:t> - </a:t>
            </a:r>
            <a:r>
              <a:rPr lang="cs-CZ" dirty="0" err="1" smtClean="0"/>
              <a:t>Leshan</a:t>
            </a:r>
            <a:endParaRPr lang="cs-CZ" dirty="0"/>
          </a:p>
        </p:txBody>
      </p:sp>
      <p:pic>
        <p:nvPicPr>
          <p:cNvPr id="4" name="Zástupný symbol pro obsah 3" descr="800px-Leshan_Buddha_Statue_View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412776"/>
            <a:ext cx="8280920" cy="5445224"/>
          </a:xfr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Autofit/>
          </a:bodyPr>
          <a:lstStyle/>
          <a:p>
            <a:r>
              <a:rPr lang="cs-CZ" sz="3200" dirty="0" smtClean="0"/>
              <a:t>Řezbářská práce – 8 m – </a:t>
            </a:r>
            <a:r>
              <a:rPr lang="cs-CZ" sz="3200" dirty="0" err="1" smtClean="0"/>
              <a:t>12.stol</a:t>
            </a:r>
            <a:r>
              <a:rPr lang="cs-CZ" sz="3200" dirty="0" smtClean="0"/>
              <a:t> – cyklus reinkarnace</a:t>
            </a:r>
            <a:br>
              <a:rPr lang="cs-CZ" sz="3200" dirty="0" smtClean="0"/>
            </a:br>
            <a:r>
              <a:rPr lang="cs-CZ" sz="3200" dirty="0" smtClean="0"/>
              <a:t>Reliéf – Drak – Zakázané město, Peking </a:t>
            </a:r>
            <a:endParaRPr lang="cs-CZ" sz="3200" dirty="0"/>
          </a:p>
        </p:txBody>
      </p:sp>
      <p:pic>
        <p:nvPicPr>
          <p:cNvPr id="4" name="Zástupný symbol pro obsah 3" descr="450px-Dazu_Wheel_of_Reincarnation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412776"/>
            <a:ext cx="3672408" cy="4741987"/>
          </a:xfrm>
        </p:spPr>
      </p:pic>
      <p:pic>
        <p:nvPicPr>
          <p:cNvPr id="5" name="Obrázek 4" descr="800px-China-beijing-forbidden-city-P1000212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1412776"/>
            <a:ext cx="4716016" cy="4752528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Jeskynní komplex Ta-</a:t>
            </a:r>
            <a:r>
              <a:rPr lang="cs-CZ" sz="3200" dirty="0" err="1" smtClean="0"/>
              <a:t>cu</a:t>
            </a:r>
            <a:r>
              <a:rPr lang="cs-CZ" sz="3200" dirty="0" smtClean="0"/>
              <a:t> (</a:t>
            </a:r>
            <a:r>
              <a:rPr lang="cs-CZ" sz="3200" dirty="0" err="1" smtClean="0"/>
              <a:t>Dazu</a:t>
            </a:r>
            <a:r>
              <a:rPr lang="cs-CZ" sz="3200" dirty="0" smtClean="0"/>
              <a:t>) – reliéfy s náměty souznění buddhismu, taoismu a konfucianismu – památka UNESCO (50 000 plastik ze 7. stol)</a:t>
            </a:r>
            <a:endParaRPr lang="cs-CZ" sz="3200" dirty="0"/>
          </a:p>
        </p:txBody>
      </p:sp>
      <p:pic>
        <p:nvPicPr>
          <p:cNvPr id="4" name="Zástupný symbol pro obsah 3" descr="800px-Bao_Ding_Mountain_grotto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7424" y="1656935"/>
            <a:ext cx="7598992" cy="4724393"/>
          </a:xfr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8295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Ukázky pohřebních plastik – 9. – 11. stol.</a:t>
            </a:r>
            <a:endParaRPr lang="cs-CZ" dirty="0"/>
          </a:p>
        </p:txBody>
      </p:sp>
      <p:pic>
        <p:nvPicPr>
          <p:cNvPr id="4" name="Zástupný symbol pro obsah 3" descr="Luohan_front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390" r="8475"/>
          <a:stretch>
            <a:fillRect/>
          </a:stretch>
        </p:blipFill>
        <p:spPr>
          <a:xfrm>
            <a:off x="0" y="1700808"/>
            <a:ext cx="4355976" cy="4824536"/>
          </a:xfrm>
        </p:spPr>
      </p:pic>
      <p:pic>
        <p:nvPicPr>
          <p:cNvPr id="5" name="Obrázek 4" descr="657px-Funerary_Sculpture_of_a_Horse_LACMA_M.90.140.1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75648" y="0"/>
            <a:ext cx="3168352" cy="2952328"/>
          </a:xfrm>
          <a:prstGeom prst="rect">
            <a:avLst/>
          </a:prstGeom>
        </p:spPr>
      </p:pic>
      <p:pic>
        <p:nvPicPr>
          <p:cNvPr id="6" name="Obrázek 5" descr="765px-Funerary_Sculpture_of_a_Chimera_(Bixie)_LACMA_AC1997.1.1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 cstate="print"/>
          <a:srcRect l="10688" r="17548" b="7445"/>
          <a:stretch>
            <a:fillRect/>
          </a:stretch>
        </p:blipFill>
        <p:spPr>
          <a:xfrm>
            <a:off x="4499992" y="3140968"/>
            <a:ext cx="4464496" cy="3717032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800px-China_qing_two_blue_ceramic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6510" t="14951" r="6510" b="3908"/>
          <a:stretch>
            <a:fillRect/>
          </a:stretch>
        </p:blipFill>
        <p:spPr>
          <a:xfrm>
            <a:off x="2627784" y="0"/>
            <a:ext cx="6336704" cy="3672408"/>
          </a:xfrm>
        </p:spPr>
      </p:pic>
      <p:pic>
        <p:nvPicPr>
          <p:cNvPr id="6" name="Obrázek 5" descr="671px-Lotus-Shaped_Dish_(Wanli_Reign_Period)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l="3807" t="8421" r="6060" b="14720"/>
          <a:stretch>
            <a:fillRect/>
          </a:stretch>
        </p:blipFill>
        <p:spPr>
          <a:xfrm>
            <a:off x="5796136" y="3789040"/>
            <a:ext cx="3168352" cy="2924944"/>
          </a:xfrm>
          <a:prstGeom prst="rect">
            <a:avLst/>
          </a:prstGeom>
        </p:spPr>
      </p:pic>
      <p:pic>
        <p:nvPicPr>
          <p:cNvPr id="7" name="Obrázek 6" descr="524px-China_ceramic_blue_vase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 cstate="print"/>
          <a:srcRect l="19333" t="11550" r="38587" b="23750"/>
          <a:stretch>
            <a:fillRect/>
          </a:stretch>
        </p:blipFill>
        <p:spPr>
          <a:xfrm>
            <a:off x="0" y="1484784"/>
            <a:ext cx="2520280" cy="4437112"/>
          </a:xfrm>
          <a:prstGeom prst="rect">
            <a:avLst/>
          </a:prstGeom>
        </p:spPr>
      </p:pic>
      <p:pic>
        <p:nvPicPr>
          <p:cNvPr id="8" name="Obrázek 7" descr="800px-HKU_MAG_Museum_Exhibits_P03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411760" y="3789040"/>
            <a:ext cx="3312368" cy="306896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 descr="687px-Table_Frontal_LACMA_M.2003.172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2924944"/>
            <a:ext cx="4788024" cy="3933056"/>
          </a:xfrm>
          <a:prstGeom prst="rect">
            <a:avLst/>
          </a:prstGeom>
        </p:spPr>
      </p:pic>
      <p:pic>
        <p:nvPicPr>
          <p:cNvPr id="7" name="Zástupný symbol pro obsah 6" descr="745px-Qing_Dynasty_Female_robe_Ao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1" y="2996952"/>
            <a:ext cx="4355976" cy="3861048"/>
          </a:xfrm>
        </p:spPr>
      </p:pic>
      <p:pic>
        <p:nvPicPr>
          <p:cNvPr id="8" name="Obrázek 7" descr="759px-Cushion_Cover_(Kaoshi)_with_Flowers_and_Bats_LACMA_M.45.3.184_(3_of_3)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4211960" cy="2996952"/>
          </a:xfrm>
          <a:prstGeom prst="rect">
            <a:avLst/>
          </a:prstGeom>
        </p:spPr>
      </p:pic>
      <p:pic>
        <p:nvPicPr>
          <p:cNvPr id="9" name="Obrázek 8" descr="Man's_semi-formal_court_robe_(jifu),_China,_detail,_19th_century,_silved,_wrapped_gold_thread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5976" y="0"/>
            <a:ext cx="4788024" cy="292494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1579</TotalTime>
  <Words>936</Words>
  <Application>Microsoft Office PowerPoint</Application>
  <PresentationFormat>Předvádění na obrazovce (4:3)</PresentationFormat>
  <Paragraphs>198</Paragraphs>
  <Slides>42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sady Office</vt:lpstr>
      <vt:lpstr>Snímek 1</vt:lpstr>
      <vt:lpstr>Anotace</vt:lpstr>
      <vt:lpstr>Čínské umění</vt:lpstr>
      <vt:lpstr>Z historie:</vt:lpstr>
      <vt:lpstr>Umění</vt:lpstr>
      <vt:lpstr>Architektura</vt:lpstr>
      <vt:lpstr>Architektonické památky</vt:lpstr>
      <vt:lpstr>Malířství</vt:lpstr>
      <vt:lpstr>Sochařství</vt:lpstr>
      <vt:lpstr>Keramika a užité umění</vt:lpstr>
      <vt:lpstr>Označte správná a nesprávná tvrzení:</vt:lpstr>
      <vt:lpstr>Poznejte typy staveb a pojmenujte je:</vt:lpstr>
      <vt:lpstr>Pojmenujte výtvarné techniky a díla:</vt:lpstr>
      <vt:lpstr>Pojmenujte výtvarné techniky:</vt:lpstr>
      <vt:lpstr>Zdroje</vt:lpstr>
      <vt:lpstr>Zdroje</vt:lpstr>
      <vt:lpstr>Zdroje</vt:lpstr>
      <vt:lpstr>Zdroje</vt:lpstr>
      <vt:lpstr>Zdroje</vt:lpstr>
      <vt:lpstr>Zdroje</vt:lpstr>
      <vt:lpstr>Mapa kultur středního neolitu Čína</vt:lpstr>
      <vt:lpstr>a)Bronzová plaketa s tyrkysovou mozaikou  - 1 900 – 1 350 př.n.l. – dynastie Šang b) Neolitická keramika – 3 300 – 2 200 př.n.l.</vt:lpstr>
      <vt:lpstr>Ukázka čínského kaligrafického písma (psaného tradičně ve sloupcích) a čínský kaligraf Wang Hsichih</vt:lpstr>
      <vt:lpstr>Velká čínská zeď</vt:lpstr>
      <vt:lpstr>Hrobka císaře Čchin–Š–chuang-ti u Xianu – památka UNESCO</vt:lpstr>
      <vt:lpstr>Neolitická vesnice Banpo (Pan-pcho)</vt:lpstr>
      <vt:lpstr>Snímek 27</vt:lpstr>
      <vt:lpstr>Velká pagoda divoké husy Xian (pův. 625 n.l.) a pagoda Wanfo v Anhu</vt:lpstr>
      <vt:lpstr>Snímek 29</vt:lpstr>
      <vt:lpstr>Vnitřní nádvoří  paláce Wenchang komplexu Letního paláce v Pekingu</vt:lpstr>
      <vt:lpstr>Neolitická keramika</vt:lpstr>
      <vt:lpstr>Hedvábný svitek a hedvábný vějíř</vt:lpstr>
      <vt:lpstr>Malba na hedvábí – 13. – 14. st. (Detroit Institute of Art)</vt:lpstr>
      <vt:lpstr>Krajinomalba  - do r. 1529</vt:lpstr>
      <vt:lpstr>Malby 10. – 13. stol.</vt:lpstr>
      <vt:lpstr>Čínské umění laku </vt:lpstr>
      <vt:lpstr>Gigantická socha buddhy - Leshan</vt:lpstr>
      <vt:lpstr>Řezbářská práce – 8 m – 12.stol – cyklus reinkarnace Reliéf – Drak – Zakázané město, Peking </vt:lpstr>
      <vt:lpstr>Jeskynní komplex Ta-cu (Dazu) – reliéfy s náměty souznění buddhismu, taoismu a konfucianismu – památka UNESCO (50 000 plastik ze 7. stol)</vt:lpstr>
      <vt:lpstr>Ukázky pohřebních plastik – 9. – 11. stol.</vt:lpstr>
      <vt:lpstr>Snímek 41</vt:lpstr>
      <vt:lpstr>Snímek 42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23</cp:revision>
  <dcterms:created xsi:type="dcterms:W3CDTF">2014-02-13T09:05:29Z</dcterms:created>
  <dcterms:modified xsi:type="dcterms:W3CDTF">2014-05-05T19:26:21Z</dcterms:modified>
</cp:coreProperties>
</file>