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0"/>
  </p:notesMasterIdLst>
  <p:sldIdLst>
    <p:sldId id="256" r:id="rId2"/>
    <p:sldId id="262" r:id="rId3"/>
    <p:sldId id="297" r:id="rId4"/>
    <p:sldId id="264" r:id="rId5"/>
    <p:sldId id="342" r:id="rId6"/>
    <p:sldId id="343" r:id="rId7"/>
    <p:sldId id="344" r:id="rId8"/>
    <p:sldId id="345" r:id="rId9"/>
    <p:sldId id="346" r:id="rId10"/>
    <p:sldId id="347" r:id="rId11"/>
    <p:sldId id="331" r:id="rId12"/>
    <p:sldId id="287" r:id="rId13"/>
    <p:sldId id="286" r:id="rId14"/>
    <p:sldId id="288" r:id="rId15"/>
    <p:sldId id="289" r:id="rId16"/>
    <p:sldId id="292" r:id="rId17"/>
    <p:sldId id="291" r:id="rId18"/>
    <p:sldId id="26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139" autoAdjust="0"/>
  </p:normalViewPr>
  <p:slideViewPr>
    <p:cSldViewPr>
      <p:cViewPr>
        <p:scale>
          <a:sx n="80" d="100"/>
          <a:sy n="80" d="100"/>
        </p:scale>
        <p:origin x="-864" y="-5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Elektrický proud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r>
            <a:rPr lang="pl-PL" sz="2000" b="0" smtClean="0"/>
            <a:t>Jak pracuje rádio a televize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32768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270508" y="197958"/>
          <a:ext cx="8158305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Petr Tomek</a:t>
          </a:r>
        </a:p>
      </dsp:txBody>
      <dsp:txXfrm>
        <a:off x="270508" y="197958"/>
        <a:ext cx="8158305" cy="396170"/>
      </dsp:txXfrm>
    </dsp:sp>
    <dsp:sp modelId="{112F553D-60C2-4CC4-948D-0369F51C4DB0}">
      <dsp:nvSpPr>
        <dsp:cNvPr id="0" name=""/>
        <dsp:cNvSpPr/>
      </dsp:nvSpPr>
      <dsp:spPr>
        <a:xfrm>
          <a:off x="22901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54392" y="792024"/>
          <a:ext cx="7874420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 </a:t>
          </a:r>
          <a:endParaRPr lang="cs-CZ" sz="2000" b="1" kern="1200" dirty="0"/>
        </a:p>
      </dsp:txBody>
      <dsp:txXfrm>
        <a:off x="554392" y="792024"/>
        <a:ext cx="7874420" cy="396170"/>
      </dsp:txXfrm>
    </dsp:sp>
    <dsp:sp modelId="{2741B69B-255D-4143-BECE-5BD9035A4FC6}">
      <dsp:nvSpPr>
        <dsp:cNvPr id="0" name=""/>
        <dsp:cNvSpPr/>
      </dsp:nvSpPr>
      <dsp:spPr>
        <a:xfrm>
          <a:off x="306785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41522" y="1386090"/>
          <a:ext cx="7787291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41522" y="1386090"/>
        <a:ext cx="7787291" cy="396170"/>
      </dsp:txXfrm>
    </dsp:sp>
    <dsp:sp modelId="{EB133F34-59A3-4639-B813-3EF5396EC28B}">
      <dsp:nvSpPr>
        <dsp:cNvPr id="0" name=""/>
        <dsp:cNvSpPr/>
      </dsp:nvSpPr>
      <dsp:spPr>
        <a:xfrm>
          <a:off x="393915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11398" y="1980156"/>
          <a:ext cx="7960409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Elektrický proud</a:t>
          </a:r>
          <a:endParaRPr lang="cs-CZ" sz="2000" b="1" kern="1200" dirty="0"/>
        </a:p>
      </dsp:txBody>
      <dsp:txXfrm>
        <a:off x="511398" y="1980156"/>
        <a:ext cx="7960409" cy="396170"/>
      </dsp:txXfrm>
    </dsp:sp>
    <dsp:sp modelId="{A6FEC19F-0F90-4EC7-BB21-E0ADFEFFA617}">
      <dsp:nvSpPr>
        <dsp:cNvPr id="0" name=""/>
        <dsp:cNvSpPr/>
      </dsp:nvSpPr>
      <dsp:spPr>
        <a:xfrm>
          <a:off x="306785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207974" y="2574222"/>
          <a:ext cx="82833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r>
            <a:rPr lang="pl-PL" sz="2000" b="0" kern="1200" smtClean="0"/>
            <a:t>Jak pracuje rádio a televize</a:t>
          </a:r>
          <a:endParaRPr lang="cs-CZ" sz="2000" kern="1200" dirty="0" smtClean="0"/>
        </a:p>
      </dsp:txBody>
      <dsp:txXfrm>
        <a:off x="207974" y="2574222"/>
        <a:ext cx="8283372" cy="396170"/>
      </dsp:txXfrm>
    </dsp:sp>
    <dsp:sp modelId="{D00E28E9-7A94-4DBE-BF47-6DC8F169B300}">
      <dsp:nvSpPr>
        <dsp:cNvPr id="0" name=""/>
        <dsp:cNvSpPr/>
      </dsp:nvSpPr>
      <dsp:spPr>
        <a:xfrm>
          <a:off x="22901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24.2.2014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psemoh.cz/vyuka/zel/obrazovky.htm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ffice.microsoft.com/" TargetMode="External"/><Relationship Id="rId3" Type="http://schemas.openxmlformats.org/officeDocument/2006/relationships/hyperlink" Target="http://pi-amp.com/qa.html" TargetMode="External"/><Relationship Id="rId7" Type="http://schemas.openxmlformats.org/officeDocument/2006/relationships/hyperlink" Target="http://www.spsemoh.cz/vyuka/zel/obrazovky.htm" TargetMode="External"/><Relationship Id="rId2" Type="http://schemas.openxmlformats.org/officeDocument/2006/relationships/hyperlink" Target="http://www.quido.cz/fyzika/118fyzika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yzika.jreichl.com/main.article/view/1377-neprokladane-radkovani" TargetMode="External"/><Relationship Id="rId5" Type="http://schemas.openxmlformats.org/officeDocument/2006/relationships/hyperlink" Target="http://commons.wikimedia.org/wiki/File:Fmcz.png" TargetMode="External"/><Relationship Id="rId4" Type="http://schemas.openxmlformats.org/officeDocument/2006/relationships/hyperlink" Target="http://en.wikipedia.org/wiki/File:Amplitude_Modulated_Wave-hm-64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698825661"/>
              </p:ext>
            </p:extLst>
          </p:nvPr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je určena pro výklad učiva o přenosu rádiového a televizního vysílání v 9. ročníku ZŠ.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Prezentace se skládá ze dvou částí: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/>
              <a:t>Výklad nové látky </a:t>
            </a:r>
            <a:r>
              <a:rPr lang="cs-CZ" dirty="0" smtClean="0"/>
              <a:t>(snímky </a:t>
            </a:r>
            <a:r>
              <a:rPr lang="cs-CZ" dirty="0"/>
              <a:t>4 – </a:t>
            </a:r>
            <a:r>
              <a:rPr lang="cs-CZ" dirty="0" smtClean="0"/>
              <a:t>10): signál, amplitudová modulace, frekvenční modulace, vztah mezi frekvencí a vlnovou délkou elektromagnetického vlnění, televizní signál.</a:t>
            </a:r>
            <a:endParaRPr lang="cs-CZ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Shrnutí probrané látky a závěrečný test (snímky 11 – 17).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Časová </a:t>
            </a:r>
            <a:r>
              <a:rPr lang="cs-CZ" dirty="0"/>
              <a:t>náročnost </a:t>
            </a:r>
            <a:r>
              <a:rPr lang="cs-CZ" dirty="0" smtClean="0"/>
              <a:t>35 </a:t>
            </a:r>
            <a:r>
              <a:rPr lang="cs-CZ" dirty="0"/>
              <a:t>min.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675466"/>
            <a:ext cx="8352928" cy="3633854"/>
          </a:xfrm>
        </p:spPr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dirty="0" smtClean="0"/>
              <a:t>Popis práce s prezentací: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Mezi jednotlivými snímky se přechází standardním způsobem.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Snímek </a:t>
            </a:r>
            <a:r>
              <a:rPr lang="cs-CZ" dirty="0"/>
              <a:t>č. </a:t>
            </a:r>
            <a:r>
              <a:rPr lang="cs-CZ" dirty="0" smtClean="0"/>
              <a:t>8 </a:t>
            </a:r>
            <a:r>
              <a:rPr lang="cs-CZ" dirty="0"/>
              <a:t>obsahuje </a:t>
            </a:r>
            <a:r>
              <a:rPr lang="cs-CZ" dirty="0" smtClean="0"/>
              <a:t>tabulku </a:t>
            </a:r>
            <a:r>
              <a:rPr lang="cs-CZ" dirty="0"/>
              <a:t>na procvičení </a:t>
            </a:r>
            <a:r>
              <a:rPr lang="cs-CZ" dirty="0" smtClean="0"/>
              <a:t>vztahu </a:t>
            </a:r>
            <a:r>
              <a:rPr lang="cs-CZ" dirty="0"/>
              <a:t>mezi frekvencí a vlnovou délkou elektromagnetického </a:t>
            </a:r>
            <a:r>
              <a:rPr lang="cs-CZ" dirty="0" smtClean="0"/>
              <a:t>vlnění – žáci počítají sami, následuje společná kontrola po kliknutí myší nebo stisku klávesy enter.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Snímky č. 13 – 17 obsahují testové otázky s nabídnutými možnostmi odpovědí. Žáci po kliknutí na odpověď na interaktivní tabuli, nebo myší přímo v prezentaci ihned zjistí, zda odpověděli správně (zobrazí se ikona správné nebo nesprávné odpovědi, která po chvíli opět zmizí).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8336326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082"/>
            <a:ext cx="7772400" cy="1780108"/>
          </a:xfrm>
        </p:spPr>
        <p:txBody>
          <a:bodyPr>
            <a:normAutofit fontScale="90000"/>
          </a:bodyPr>
          <a:lstStyle/>
          <a:p>
            <a:pPr lvl="0"/>
            <a:r>
              <a:rPr lang="pl-PL" sz="6000" dirty="0"/>
              <a:t>Jak pracuje rádio a televize</a:t>
            </a:r>
            <a:endParaRPr lang="cs-CZ" sz="60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Signál</a:t>
            </a:r>
            <a:endParaRPr lang="cs-CZ" dirty="0"/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179513" y="2492896"/>
            <a:ext cx="8856983" cy="436510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dirty="0" smtClean="0"/>
              <a:t>Signál = elektrické napětí, které se mění s časem podle nějaké informace (např. zvuk, obraz).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Samotný signál se nepřenáší (pro frekvenci 500 Hz by byla vlnová délka 600 km – </a:t>
            </a:r>
            <a:r>
              <a:rPr lang="cs-CZ" dirty="0" err="1" smtClean="0"/>
              <a:t>nesestrojitelná</a:t>
            </a:r>
            <a:r>
              <a:rPr lang="cs-CZ" dirty="0" smtClean="0"/>
              <a:t> anténa pro příjem a vysílání) – používá se amplitudová nebo frekvenční modulace </a:t>
            </a:r>
            <a:r>
              <a:rPr lang="cs-CZ" dirty="0"/>
              <a:t>v</a:t>
            </a:r>
            <a:r>
              <a:rPr lang="cs-CZ" dirty="0" smtClean="0"/>
              <a:t>ysokofrekvenčního signálu.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0" y="3212976"/>
            <a:ext cx="2733675" cy="2489716"/>
            <a:chOff x="323528" y="3501008"/>
            <a:chExt cx="2733675" cy="2489716"/>
          </a:xfrm>
        </p:grpSpPr>
        <p:pic>
          <p:nvPicPr>
            <p:cNvPr id="2" name="Picture 2" descr="Zvuk_graf.gif (19132 bytes)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3501008"/>
              <a:ext cx="2733675" cy="23050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Obdélník 8"/>
            <p:cNvSpPr/>
            <p:nvPr/>
          </p:nvSpPr>
          <p:spPr>
            <a:xfrm>
              <a:off x="1294262" y="5621392"/>
              <a:ext cx="792205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1 </a:t>
              </a:r>
              <a:endParaRPr lang="cs-CZ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3578915" y="3227495"/>
            <a:ext cx="5495120" cy="2619619"/>
            <a:chOff x="3578915" y="3227495"/>
            <a:chExt cx="5495120" cy="2619619"/>
          </a:xfrm>
        </p:grpSpPr>
        <p:pic>
          <p:nvPicPr>
            <p:cNvPr id="1028" name="Picture 4" descr="Pi-Amp Track WAV Rip Subtract 128 Kbps Rip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78915" y="3227495"/>
              <a:ext cx="5085393" cy="22502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Obdélník 11"/>
            <p:cNvSpPr/>
            <p:nvPr/>
          </p:nvSpPr>
          <p:spPr>
            <a:xfrm>
              <a:off x="8254580" y="5477782"/>
              <a:ext cx="819455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2 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83125688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Amplitudová modulace</a:t>
            </a:r>
            <a:endParaRPr lang="cs-CZ" dirty="0"/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179513" y="2348880"/>
            <a:ext cx="8856983" cy="43651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dirty="0" smtClean="0"/>
              <a:t>Podle signálu se mění amplituda nosné vysokofrekvenční vlny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Využívá se k vysílání rádiových</a:t>
            </a:r>
            <a:br>
              <a:rPr lang="cs-CZ" dirty="0" smtClean="0"/>
            </a:br>
            <a:r>
              <a:rPr lang="cs-CZ" dirty="0" smtClean="0"/>
              <a:t>signálů na dlouhých vlnách,</a:t>
            </a:r>
            <a:br>
              <a:rPr lang="cs-CZ" dirty="0" smtClean="0"/>
            </a:br>
            <a:r>
              <a:rPr lang="cs-CZ" dirty="0" smtClean="0"/>
              <a:t>středních vlnách a krátkých</a:t>
            </a:r>
            <a:br>
              <a:rPr lang="cs-CZ" dirty="0" smtClean="0"/>
            </a:br>
            <a:r>
              <a:rPr lang="cs-CZ" dirty="0" smtClean="0"/>
              <a:t>vlnách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Výhody – velký dosah</a:t>
            </a:r>
            <a:br>
              <a:rPr lang="cs-CZ" dirty="0" smtClean="0"/>
            </a:br>
            <a:r>
              <a:rPr lang="cs-CZ" dirty="0" smtClean="0"/>
              <a:t>(až tisíce kilometrů)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Nevýhody – nekvalitní příjem</a:t>
            </a:r>
            <a:br>
              <a:rPr lang="cs-CZ" dirty="0" smtClean="0"/>
            </a:br>
            <a:r>
              <a:rPr lang="cs-CZ" dirty="0" smtClean="0"/>
              <a:t>(signál zesiluje a slábne podle </a:t>
            </a:r>
            <a:br>
              <a:rPr lang="cs-CZ" dirty="0" smtClean="0"/>
            </a:br>
            <a:r>
              <a:rPr lang="cs-CZ" dirty="0" smtClean="0"/>
              <a:t>změn v ionosféře, snadno je </a:t>
            </a:r>
            <a:br>
              <a:rPr lang="cs-CZ" dirty="0" smtClean="0"/>
            </a:br>
            <a:r>
              <a:rPr lang="cs-CZ" dirty="0" smtClean="0"/>
              <a:t>rušen jiskrovými výboji)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</p:txBody>
      </p:sp>
      <p:grpSp>
        <p:nvGrpSpPr>
          <p:cNvPr id="5" name="Skupina 4"/>
          <p:cNvGrpSpPr/>
          <p:nvPr/>
        </p:nvGrpSpPr>
        <p:grpSpPr>
          <a:xfrm>
            <a:off x="4344069" y="2708920"/>
            <a:ext cx="4908451" cy="4071882"/>
            <a:chOff x="1331640" y="2813502"/>
            <a:chExt cx="4908451" cy="4071882"/>
          </a:xfrm>
        </p:grpSpPr>
        <p:sp>
          <p:nvSpPr>
            <p:cNvPr id="12" name="Obdélník 11"/>
            <p:cNvSpPr/>
            <p:nvPr/>
          </p:nvSpPr>
          <p:spPr>
            <a:xfrm>
              <a:off x="4788024" y="6516052"/>
              <a:ext cx="819455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3 </a:t>
              </a:r>
              <a:endParaRPr lang="cs-CZ" dirty="0"/>
            </a:p>
          </p:txBody>
        </p:sp>
        <p:pic>
          <p:nvPicPr>
            <p:cNvPr id="2052" name="Picture 4" descr="File:Amplitude Modulated Wave-hm-64.sv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1640" y="2813502"/>
              <a:ext cx="4908451" cy="40442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23512100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4717299" y="2780927"/>
            <a:ext cx="4175181" cy="3999875"/>
            <a:chOff x="4717299" y="2780927"/>
            <a:chExt cx="4175181" cy="3999875"/>
          </a:xfrm>
        </p:grpSpPr>
        <p:sp>
          <p:nvSpPr>
            <p:cNvPr id="12" name="Obdélník 11"/>
            <p:cNvSpPr/>
            <p:nvPr/>
          </p:nvSpPr>
          <p:spPr>
            <a:xfrm>
              <a:off x="7800453" y="6411470"/>
              <a:ext cx="835485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4 </a:t>
              </a:r>
              <a:endParaRPr lang="cs-CZ" dirty="0"/>
            </a:p>
          </p:txBody>
        </p:sp>
        <p:pic>
          <p:nvPicPr>
            <p:cNvPr id="4097" name="Picture 1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17299" y="2780927"/>
              <a:ext cx="4175181" cy="35332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Frekvenční modulace</a:t>
            </a:r>
            <a:endParaRPr lang="cs-CZ" dirty="0"/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179513" y="2348880"/>
            <a:ext cx="8856983" cy="43651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dirty="0" smtClean="0"/>
              <a:t>Podle signálu se mění frekvence nosné vysokofrekvenční vlny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Využívá se k vysílání rádiových</a:t>
            </a:r>
            <a:br>
              <a:rPr lang="cs-CZ" dirty="0" smtClean="0"/>
            </a:br>
            <a:r>
              <a:rPr lang="cs-CZ" dirty="0" smtClean="0"/>
              <a:t>signálů na velmi krátkých</a:t>
            </a:r>
            <a:br>
              <a:rPr lang="cs-CZ" dirty="0" smtClean="0"/>
            </a:br>
            <a:r>
              <a:rPr lang="cs-CZ" dirty="0" smtClean="0"/>
              <a:t>vlnách, televizního signálu, </a:t>
            </a:r>
            <a:br>
              <a:rPr lang="cs-CZ" dirty="0" smtClean="0"/>
            </a:br>
            <a:r>
              <a:rPr lang="cs-CZ" dirty="0" smtClean="0"/>
              <a:t>signálu mobilních operátorů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Výhody – kvalitní příjem</a:t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/>
              <a:t>signál </a:t>
            </a:r>
            <a:r>
              <a:rPr lang="cs-CZ" dirty="0" smtClean="0"/>
              <a:t>nepodléhá změnám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dirty="0"/>
              <a:t>v ionosféře, </a:t>
            </a:r>
            <a:r>
              <a:rPr lang="cs-CZ" dirty="0" smtClean="0"/>
              <a:t>není snadno rušen)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Nevýhody – kratší dosah</a:t>
            </a:r>
            <a:br>
              <a:rPr lang="cs-CZ" dirty="0" smtClean="0"/>
            </a:br>
            <a:r>
              <a:rPr lang="cs-CZ" dirty="0" smtClean="0"/>
              <a:t>(řádově stovky kilometrů)</a:t>
            </a:r>
            <a:br>
              <a:rPr lang="cs-CZ" dirty="0" smtClean="0"/>
            </a:br>
            <a:r>
              <a:rPr lang="cs-CZ" dirty="0" smtClean="0"/>
              <a:t>a nutnost přímé viditelnosti mezi zdrojem a vysílačem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01983339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Frekvence a vlnová délka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Zástupný symbol pro obsah 1"/>
              <p:cNvSpPr txBox="1">
                <a:spLocks/>
              </p:cNvSpPr>
              <p:nvPr/>
            </p:nvSpPr>
            <p:spPr>
              <a:xfrm>
                <a:off x="179513" y="2348880"/>
                <a:ext cx="8856983" cy="436510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274320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1pPr>
                <a:lvl2pPr marL="576263" indent="-27432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2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2pPr>
                <a:lvl3pPr marL="855663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20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3pPr>
                <a:lvl4pPr marL="114300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8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22860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Symbol" pitchFamily="18" charset="2"/>
                  <a:buChar char=""/>
                  <a:defRPr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5pPr>
                <a:lvl6pPr marL="178308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10312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42316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indent="-228600" algn="l" defTabSz="914400" rtl="0" eaLnBrk="1" latinLnBrk="0" hangingPunct="1">
                  <a:spcBef>
                    <a:spcPts val="384"/>
                  </a:spcBef>
                  <a:buClr>
                    <a:schemeClr val="accent1"/>
                  </a:buClr>
                  <a:buFont typeface="Symbol" pitchFamily="18" charset="2"/>
                  <a:buChar char="*"/>
                  <a:defRPr sz="14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buFont typeface="Arial" pitchFamily="34" charset="0"/>
                  <a:buChar char="•"/>
                </a:pPr>
                <a:r>
                  <a:rPr lang="cs-CZ" sz="2000" dirty="0" smtClean="0"/>
                  <a:t>Rádiové a televizní signály jsou svou podstatou </a:t>
                </a:r>
                <a:r>
                  <a:rPr lang="cs-CZ" sz="2000" b="1" dirty="0" smtClean="0"/>
                  <a:t>elektromagnetické vlnění</a:t>
                </a:r>
              </a:p>
              <a:p>
                <a:pPr>
                  <a:buFont typeface="Arial" pitchFamily="34" charset="0"/>
                  <a:buChar char="•"/>
                </a:pPr>
                <a:r>
                  <a:rPr lang="cs-CZ" sz="2000" dirty="0" smtClean="0"/>
                  <a:t>Šíří </a:t>
                </a:r>
                <a:r>
                  <a:rPr lang="cs-CZ" sz="2000" dirty="0"/>
                  <a:t>se stejnou </a:t>
                </a:r>
                <a:r>
                  <a:rPr lang="cs-CZ" sz="2000" b="1" dirty="0"/>
                  <a:t>rychlostí jako světlo </a:t>
                </a:r>
                <a:r>
                  <a:rPr lang="cs-CZ" sz="2000" dirty="0" smtClean="0"/>
                  <a:t>(</a:t>
                </a:r>
                <a:r>
                  <a:rPr lang="cs-CZ" sz="2000" dirty="0"/>
                  <a:t>ve vakuu c = 300 000 000 m/s)</a:t>
                </a:r>
              </a:p>
              <a:p>
                <a:pPr>
                  <a:buFont typeface="Arial" pitchFamily="34" charset="0"/>
                  <a:buChar char="•"/>
                </a:pPr>
                <a:r>
                  <a:rPr lang="cs-CZ" sz="2000" dirty="0"/>
                  <a:t>Vztah mezi frekvencí vlnění a vlnovou délkou:</a:t>
                </a:r>
                <a14:m>
                  <m:oMath xmlns:m="http://schemas.openxmlformats.org/officeDocument/2006/math">
                    <m:r>
                      <a:rPr lang="cs-CZ" sz="2000">
                        <a:latin typeface="Cambria Math"/>
                      </a:rPr>
                      <m:t>      </m:t>
                    </m:r>
                    <m:r>
                      <a:rPr lang="el-GR" sz="2000">
                        <a:latin typeface="Cambria Math"/>
                      </a:rPr>
                      <m:t>𝜆</m:t>
                    </m:r>
                    <m:r>
                      <a:rPr lang="cs-CZ" sz="200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𝑐</m:t>
                        </m:r>
                      </m:num>
                      <m:den>
                        <m:r>
                          <a:rPr lang="cs-CZ" sz="2000">
                            <a:latin typeface="Cambria Math"/>
                          </a:rPr>
                          <m:t>𝑓</m:t>
                        </m:r>
                      </m:den>
                    </m:f>
                    <m:r>
                      <a:rPr lang="cs-CZ" sz="2000">
                        <a:latin typeface="Cambria Math"/>
                      </a:rPr>
                      <m:t>        </m:t>
                    </m:r>
                    <m:r>
                      <a:rPr lang="cs-CZ" sz="2000" i="1">
                        <a:latin typeface="Cambria Math"/>
                      </a:rPr>
                      <m:t>𝑓</m:t>
                    </m:r>
                    <m:r>
                      <a:rPr lang="cs-CZ" sz="200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𝑐</m:t>
                        </m:r>
                      </m:num>
                      <m:den>
                        <m:r>
                          <a:rPr lang="el-GR" sz="2000">
                            <a:latin typeface="Cambria Math"/>
                          </a:rPr>
                          <m:t>𝜆</m:t>
                        </m:r>
                      </m:den>
                    </m:f>
                  </m:oMath>
                </a14:m>
                <a:endParaRPr lang="cs-CZ" dirty="0" smtClean="0"/>
              </a:p>
              <a:p>
                <a:pPr>
                  <a:buFont typeface="Arial" pitchFamily="34" charset="0"/>
                  <a:buChar char="•"/>
                </a:pPr>
                <a:r>
                  <a:rPr lang="cs-CZ" sz="2000" dirty="0" smtClean="0"/>
                  <a:t>Doplňte:</a:t>
                </a:r>
                <a:endParaRPr lang="cs-CZ" sz="2000" dirty="0"/>
              </a:p>
            </p:txBody>
          </p:sp>
        </mc:Choice>
        <mc:Fallback>
          <p:sp>
            <p:nvSpPr>
              <p:cNvPr id="7" name="Zástupný symbol pro obsah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3" y="2348880"/>
                <a:ext cx="8856983" cy="4365104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551" t="-6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14541790"/>
              </p:ext>
            </p:extLst>
          </p:nvPr>
        </p:nvGraphicFramePr>
        <p:xfrm>
          <a:off x="1547664" y="3645024"/>
          <a:ext cx="7344817" cy="3068961"/>
        </p:xfrm>
        <a:graphic>
          <a:graphicData uri="http://schemas.openxmlformats.org/drawingml/2006/table">
            <a:tbl>
              <a:tblPr firstRow="1" firstCol="1">
                <a:tableStyleId>{21E4AEA4-8DFA-4A89-87EB-49C32662AFE0}</a:tableStyleId>
              </a:tblPr>
              <a:tblGrid>
                <a:gridCol w="2976331"/>
                <a:gridCol w="2184243"/>
                <a:gridCol w="2184243"/>
              </a:tblGrid>
              <a:tr h="43842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rozsah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frekvence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vlnová délka</a:t>
                      </a:r>
                      <a:endParaRPr lang="cs-CZ" dirty="0"/>
                    </a:p>
                  </a:txBody>
                  <a:tcPr anchor="ctr"/>
                </a:tc>
              </a:tr>
              <a:tr h="43842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rozhlas dlouhé vlny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 – 300 kHz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3842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rozhlas střední vlny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500 – 1600 kHz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43842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rozhlas krátké vlny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5,95 – 26,10 MHz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3842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rozhlas velmi krátké vlny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3,4 – 2,8 m</a:t>
                      </a:r>
                      <a:endParaRPr lang="cs-CZ" dirty="0"/>
                    </a:p>
                  </a:txBody>
                  <a:tcPr anchor="ctr"/>
                </a:tc>
              </a:tr>
              <a:tr h="43842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pozemní televizní vysílače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1,7 – 0,35 m</a:t>
                      </a:r>
                    </a:p>
                  </a:txBody>
                  <a:tcPr anchor="ctr"/>
                </a:tc>
              </a:tr>
              <a:tr h="43842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satelitní televizní vysílače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2,80 – 2,35 cm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4860032" y="542675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88 </a:t>
            </a:r>
            <a:r>
              <a:rPr lang="cs-CZ" dirty="0">
                <a:solidFill>
                  <a:srgbClr val="FF0000"/>
                </a:solidFill>
              </a:rPr>
              <a:t>– </a:t>
            </a:r>
            <a:r>
              <a:rPr lang="cs-CZ" dirty="0" smtClean="0">
                <a:solidFill>
                  <a:srgbClr val="FF0000"/>
                </a:solidFill>
              </a:rPr>
              <a:t>108 MHz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88024" y="586798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175 </a:t>
            </a:r>
            <a:r>
              <a:rPr lang="cs-CZ" dirty="0">
                <a:solidFill>
                  <a:srgbClr val="FF0000"/>
                </a:solidFill>
              </a:rPr>
              <a:t>– </a:t>
            </a:r>
            <a:r>
              <a:rPr lang="cs-CZ" dirty="0" smtClean="0">
                <a:solidFill>
                  <a:srgbClr val="FF0000"/>
                </a:solidFill>
              </a:rPr>
              <a:t>858 MHz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716016" y="6309320"/>
            <a:ext cx="18148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10,7 </a:t>
            </a:r>
            <a:r>
              <a:rPr lang="cs-CZ" dirty="0">
                <a:solidFill>
                  <a:srgbClr val="FF0000"/>
                </a:solidFill>
              </a:rPr>
              <a:t>– </a:t>
            </a:r>
            <a:r>
              <a:rPr lang="cs-CZ" dirty="0" smtClean="0">
                <a:solidFill>
                  <a:srgbClr val="FF0000"/>
                </a:solidFill>
              </a:rPr>
              <a:t>12,75 GHz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380312" y="412132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 </a:t>
            </a:r>
            <a:r>
              <a:rPr lang="cs-CZ" dirty="0">
                <a:solidFill>
                  <a:srgbClr val="FF0000"/>
                </a:solidFill>
              </a:rPr>
              <a:t>– </a:t>
            </a:r>
            <a:r>
              <a:rPr lang="cs-CZ" dirty="0" smtClean="0">
                <a:solidFill>
                  <a:srgbClr val="FF0000"/>
                </a:solidFill>
              </a:rPr>
              <a:t>1 km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92280" y="457183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600 </a:t>
            </a:r>
            <a:r>
              <a:rPr lang="cs-CZ" dirty="0">
                <a:solidFill>
                  <a:srgbClr val="FF0000"/>
                </a:solidFill>
              </a:rPr>
              <a:t>– </a:t>
            </a:r>
            <a:r>
              <a:rPr lang="cs-CZ" dirty="0" smtClean="0">
                <a:solidFill>
                  <a:srgbClr val="FF0000"/>
                </a:solidFill>
              </a:rPr>
              <a:t>187,5 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164288" y="5003884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50,4 </a:t>
            </a:r>
            <a:r>
              <a:rPr lang="cs-CZ" dirty="0">
                <a:solidFill>
                  <a:srgbClr val="FF0000"/>
                </a:solidFill>
              </a:rPr>
              <a:t>– </a:t>
            </a:r>
            <a:r>
              <a:rPr lang="cs-CZ" dirty="0" smtClean="0">
                <a:solidFill>
                  <a:srgbClr val="FF0000"/>
                </a:solidFill>
              </a:rPr>
              <a:t>11,5 m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83808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4" grpId="0"/>
      <p:bldP spid="15" grpId="0"/>
      <p:bldP spid="16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Televizní signál</a:t>
            </a:r>
            <a:endParaRPr lang="cs-CZ" dirty="0"/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179513" y="2348880"/>
            <a:ext cx="8856983" cy="43651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dirty="0" smtClean="0"/>
              <a:t>Je nutné přenášet </a:t>
            </a:r>
            <a:r>
              <a:rPr lang="cs-CZ" b="1" dirty="0" smtClean="0"/>
              <a:t>zvukový</a:t>
            </a:r>
            <a:r>
              <a:rPr lang="cs-CZ" dirty="0" smtClean="0"/>
              <a:t> a </a:t>
            </a:r>
            <a:r>
              <a:rPr lang="cs-CZ" b="1" dirty="0" smtClean="0"/>
              <a:t>obrazový signál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Obraz se rozdělí na </a:t>
            </a:r>
            <a:r>
              <a:rPr lang="cs-CZ" b="1" dirty="0" smtClean="0"/>
              <a:t>řádky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Dále se obraz dělí na </a:t>
            </a:r>
            <a:r>
              <a:rPr lang="cs-CZ" b="1" dirty="0" smtClean="0"/>
              <a:t>body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U každého bodu je nutné přenášet informaci o </a:t>
            </a:r>
            <a:r>
              <a:rPr lang="cs-CZ" b="1" dirty="0" smtClean="0"/>
              <a:t>barvě</a:t>
            </a:r>
            <a:r>
              <a:rPr lang="cs-CZ" dirty="0" smtClean="0"/>
              <a:t> (zastoupení základních 3 barev – RGB – </a:t>
            </a:r>
            <a:r>
              <a:rPr lang="cs-CZ" dirty="0" err="1" smtClean="0"/>
              <a:t>red</a:t>
            </a:r>
            <a:r>
              <a:rPr lang="cs-CZ" dirty="0" smtClean="0"/>
              <a:t>, green, blue) a jeho </a:t>
            </a:r>
            <a:r>
              <a:rPr lang="cs-CZ" b="1" dirty="0" smtClean="0"/>
              <a:t>jasu</a:t>
            </a:r>
          </a:p>
          <a:p>
            <a:pPr>
              <a:buFont typeface="Arial" pitchFamily="34" charset="0"/>
              <a:buChar char="•"/>
            </a:pPr>
            <a:endParaRPr lang="cs-CZ" b="1" dirty="0"/>
          </a:p>
          <a:p>
            <a:pPr>
              <a:buFont typeface="Arial" pitchFamily="34" charset="0"/>
              <a:buChar char="•"/>
            </a:pPr>
            <a:endParaRPr lang="cs-CZ" b="1" dirty="0" smtClean="0"/>
          </a:p>
          <a:p>
            <a:pPr>
              <a:buFont typeface="Arial" pitchFamily="34" charset="0"/>
              <a:buChar char="•"/>
            </a:pPr>
            <a:endParaRPr lang="cs-CZ" b="1" dirty="0"/>
          </a:p>
          <a:p>
            <a:pPr>
              <a:buFont typeface="Arial" pitchFamily="34" charset="0"/>
              <a:buChar char="•"/>
            </a:pPr>
            <a:endParaRPr lang="cs-CZ" b="1" dirty="0" smtClean="0"/>
          </a:p>
        </p:txBody>
      </p:sp>
      <p:grpSp>
        <p:nvGrpSpPr>
          <p:cNvPr id="6" name="Skupina 5"/>
          <p:cNvGrpSpPr/>
          <p:nvPr/>
        </p:nvGrpSpPr>
        <p:grpSpPr>
          <a:xfrm>
            <a:off x="3563888" y="4649748"/>
            <a:ext cx="5635860" cy="1731580"/>
            <a:chOff x="3563888" y="4453129"/>
            <a:chExt cx="5635860" cy="1731580"/>
          </a:xfrm>
        </p:grpSpPr>
        <p:sp>
          <p:nvSpPr>
            <p:cNvPr id="12" name="Obdélník 11"/>
            <p:cNvSpPr/>
            <p:nvPr/>
          </p:nvSpPr>
          <p:spPr>
            <a:xfrm>
              <a:off x="8361057" y="5805264"/>
              <a:ext cx="838691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6 </a:t>
              </a:r>
              <a:endParaRPr lang="cs-CZ" dirty="0"/>
            </a:p>
          </p:txBody>
        </p:sp>
        <p:pic>
          <p:nvPicPr>
            <p:cNvPr id="5122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63888" y="4453129"/>
              <a:ext cx="4861595" cy="17315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2" name="Skupina 1"/>
          <p:cNvGrpSpPr/>
          <p:nvPr/>
        </p:nvGrpSpPr>
        <p:grpSpPr>
          <a:xfrm>
            <a:off x="683568" y="4734687"/>
            <a:ext cx="2835679" cy="1561702"/>
            <a:chOff x="683568" y="4538068"/>
            <a:chExt cx="2835679" cy="1561702"/>
          </a:xfrm>
        </p:grpSpPr>
        <p:pic>
          <p:nvPicPr>
            <p:cNvPr id="5123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3568" y="4538068"/>
              <a:ext cx="2065623" cy="15617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Obdélník 9"/>
            <p:cNvSpPr/>
            <p:nvPr/>
          </p:nvSpPr>
          <p:spPr>
            <a:xfrm>
              <a:off x="2699792" y="5730438"/>
              <a:ext cx="819455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/>
                <a:t>Obr. </a:t>
              </a:r>
              <a:r>
                <a:rPr lang="cs-CZ" dirty="0" smtClean="0"/>
                <a:t>5 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69367257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Televizní signál - poznámky</a:t>
            </a:r>
            <a:endParaRPr lang="cs-CZ" dirty="0"/>
          </a:p>
        </p:txBody>
      </p:sp>
      <p:sp>
        <p:nvSpPr>
          <p:cNvPr id="7" name="Zástupný symbol pro obsah 1"/>
          <p:cNvSpPr txBox="1">
            <a:spLocks/>
          </p:cNvSpPr>
          <p:nvPr/>
        </p:nvSpPr>
        <p:spPr>
          <a:xfrm>
            <a:off x="179513" y="2348880"/>
            <a:ext cx="8856983" cy="436510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dirty="0" smtClean="0"/>
              <a:t>Frekvence obnovování obrazu – 25 Hz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Prokládané řádkování – zobrazují se pouze liché nebo sudé řádky – obnovovací frekvence 50 Hz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Digitální vysílání – přenáší se pouze změny v obrazu (ne celý obraz) – zmenšení objemu dat, možnost zvýšení počtu stanic na jedné nosné frekvenci na 5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Kromě obrazu a zvuku je v signálu zakódované množství dalších informací: teletext, přesný čas, informace o programu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LCD, LED, plazmové televize – nevykreslují obraz po řádcích, ale celý najednou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Další </a:t>
            </a:r>
            <a:r>
              <a:rPr lang="cs-CZ" dirty="0" err="1" smtClean="0"/>
              <a:t>info</a:t>
            </a:r>
            <a:r>
              <a:rPr lang="cs-CZ" dirty="0" smtClean="0"/>
              <a:t>: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://www.spsemoh.cz/vyuka/zel/obrazovky.htm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7257730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Co je to signál.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Co je to amplitudová modulace.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/>
              <a:t>Co je </a:t>
            </a:r>
            <a:r>
              <a:rPr lang="cs-CZ" sz="3200" dirty="0" smtClean="0"/>
              <a:t>to frekvenční modulace.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Jaký je </a:t>
            </a:r>
            <a:r>
              <a:rPr lang="cs-CZ" sz="3200" dirty="0"/>
              <a:t>vztah mezi frekvencí a vlnovou délkou elektromagnetického </a:t>
            </a:r>
            <a:r>
              <a:rPr lang="cs-CZ" sz="3200" dirty="0" smtClean="0"/>
              <a:t>vlnění.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Jak se přenáší </a:t>
            </a:r>
            <a:r>
              <a:rPr lang="cs-CZ" sz="3200" dirty="0"/>
              <a:t>televizní </a:t>
            </a:r>
            <a:r>
              <a:rPr lang="cs-CZ" sz="3200" dirty="0" smtClean="0"/>
              <a:t>signál.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/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dozvěděli?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371114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3" y="2426576"/>
            <a:ext cx="8784976" cy="402676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Následující test se skládá z 5 uzavřených otázek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Právě jedna odpověď je správná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Jestli jste odpověděli </a:t>
            </a:r>
            <a:r>
              <a:rPr lang="cs-CZ" sz="3200" dirty="0" smtClean="0">
                <a:latin typeface="Calibri" pitchFamily="34" charset="0"/>
              </a:rPr>
              <a:t>správně, </a:t>
            </a:r>
            <a:r>
              <a:rPr lang="cs-CZ" sz="3200" dirty="0" smtClean="0">
                <a:latin typeface="Calibri" pitchFamily="34" charset="0"/>
              </a:rPr>
              <a:t>se dozvíte po kliknutí na odpověď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>
                <a:latin typeface="Calibri" pitchFamily="34" charset="0"/>
              </a:rPr>
              <a:t>Hodně štěstí … </a:t>
            </a: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sz="3200" dirty="0" smtClean="0">
              <a:latin typeface="Calibri" pitchFamily="34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84424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cs-CZ" sz="3200" dirty="0" smtClean="0"/>
              <a:t>K přenosu rozhlasového vysílání na dlouhých vlnách se využívá: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frekvenční modulace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fázová modulace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amplitudová modulace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9209288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2"/>
            </a:pPr>
            <a:r>
              <a:rPr lang="cs-CZ" sz="3200" dirty="0"/>
              <a:t>K přenosu </a:t>
            </a:r>
            <a:r>
              <a:rPr lang="cs-CZ" sz="3200" dirty="0" smtClean="0"/>
              <a:t>televizního vysílání se </a:t>
            </a:r>
            <a:r>
              <a:rPr lang="cs-CZ" sz="3200" dirty="0"/>
              <a:t>využívá: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amplitudová modulace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fázová modulace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frekvenční modulace</a:t>
            </a:r>
          </a:p>
        </p:txBody>
      </p:sp>
    </p:spTree>
    <p:extLst>
      <p:ext uri="{BB962C8B-B14F-4D97-AF65-F5344CB8AC3E}">
        <p14:creationId xmlns:p14="http://schemas.microsoft.com/office/powerpoint/2010/main" xmlns="" val="9813872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3"/>
            </a:pPr>
            <a:r>
              <a:rPr lang="cs-CZ" sz="3200" dirty="0" smtClean="0"/>
              <a:t>Televizní a rádiové vysílání se šíří rychlostí: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76198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5349064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300 m/s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3969059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300 </a:t>
            </a:r>
            <a:r>
              <a:rPr lang="cs-CZ" sz="2800" dirty="0" smtClean="0"/>
              <a:t>000 m/s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5301207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/>
              <a:t>300 </a:t>
            </a:r>
            <a:r>
              <a:rPr lang="cs-CZ" sz="2800" dirty="0" smtClean="0"/>
              <a:t>000 000 m/s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3478342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4"/>
            </a:pPr>
            <a:r>
              <a:rPr lang="cs-CZ" sz="3200" dirty="0" smtClean="0"/>
              <a:t>Vlnová délka vysílání rádiové stanice na frekvenci 100 MHz je</a:t>
            </a:r>
            <a:endParaRPr lang="cs-CZ" sz="3200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3933056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2684769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3966635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3 mm</a:t>
            </a:r>
            <a:endParaRPr lang="cs-CZ" sz="2800" i="1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3 km</a:t>
            </a:r>
            <a:endParaRPr lang="cs-CZ" sz="2800" i="1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2636912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3 m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xmlns="" val="428346164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434488"/>
          </a:xfrm>
        </p:spPr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cs-CZ" sz="2800" dirty="0" smtClean="0"/>
              <a:t>Mezi barvy, ze kterých se </a:t>
            </a:r>
            <a:r>
              <a:rPr lang="cs-CZ" sz="2800" b="1" dirty="0" smtClean="0"/>
              <a:t>neskládá </a:t>
            </a:r>
            <a:r>
              <a:rPr lang="cs-CZ" sz="2800" dirty="0" smtClean="0"/>
              <a:t>obraz na TV obrazovce patří:</a:t>
            </a:r>
            <a:endParaRPr lang="cs-CZ" sz="3200" b="1" dirty="0"/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2603332"/>
            <a:ext cx="1414315" cy="1147277"/>
          </a:xfrm>
          <a:prstGeom prst="rect">
            <a:avLst/>
          </a:prstGeom>
          <a:noFill/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78165" y="5378067"/>
            <a:ext cx="1414315" cy="1147277"/>
          </a:xfrm>
          <a:prstGeom prst="rect">
            <a:avLst/>
          </a:prstGeom>
          <a:noFill/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3248" y="4052920"/>
            <a:ext cx="1259232" cy="1032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2656" y="-171400"/>
            <a:ext cx="11412760" cy="727280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536" y="2636911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červená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536" y="5370928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modrá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536" y="4005063"/>
            <a:ext cx="6840760" cy="108012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800" dirty="0" smtClean="0"/>
              <a:t>žlutá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9401925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844824"/>
            <a:ext cx="8712968" cy="482453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s-CZ" sz="1800" i="1" u="sng" dirty="0" smtClean="0"/>
              <a:t>Použitá literatura: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RAUNER, Karel; HAVEL, Václav; RANDA, Miroslav. </a:t>
            </a:r>
            <a:r>
              <a:rPr lang="cs-CZ" sz="1800" i="1" dirty="0"/>
              <a:t>Fyzika 9 učebnice pro základní školy a víceletá gymnázia</a:t>
            </a:r>
            <a:r>
              <a:rPr lang="cs-CZ" sz="1800" dirty="0"/>
              <a:t>. Plzeň: Fraus, 2007, ISBN 978-80-7238-617-8. </a:t>
            </a: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/>
              <a:t>RAUNER, Karel; HAVEL, Václav; RANDA, Miroslav. </a:t>
            </a:r>
            <a:r>
              <a:rPr lang="cs-CZ" sz="1800" i="1" dirty="0"/>
              <a:t>Fyzika 9 pracovní sešit pro základní školy a víceletá gymnázia</a:t>
            </a:r>
            <a:r>
              <a:rPr lang="cs-CZ" sz="1800" dirty="0"/>
              <a:t>. Plzeň: Fraus, 2007, ISBN 978-80-7238-619-2. </a:t>
            </a:r>
          </a:p>
          <a:p>
            <a:pPr lvl="0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800" i="1" u="sng" dirty="0" smtClean="0">
                <a:solidFill>
                  <a:srgbClr val="073E87"/>
                </a:solidFill>
              </a:rPr>
              <a:t>Jiné </a:t>
            </a:r>
            <a:r>
              <a:rPr lang="cs-CZ" sz="1800" i="1" u="sng" dirty="0">
                <a:solidFill>
                  <a:srgbClr val="073E87"/>
                </a:solidFill>
              </a:rPr>
              <a:t>zdroje</a:t>
            </a:r>
            <a:r>
              <a:rPr lang="cs-CZ" sz="1800" i="1" u="sng" dirty="0" smtClean="0">
                <a:solidFill>
                  <a:srgbClr val="073E87"/>
                </a:solidFill>
              </a:rPr>
              <a:t>:</a:t>
            </a:r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100" dirty="0" smtClean="0"/>
              <a:t>Obr</a:t>
            </a:r>
            <a:r>
              <a:rPr lang="cs-CZ" sz="1100" dirty="0"/>
              <a:t>. </a:t>
            </a:r>
            <a:r>
              <a:rPr lang="cs-CZ" sz="1100" dirty="0" smtClean="0"/>
              <a:t>1 – </a:t>
            </a:r>
            <a:r>
              <a:rPr lang="cs-CZ" sz="1100" dirty="0"/>
              <a:t>AUTOR NEUVEDEN. </a:t>
            </a:r>
            <a:r>
              <a:rPr lang="cs-CZ" sz="1100" i="1" dirty="0"/>
              <a:t>quido.cz</a:t>
            </a:r>
            <a:r>
              <a:rPr lang="cs-CZ" sz="1100" dirty="0"/>
              <a:t> [online]. [cit. </a:t>
            </a:r>
            <a:r>
              <a:rPr lang="cs-CZ" sz="1100" dirty="0" smtClean="0"/>
              <a:t>23.1.2014</a:t>
            </a:r>
            <a:r>
              <a:rPr lang="cs-CZ" sz="1100" dirty="0"/>
              <a:t>]. Dostupný na WWW: </a:t>
            </a:r>
            <a:r>
              <a:rPr lang="cs-CZ" sz="1100" dirty="0">
                <a:hlinkClick r:id="rId2"/>
              </a:rPr>
              <a:t>http://</a:t>
            </a:r>
            <a:r>
              <a:rPr lang="cs-CZ" sz="1100" dirty="0" smtClean="0">
                <a:hlinkClick r:id="rId2"/>
              </a:rPr>
              <a:t>www.quido.cz/fyzika/118fyzika.htm</a:t>
            </a:r>
            <a:endParaRPr lang="cs-CZ" sz="11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100" dirty="0"/>
              <a:t>Obr. </a:t>
            </a:r>
            <a:r>
              <a:rPr lang="cs-CZ" sz="1100" dirty="0" smtClean="0"/>
              <a:t>2 – </a:t>
            </a:r>
            <a:r>
              <a:rPr lang="cs-CZ" sz="1100" dirty="0"/>
              <a:t>AUTOR NEUVEDEN. </a:t>
            </a:r>
            <a:r>
              <a:rPr lang="cs-CZ" sz="1100" i="1" dirty="0"/>
              <a:t>pi-amp.com</a:t>
            </a:r>
            <a:r>
              <a:rPr lang="cs-CZ" sz="1100" dirty="0"/>
              <a:t> [online]. [cit. </a:t>
            </a:r>
            <a:r>
              <a:rPr lang="cs-CZ" sz="1100" dirty="0" smtClean="0"/>
              <a:t>23.1.2014</a:t>
            </a:r>
            <a:r>
              <a:rPr lang="cs-CZ" sz="1100" dirty="0"/>
              <a:t>]. Dostupný na WWW: </a:t>
            </a:r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pi-amp.com/qa.html</a:t>
            </a:r>
            <a:endParaRPr lang="cs-CZ" sz="11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100" dirty="0" smtClean="0"/>
              <a:t>Obr</a:t>
            </a:r>
            <a:r>
              <a:rPr lang="cs-CZ" sz="1100" dirty="0"/>
              <a:t>. </a:t>
            </a:r>
            <a:r>
              <a:rPr lang="cs-CZ" sz="1100" dirty="0" smtClean="0"/>
              <a:t>3 </a:t>
            </a:r>
            <a:r>
              <a:rPr lang="cs-CZ" sz="1100" dirty="0"/>
              <a:t>– AUTOR NEUVEDEN. </a:t>
            </a:r>
            <a:r>
              <a:rPr lang="cs-CZ" sz="1100" i="1" dirty="0"/>
              <a:t>en.wikipedia.org</a:t>
            </a:r>
            <a:r>
              <a:rPr lang="cs-CZ" sz="1100" dirty="0"/>
              <a:t> [online]. [cit. </a:t>
            </a:r>
            <a:r>
              <a:rPr lang="cs-CZ" sz="1100" dirty="0" smtClean="0"/>
              <a:t>23.1.2014</a:t>
            </a:r>
            <a:r>
              <a:rPr lang="cs-CZ" sz="1100" dirty="0"/>
              <a:t>]. Dostupný na WWW: </a:t>
            </a:r>
            <a:r>
              <a:rPr lang="cs-CZ" sz="1100" dirty="0">
                <a:hlinkClick r:id="rId4"/>
              </a:rPr>
              <a:t>http://</a:t>
            </a:r>
            <a:r>
              <a:rPr lang="cs-CZ" sz="1100" dirty="0" smtClean="0">
                <a:hlinkClick r:id="rId4"/>
              </a:rPr>
              <a:t>en.wikipedia.org/wiki/File:Amplitude_Modulated_Wave-hm-64.svg</a:t>
            </a:r>
            <a:endParaRPr lang="cs-CZ" sz="11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100" dirty="0" smtClean="0"/>
              <a:t>Obr</a:t>
            </a:r>
            <a:r>
              <a:rPr lang="cs-CZ" sz="1100" dirty="0"/>
              <a:t>. </a:t>
            </a:r>
            <a:r>
              <a:rPr lang="cs-CZ" sz="1100" dirty="0" smtClean="0"/>
              <a:t>4 </a:t>
            </a:r>
            <a:r>
              <a:rPr lang="cs-CZ" sz="1100" dirty="0"/>
              <a:t>– </a:t>
            </a:r>
            <a:r>
              <a:rPr lang="en-US" sz="1100" dirty="0"/>
              <a:t>AUTOR NEUVEDEN. </a:t>
            </a:r>
            <a:r>
              <a:rPr lang="en-US" sz="1100" i="1" dirty="0"/>
              <a:t>commons.wikimedia.org</a:t>
            </a:r>
            <a:r>
              <a:rPr lang="en-US" sz="1100" dirty="0"/>
              <a:t> [online]. [cit. </a:t>
            </a:r>
            <a:r>
              <a:rPr lang="en-US" sz="1100" dirty="0" smtClean="0"/>
              <a:t>23.</a:t>
            </a:r>
            <a:r>
              <a:rPr lang="cs-CZ" sz="1100" dirty="0" smtClean="0"/>
              <a:t>1</a:t>
            </a:r>
            <a:r>
              <a:rPr lang="en-US" sz="1100" dirty="0" smtClean="0"/>
              <a:t>.2014].</a:t>
            </a:r>
            <a:r>
              <a:rPr lang="cs-CZ" sz="1100" dirty="0" smtClean="0"/>
              <a:t> </a:t>
            </a:r>
            <a:r>
              <a:rPr lang="en-US" sz="1100" dirty="0" err="1" smtClean="0"/>
              <a:t>Dostupný</a:t>
            </a:r>
            <a:r>
              <a:rPr lang="en-US" sz="1100" dirty="0" smtClean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</a:t>
            </a:r>
            <a:r>
              <a:rPr lang="en-US" sz="1100" dirty="0">
                <a:hlinkClick r:id="rId5"/>
              </a:rPr>
              <a:t>http://</a:t>
            </a:r>
            <a:r>
              <a:rPr lang="en-US" sz="1100" dirty="0" smtClean="0">
                <a:hlinkClick r:id="rId5"/>
              </a:rPr>
              <a:t>commons.wikimedia.org/wiki/File:Fmcz.png</a:t>
            </a:r>
            <a:endParaRPr lang="cs-CZ" sz="11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100" dirty="0" smtClean="0"/>
              <a:t>Obr</a:t>
            </a:r>
            <a:r>
              <a:rPr lang="cs-CZ" sz="1100" dirty="0"/>
              <a:t>. </a:t>
            </a:r>
            <a:r>
              <a:rPr lang="cs-CZ" sz="1100" dirty="0" smtClean="0"/>
              <a:t>5 </a:t>
            </a:r>
            <a:r>
              <a:rPr lang="cs-CZ" sz="1100" dirty="0"/>
              <a:t>– AUTOR NEUVEDEN. </a:t>
            </a:r>
            <a:r>
              <a:rPr lang="cs-CZ" sz="1100" i="1" dirty="0"/>
              <a:t>fyzika.jreichl.com</a:t>
            </a:r>
            <a:r>
              <a:rPr lang="cs-CZ" sz="1100" dirty="0"/>
              <a:t> [online]. [cit. </a:t>
            </a:r>
            <a:r>
              <a:rPr lang="cs-CZ" sz="1100" dirty="0" smtClean="0"/>
              <a:t>23.1.2014</a:t>
            </a:r>
            <a:r>
              <a:rPr lang="cs-CZ" sz="1100" dirty="0"/>
              <a:t>]. Dostupný na WWW: </a:t>
            </a:r>
            <a:r>
              <a:rPr lang="cs-CZ" sz="1100" dirty="0">
                <a:hlinkClick r:id="rId6"/>
              </a:rPr>
              <a:t>http://</a:t>
            </a:r>
            <a:r>
              <a:rPr lang="cs-CZ" sz="1100" dirty="0" smtClean="0">
                <a:hlinkClick r:id="rId6"/>
              </a:rPr>
              <a:t>fyzika.jreichl.com/main.article/view/1377-neprokladane-radkovani</a:t>
            </a:r>
            <a:endParaRPr lang="cs-CZ" sz="11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100" dirty="0"/>
              <a:t>Obr. </a:t>
            </a:r>
            <a:r>
              <a:rPr lang="cs-CZ" sz="1100" dirty="0" smtClean="0"/>
              <a:t>6 – </a:t>
            </a:r>
            <a:r>
              <a:rPr lang="cs-CZ" sz="1100" dirty="0"/>
              <a:t>AUTOR NEUVEDEN. </a:t>
            </a:r>
            <a:r>
              <a:rPr lang="cs-CZ" sz="1100" i="1" dirty="0"/>
              <a:t>spsemoh.cz</a:t>
            </a:r>
            <a:r>
              <a:rPr lang="cs-CZ" sz="1100" dirty="0"/>
              <a:t> [online]. [cit. </a:t>
            </a:r>
            <a:r>
              <a:rPr lang="cs-CZ" sz="1100" dirty="0" smtClean="0"/>
              <a:t>23.1.2014</a:t>
            </a:r>
            <a:r>
              <a:rPr lang="cs-CZ" sz="1100" dirty="0"/>
              <a:t>]. Dostupný na WWW: </a:t>
            </a:r>
            <a:r>
              <a:rPr lang="cs-CZ" sz="1100" dirty="0">
                <a:hlinkClick r:id="rId7"/>
              </a:rPr>
              <a:t>http://</a:t>
            </a:r>
            <a:r>
              <a:rPr lang="cs-CZ" sz="1100" dirty="0" smtClean="0">
                <a:hlinkClick r:id="rId7"/>
              </a:rPr>
              <a:t>www.spsemoh.cz/vyuka/zel/obrazovky.htm</a:t>
            </a:r>
            <a:endParaRPr lang="cs-CZ" sz="1100" dirty="0" smtClean="0"/>
          </a:p>
          <a:p>
            <a:pPr lvl="1">
              <a:buClr>
                <a:srgbClr val="31B6FD"/>
              </a:buClr>
              <a:buFont typeface="Arial" panose="020B0604020202020204" pitchFamily="34" charset="0"/>
              <a:buChar char="•"/>
            </a:pPr>
            <a:r>
              <a:rPr lang="cs-CZ" sz="1100" dirty="0" smtClean="0"/>
              <a:t> zdroj obrázků: </a:t>
            </a:r>
            <a:r>
              <a:rPr lang="cs-CZ" sz="1100" dirty="0" smtClean="0">
                <a:hlinkClick r:id="rId8"/>
              </a:rPr>
              <a:t>www.office.microsoft.com</a:t>
            </a:r>
            <a:endParaRPr lang="cs-CZ" sz="11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3826</TotalTime>
  <Words>917</Words>
  <Application>Microsoft Office PowerPoint</Application>
  <PresentationFormat>Předvádění na obrazovce (4:3)</PresentationFormat>
  <Paragraphs>162</Paragraphs>
  <Slides>18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Vlnění</vt:lpstr>
      <vt:lpstr>Základní škola a Mateřská škola Bílá Třemešná, okres Trutnov</vt:lpstr>
      <vt:lpstr>Anotace</vt:lpstr>
      <vt:lpstr>Anotace</vt:lpstr>
      <vt:lpstr>Jak pracuje rádio a televize</vt:lpstr>
      <vt:lpstr>Signál</vt:lpstr>
      <vt:lpstr>Amplitudová modulace</vt:lpstr>
      <vt:lpstr>Frekvenční modulace</vt:lpstr>
      <vt:lpstr>Frekvence a vlnová délka</vt:lpstr>
      <vt:lpstr>Televizní signál</vt:lpstr>
      <vt:lpstr>Televizní signál - poznámky</vt:lpstr>
      <vt:lpstr>Co jsme se dozvěděli?</vt:lpstr>
      <vt:lpstr>Závěrečné opakování</vt:lpstr>
      <vt:lpstr>K přenosu rozhlasového vysílání na dlouhých vlnách se využívá:</vt:lpstr>
      <vt:lpstr>K přenosu televizního vysílání se využívá:</vt:lpstr>
      <vt:lpstr>Televizní a rádiové vysílání se šíří rychlostí:</vt:lpstr>
      <vt:lpstr>Vlnová délka vysílání rádiové stanice na frekvenci 100 MHz je</vt:lpstr>
      <vt:lpstr>Mezi barvy, ze kterých se neskládá obraz na TV obrazovce patří: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350</cp:revision>
  <dcterms:created xsi:type="dcterms:W3CDTF">2013-05-10T12:01:16Z</dcterms:created>
  <dcterms:modified xsi:type="dcterms:W3CDTF">2014-02-24T07:34:28Z</dcterms:modified>
</cp:coreProperties>
</file>