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1" r:id="rId3"/>
    <p:sldId id="257" r:id="rId4"/>
    <p:sldId id="259" r:id="rId5"/>
    <p:sldId id="283" r:id="rId6"/>
    <p:sldId id="258" r:id="rId7"/>
    <p:sldId id="262" r:id="rId8"/>
    <p:sldId id="28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34164" autoAdjust="0"/>
  </p:normalViewPr>
  <p:slideViewPr>
    <p:cSldViewPr>
      <p:cViewPr varScale="1">
        <p:scale>
          <a:sx n="74" d="100"/>
          <a:sy n="74" d="100"/>
        </p:scale>
        <p:origin x="-70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01053-4865-4A9B-B223-5D02BA32CC85}" type="datetimeFigureOut">
              <a:rPr lang="cs-CZ" smtClean="0"/>
              <a:t>23. 2. 2014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5FF26-FF6B-46ED-A8DD-FE1F57938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90797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01053-4865-4A9B-B223-5D02BA32CC85}" type="datetimeFigureOut">
              <a:rPr lang="cs-CZ" smtClean="0"/>
              <a:t>23. 2. 2014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5FF26-FF6B-46ED-A8DD-FE1F57938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46736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01053-4865-4A9B-B223-5D02BA32CC85}" type="datetimeFigureOut">
              <a:rPr lang="cs-CZ" smtClean="0"/>
              <a:t>23. 2. 2014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5FF26-FF6B-46ED-A8DD-FE1F57938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55621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01053-4865-4A9B-B223-5D02BA32CC85}" type="datetimeFigureOut">
              <a:rPr lang="cs-CZ" smtClean="0"/>
              <a:t>23. 2. 2014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5FF26-FF6B-46ED-A8DD-FE1F57938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87696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01053-4865-4A9B-B223-5D02BA32CC85}" type="datetimeFigureOut">
              <a:rPr lang="cs-CZ" smtClean="0"/>
              <a:t>23. 2. 2014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5FF26-FF6B-46ED-A8DD-FE1F57938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2063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01053-4865-4A9B-B223-5D02BA32CC85}" type="datetimeFigureOut">
              <a:rPr lang="cs-CZ" smtClean="0"/>
              <a:t>23. 2. 2014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5FF26-FF6B-46ED-A8DD-FE1F57938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74902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01053-4865-4A9B-B223-5D02BA32CC85}" type="datetimeFigureOut">
              <a:rPr lang="cs-CZ" smtClean="0"/>
              <a:t>23. 2. 2014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5FF26-FF6B-46ED-A8DD-FE1F57938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692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01053-4865-4A9B-B223-5D02BA32CC85}" type="datetimeFigureOut">
              <a:rPr lang="cs-CZ" smtClean="0"/>
              <a:t>23. 2. 2014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5FF26-FF6B-46ED-A8DD-FE1F57938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28151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01053-4865-4A9B-B223-5D02BA32CC85}" type="datetimeFigureOut">
              <a:rPr lang="cs-CZ" smtClean="0"/>
              <a:t>23. 2. 2014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5FF26-FF6B-46ED-A8DD-FE1F57938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41682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01053-4865-4A9B-B223-5D02BA32CC85}" type="datetimeFigureOut">
              <a:rPr lang="cs-CZ" smtClean="0"/>
              <a:t>23. 2. 2014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5FF26-FF6B-46ED-A8DD-FE1F57938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15351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01053-4865-4A9B-B223-5D02BA32CC85}" type="datetimeFigureOut">
              <a:rPr lang="cs-CZ" smtClean="0"/>
              <a:t>23. 2. 2014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5FF26-FF6B-46ED-A8DD-FE1F57938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553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D01053-4865-4A9B-B223-5D02BA32CC85}" type="datetimeFigureOut">
              <a:rPr lang="cs-CZ" smtClean="0"/>
              <a:t>23. 2. 2014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95FF26-FF6B-46ED-A8DD-FE1F57938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7171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facebook.com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cebook.com/policies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ternetprovsechny.cz/socialni-sit-dobry-sluha-zly-pan/" TargetMode="External"/><Relationship Id="rId2" Type="http://schemas.openxmlformats.org/officeDocument/2006/relationships/hyperlink" Target="http://cs.wikipedia.org/wiki/Mark_Zuckerber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dvoran.com/" TargetMode="External"/><Relationship Id="rId4" Type="http://schemas.openxmlformats.org/officeDocument/2006/relationships/hyperlink" Target="http://socialni-site.kadaza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6087" y="260648"/>
            <a:ext cx="571182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4025537"/>
              </p:ext>
            </p:extLst>
          </p:nvPr>
        </p:nvGraphicFramePr>
        <p:xfrm>
          <a:off x="611560" y="1700813"/>
          <a:ext cx="7848872" cy="4752523"/>
        </p:xfrm>
        <a:graphic>
          <a:graphicData uri="http://schemas.openxmlformats.org/drawingml/2006/table">
            <a:tbl>
              <a:tblPr firstRow="1" firstCol="1" bandRow="1"/>
              <a:tblGrid>
                <a:gridCol w="2063168"/>
                <a:gridCol w="5785704"/>
              </a:tblGrid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Základní škola praktická Rožnov pod Radhoštěm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projektu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CZ. 1. 07/1. 4.00/21.3751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VY_32_INOVACE_234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Mgr. Romana </a:t>
                      </a:r>
                      <a:r>
                        <a:rPr lang="cs-CZ" sz="1800" dirty="0" err="1">
                          <a:effectLst/>
                          <a:latin typeface="Calibri"/>
                          <a:ea typeface="Times New Roman"/>
                          <a:cs typeface="Arial"/>
                        </a:rPr>
                        <a:t>Rybiařová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Arial"/>
                        </a:rPr>
                        <a:t>Sociální sítě. </a:t>
                      </a:r>
                      <a:r>
                        <a:rPr lang="cs-CZ" sz="1800" kern="120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Arial"/>
                        </a:rPr>
                        <a:t>Facebook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Arial"/>
                        </a:rPr>
                        <a:t>.</a:t>
                      </a:r>
                      <a:endParaRPr lang="cs-CZ" sz="1800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Times New Roman"/>
                        <a:cs typeface="Arial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Datum (období)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Únor 2014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8. </a:t>
                      </a: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a </a:t>
                      </a: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9.ročník </a:t>
                      </a: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ZŠ praktická, lehké mentální postižení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Informační a komunikační</a:t>
                      </a:r>
                      <a:r>
                        <a:rPr lang="cs-CZ" sz="1800" baseline="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 technologie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14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latin typeface="+mn-lt"/>
                          <a:ea typeface="Calibri"/>
                          <a:cs typeface="Times New Roman"/>
                        </a:rPr>
                        <a:t>Prezentace jako učební materiál je určena žákům </a:t>
                      </a:r>
                      <a:r>
                        <a:rPr lang="cs-CZ" sz="1800" dirty="0" smtClean="0">
                          <a:latin typeface="+mn-lt"/>
                          <a:ea typeface="Calibri"/>
                          <a:cs typeface="Times New Roman"/>
                        </a:rPr>
                        <a:t>8. </a:t>
                      </a:r>
                      <a:r>
                        <a:rPr lang="cs-CZ" sz="1800" dirty="0" smtClean="0">
                          <a:latin typeface="+mn-lt"/>
                          <a:ea typeface="Calibri"/>
                          <a:cs typeface="Times New Roman"/>
                        </a:rPr>
                        <a:t>a </a:t>
                      </a:r>
                      <a:r>
                        <a:rPr lang="cs-CZ" sz="1800" dirty="0" smtClean="0">
                          <a:latin typeface="+mn-lt"/>
                          <a:ea typeface="Calibri"/>
                          <a:cs typeface="Times New Roman"/>
                        </a:rPr>
                        <a:t>9. </a:t>
                      </a:r>
                      <a:r>
                        <a:rPr lang="cs-CZ" sz="1800" dirty="0" smtClean="0">
                          <a:latin typeface="+mn-lt"/>
                          <a:ea typeface="Calibri"/>
                          <a:cs typeface="Times New Roman"/>
                        </a:rPr>
                        <a:t>ročníku ZŠ</a:t>
                      </a:r>
                      <a:r>
                        <a:rPr lang="cs-CZ" sz="1800" baseline="0" dirty="0" smtClean="0">
                          <a:latin typeface="+mn-lt"/>
                          <a:ea typeface="Calibri"/>
                          <a:cs typeface="Times New Roman"/>
                        </a:rPr>
                        <a:t> praktické. V této prezentaci se žáci seznámí s pojmem Sociální síť a s nejznámější sociální síti </a:t>
                      </a:r>
                      <a:r>
                        <a:rPr lang="cs-CZ" sz="1800" baseline="0" dirty="0" err="1" smtClean="0">
                          <a:latin typeface="+mn-lt"/>
                          <a:ea typeface="Calibri"/>
                          <a:cs typeface="Times New Roman"/>
                        </a:rPr>
                        <a:t>Facebook</a:t>
                      </a:r>
                      <a:r>
                        <a:rPr lang="cs-CZ" sz="1800" baseline="0" dirty="0" smtClean="0">
                          <a:latin typeface="+mn-lt"/>
                          <a:ea typeface="Calibri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10348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5755903"/>
            <a:ext cx="8568951" cy="76944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/>
              <a:t>k</a:t>
            </a:r>
            <a:r>
              <a:rPr lang="cs-CZ" sz="2200" dirty="0" smtClean="0"/>
              <a:t>omunikace mezi uživateli probíhá buď soukromě mezi dvěma uživateli nebo hromadně mezi uživatelem a skupinou.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275856" y="332656"/>
            <a:ext cx="2736304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Sociální síť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6" y="1681041"/>
            <a:ext cx="3424014" cy="430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anglicky - </a:t>
            </a:r>
            <a:r>
              <a:rPr lang="cs-CZ" sz="2200" b="1" i="1" dirty="0" err="1" smtClean="0"/>
              <a:t>Social</a:t>
            </a:r>
            <a:r>
              <a:rPr lang="cs-CZ" sz="2200" b="1" i="1" dirty="0" smtClean="0"/>
              <a:t> Network</a:t>
            </a:r>
            <a:endParaRPr lang="cs-CZ" sz="2200" b="1" i="1" dirty="0"/>
          </a:p>
        </p:txBody>
      </p:sp>
      <p:sp>
        <p:nvSpPr>
          <p:cNvPr id="6" name="Obdélník 5"/>
          <p:cNvSpPr/>
          <p:nvPr/>
        </p:nvSpPr>
        <p:spPr>
          <a:xfrm>
            <a:off x="395536" y="1069201"/>
            <a:ext cx="4350871" cy="430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sociální síť neboli společenská síť </a:t>
            </a:r>
            <a:endParaRPr lang="cs-CZ" sz="2200" dirty="0"/>
          </a:p>
        </p:txBody>
      </p:sp>
      <p:sp>
        <p:nvSpPr>
          <p:cNvPr id="7" name="Obdélník 6"/>
          <p:cNvSpPr/>
          <p:nvPr/>
        </p:nvSpPr>
        <p:spPr>
          <a:xfrm>
            <a:off x="395536" y="2292881"/>
            <a:ext cx="3310202" cy="430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je to služba na Internetu</a:t>
            </a:r>
            <a:endParaRPr lang="cs-CZ" sz="2200" dirty="0"/>
          </a:p>
        </p:txBody>
      </p:sp>
      <p:sp>
        <p:nvSpPr>
          <p:cNvPr id="8" name="Obdélník 7"/>
          <p:cNvSpPr/>
          <p:nvPr/>
        </p:nvSpPr>
        <p:spPr>
          <a:xfrm>
            <a:off x="395536" y="2904721"/>
            <a:ext cx="8461447" cy="76944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umožňuje registrovaným členům </a:t>
            </a:r>
            <a:r>
              <a:rPr lang="cs-CZ" sz="2200" smtClean="0"/>
              <a:t>vytvářet si osobní </a:t>
            </a:r>
            <a:r>
              <a:rPr lang="cs-CZ" sz="2200" dirty="0" smtClean="0"/>
              <a:t>profil (veřejný nebo částečně veřejný)</a:t>
            </a:r>
            <a:endParaRPr lang="cs-CZ" sz="2200" dirty="0"/>
          </a:p>
        </p:txBody>
      </p:sp>
      <p:sp>
        <p:nvSpPr>
          <p:cNvPr id="9" name="Obdélník 8"/>
          <p:cNvSpPr/>
          <p:nvPr/>
        </p:nvSpPr>
        <p:spPr>
          <a:xfrm>
            <a:off x="395536" y="4805509"/>
            <a:ext cx="8429673" cy="76944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na sociální síti můžeme komunikovat,  sdílet informace, fotografie, videa, provozovat chat a další aktivity. </a:t>
            </a:r>
            <a:endParaRPr lang="cs-CZ" sz="2200" dirty="0"/>
          </a:p>
        </p:txBody>
      </p:sp>
      <p:sp>
        <p:nvSpPr>
          <p:cNvPr id="10" name="Obdélník 9"/>
          <p:cNvSpPr/>
          <p:nvPr/>
        </p:nvSpPr>
        <p:spPr>
          <a:xfrm>
            <a:off x="395536" y="3855115"/>
            <a:ext cx="8429673" cy="76944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mohou to být i internetová diskusní fóra, kde si uživatelé vyměňují názory a poznatky na vybraná témata (škola, zájmy..)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1262044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31" t="35119" r="26821" b="12103"/>
          <a:stretch/>
        </p:blipFill>
        <p:spPr bwMode="auto">
          <a:xfrm>
            <a:off x="174913" y="980728"/>
            <a:ext cx="8789575" cy="56886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47664" y="436044"/>
            <a:ext cx="561662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Příklady nejznámějších sociálních sítí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9127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79510" y="4838961"/>
            <a:ext cx="851240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má  více jak </a:t>
            </a:r>
            <a:r>
              <a:rPr lang="cs-CZ" sz="2000" b="1" dirty="0" smtClean="0"/>
              <a:t>3,5 milionu uživatelů Čechů, </a:t>
            </a:r>
            <a:r>
              <a:rPr lang="cs-CZ" sz="2000" dirty="0" smtClean="0"/>
              <a:t>aktivních</a:t>
            </a:r>
            <a:r>
              <a:rPr lang="cs-CZ" sz="2000" b="1" dirty="0" smtClean="0"/>
              <a:t> asi 2 miliony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79512" y="188640"/>
            <a:ext cx="6373804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cs-CZ" sz="2000" dirty="0" smtClean="0"/>
              <a:t>V současnosti nejznámější a největší sociální sítí na světě je: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179510" y="4231539"/>
            <a:ext cx="8512401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má 1,15 miliardy registrovaných uživatelů  - </a:t>
            </a:r>
            <a:r>
              <a:rPr lang="cs-CZ" sz="2000" i="1" dirty="0" smtClean="0"/>
              <a:t>informace z června 2013</a:t>
            </a:r>
            <a:endParaRPr lang="cs-CZ" sz="2000" i="1" dirty="0"/>
          </a:p>
        </p:txBody>
      </p:sp>
      <p:sp>
        <p:nvSpPr>
          <p:cNvPr id="9" name="Obdélník 8"/>
          <p:cNvSpPr/>
          <p:nvPr/>
        </p:nvSpPr>
        <p:spPr>
          <a:xfrm>
            <a:off x="3945351" y="1758007"/>
            <a:ext cx="4659096" cy="46166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Byl založen </a:t>
            </a:r>
            <a:r>
              <a:rPr lang="cs-CZ" sz="2400" b="1" dirty="0" smtClean="0">
                <a:solidFill>
                  <a:srgbClr val="FF0000"/>
                </a:solidFill>
              </a:rPr>
              <a:t>Markem </a:t>
            </a:r>
            <a:r>
              <a:rPr lang="cs-CZ" sz="2400" b="1" dirty="0" err="1" smtClean="0">
                <a:solidFill>
                  <a:srgbClr val="FF0000"/>
                </a:solidFill>
              </a:rPr>
              <a:t>Zuckerbergem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345" y="909340"/>
            <a:ext cx="3462744" cy="1310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179510" y="2678142"/>
            <a:ext cx="8512401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poprvé spuštěn v únoru 2004 </a:t>
            </a:r>
            <a:r>
              <a:rPr lang="cs-CZ" sz="2000" dirty="0" smtClean="0"/>
              <a:t>pro studenty Harvardské university a brzy se rozšířil i na ostatní univerzity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79510" y="3593340"/>
            <a:ext cx="8512401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od srpna roku 2006 je umožněn vstup každému </a:t>
            </a:r>
            <a:r>
              <a:rPr lang="cs-CZ" sz="2000" b="1" dirty="0" smtClean="0"/>
              <a:t>staršímu 13 let</a:t>
            </a:r>
            <a:endParaRPr lang="cs-CZ" sz="2000" b="1" dirty="0"/>
          </a:p>
        </p:txBody>
      </p:sp>
      <p:sp>
        <p:nvSpPr>
          <p:cNvPr id="15" name="Obdélník 14"/>
          <p:cNvSpPr/>
          <p:nvPr/>
        </p:nvSpPr>
        <p:spPr>
          <a:xfrm>
            <a:off x="179510" y="5446383"/>
            <a:ext cx="8424937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obsahuje 240 miliard fotek </a:t>
            </a:r>
            <a:endParaRPr lang="cs-CZ" sz="2000" dirty="0"/>
          </a:p>
        </p:txBody>
      </p:sp>
      <p:sp>
        <p:nvSpPr>
          <p:cNvPr id="16" name="Obdélník 15"/>
          <p:cNvSpPr/>
          <p:nvPr/>
        </p:nvSpPr>
        <p:spPr>
          <a:xfrm>
            <a:off x="179510" y="6023029"/>
            <a:ext cx="8424937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je dostupný v 70 ti jazykových verzích</a:t>
            </a:r>
            <a:endParaRPr lang="cs-CZ" sz="2000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98" t="1578" b="2698"/>
          <a:stretch/>
        </p:blipFill>
        <p:spPr bwMode="auto">
          <a:xfrm>
            <a:off x="7668344" y="200109"/>
            <a:ext cx="1128217" cy="1141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3945351" y="972364"/>
            <a:ext cx="20882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hlinkClick r:id="rId4"/>
              </a:rPr>
              <a:t>www.facebook.com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725854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9" grpId="0" animBg="1"/>
      <p:bldP spid="14" grpId="0" animBg="1"/>
      <p:bldP spid="12" grpId="0" animBg="1"/>
      <p:bldP spid="15" grpId="0" animBg="1"/>
      <p:bldP spid="16" grpId="0" animBg="1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928" y="764704"/>
            <a:ext cx="7944132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0" t="14392" r="43269" b="5200"/>
          <a:stretch/>
        </p:blipFill>
        <p:spPr bwMode="auto">
          <a:xfrm>
            <a:off x="1044746" y="3717032"/>
            <a:ext cx="3312368" cy="2848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337347" y="260648"/>
            <a:ext cx="2088200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www.facebook.com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561339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53099" y="3805647"/>
            <a:ext cx="5616624" cy="144655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2200" dirty="0" smtClean="0"/>
              <a:t>činnost </a:t>
            </a:r>
            <a:r>
              <a:rPr lang="cs-CZ" sz="2200" dirty="0" err="1" smtClean="0"/>
              <a:t>Facebooku</a:t>
            </a:r>
            <a:r>
              <a:rPr lang="cs-CZ" sz="2200" dirty="0" smtClean="0"/>
              <a:t> zahájil  -  </a:t>
            </a:r>
            <a:r>
              <a:rPr lang="cs-CZ" sz="2200" b="1" dirty="0" smtClean="0"/>
              <a:t>4. února 200</a:t>
            </a:r>
            <a:r>
              <a:rPr lang="cs-CZ" sz="2200" dirty="0" smtClean="0"/>
              <a:t>4  ze svého pokoje na Harvardu jako komunitní síť pro studenty Harvardovy univerzity</a:t>
            </a:r>
            <a:endParaRPr lang="cs-CZ" sz="22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9355" y="332656"/>
            <a:ext cx="2143125" cy="3219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53099" y="1206044"/>
            <a:ext cx="3353995" cy="430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2200" b="1" dirty="0" smtClean="0"/>
              <a:t>Mark </a:t>
            </a:r>
            <a:r>
              <a:rPr lang="cs-CZ" sz="2200" b="1" dirty="0" err="1" smtClean="0"/>
              <a:t>Elliot</a:t>
            </a:r>
            <a:r>
              <a:rPr lang="cs-CZ" sz="2200" b="1" dirty="0" smtClean="0"/>
              <a:t> </a:t>
            </a:r>
            <a:r>
              <a:rPr lang="cs-CZ" sz="2200" b="1" dirty="0" err="1" smtClean="0"/>
              <a:t>Zuckerberg</a:t>
            </a:r>
            <a:r>
              <a:rPr lang="cs-CZ" sz="2200" b="1" dirty="0" smtClean="0"/>
              <a:t> </a:t>
            </a:r>
            <a:endParaRPr lang="cs-CZ" sz="2200" b="1" dirty="0"/>
          </a:p>
        </p:txBody>
      </p:sp>
      <p:sp>
        <p:nvSpPr>
          <p:cNvPr id="6" name="Obdélník 5"/>
          <p:cNvSpPr/>
          <p:nvPr/>
        </p:nvSpPr>
        <p:spPr>
          <a:xfrm>
            <a:off x="453099" y="1734024"/>
            <a:ext cx="5616624" cy="76944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2200" dirty="0" smtClean="0"/>
              <a:t>narodil se 14. května 1984  v New Yorku - USA</a:t>
            </a:r>
            <a:endParaRPr lang="cs-CZ" sz="2200" dirty="0"/>
          </a:p>
        </p:txBody>
      </p:sp>
      <p:sp>
        <p:nvSpPr>
          <p:cNvPr id="7" name="Obdélník 6"/>
          <p:cNvSpPr/>
          <p:nvPr/>
        </p:nvSpPr>
        <p:spPr>
          <a:xfrm>
            <a:off x="453099" y="2600558"/>
            <a:ext cx="5616624" cy="11079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2200" dirty="0" smtClean="0"/>
              <a:t>jako student na Harvardské univerzitě založil za pomoci spolu studujících z Harvardu sociální </a:t>
            </a:r>
            <a:r>
              <a:rPr lang="cs-CZ" sz="2200" b="1" dirty="0" smtClean="0"/>
              <a:t>síť  </a:t>
            </a:r>
            <a:r>
              <a:rPr lang="cs-CZ" sz="2200" b="1" dirty="0" err="1" smtClean="0"/>
              <a:t>Facebook</a:t>
            </a:r>
            <a:endParaRPr lang="cs-CZ" sz="2200" b="1" dirty="0"/>
          </a:p>
        </p:txBody>
      </p:sp>
      <p:sp>
        <p:nvSpPr>
          <p:cNvPr id="8" name="Obdélník 7"/>
          <p:cNvSpPr/>
          <p:nvPr/>
        </p:nvSpPr>
        <p:spPr>
          <a:xfrm>
            <a:off x="453099" y="5349290"/>
            <a:ext cx="4452501" cy="430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pl-PL" sz="2200" dirty="0" smtClean="0"/>
              <a:t>nyní je programátor a podnikatel.</a:t>
            </a:r>
            <a:endParaRPr lang="cs-CZ" sz="2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3099" y="5877272"/>
            <a:ext cx="3306226" cy="430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2200" dirty="0" smtClean="0"/>
              <a:t>od roku </a:t>
            </a:r>
            <a:r>
              <a:rPr lang="cs-CZ" sz="2200" dirty="0" smtClean="0"/>
              <a:t>2012 je </a:t>
            </a:r>
            <a:r>
              <a:rPr lang="cs-CZ" sz="2200" dirty="0" smtClean="0"/>
              <a:t>ženatý</a:t>
            </a:r>
            <a:endParaRPr lang="cs-CZ" sz="2200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971015"/>
            <a:ext cx="2562364" cy="25623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53099" y="346657"/>
            <a:ext cx="4017254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Něco o zakladateli  </a:t>
            </a:r>
            <a:r>
              <a:rPr lang="cs-CZ" sz="2400" b="1" dirty="0" err="1" smtClean="0">
                <a:solidFill>
                  <a:srgbClr val="FF0000"/>
                </a:solidFill>
              </a:rPr>
              <a:t>Facebooku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4529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0185" y="4309065"/>
            <a:ext cx="8352928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sz="2000" dirty="0" smtClean="0"/>
              <a:t>v současné době silně převažují dospělí uživatelé. 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176199" y="4941168"/>
            <a:ext cx="8352928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sz="2000" dirty="0" smtClean="0"/>
              <a:t>v České republice je přibližně 50% uživatelů tvořeno věkovou skupinou od 20 do 35 let.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251521" y="3176187"/>
            <a:ext cx="4392488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pro </a:t>
            </a:r>
            <a:r>
              <a:rPr lang="cs-CZ" sz="2000" b="1" dirty="0" smtClean="0"/>
              <a:t>ukládání a sdílení multimédií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9532" y="404664"/>
            <a:ext cx="3281283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 čemu </a:t>
            </a:r>
            <a:r>
              <a:rPr lang="cs-CZ" sz="2400" b="1" dirty="0" err="1" smtClean="0">
                <a:solidFill>
                  <a:srgbClr val="FF0000"/>
                </a:solidFill>
              </a:rPr>
              <a:t>Facebook</a:t>
            </a:r>
            <a:r>
              <a:rPr lang="cs-CZ" sz="2400" b="1" dirty="0" smtClean="0">
                <a:solidFill>
                  <a:srgbClr val="FF0000"/>
                </a:solidFill>
              </a:rPr>
              <a:t> slouží: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96416"/>
            <a:ext cx="1127125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51520" y="1113075"/>
            <a:ext cx="6257441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/>
              <a:t>vytváření osobních, firemních a skupinových profilů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51520" y="1628853"/>
            <a:ext cx="250139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/>
              <a:t>propojování přátel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51520" y="2144631"/>
            <a:ext cx="2318905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/>
              <a:t>jako herní server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51520" y="2660409"/>
            <a:ext cx="2675989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/>
              <a:t>pro internetová fóra</a:t>
            </a:r>
          </a:p>
        </p:txBody>
      </p:sp>
    </p:spTree>
    <p:extLst>
      <p:ext uri="{BB962C8B-B14F-4D97-AF65-F5344CB8AC3E}">
        <p14:creationId xmlns:p14="http://schemas.microsoft.com/office/powerpoint/2010/main" val="1234394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6" grpId="0" animBg="1"/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5344" y="980728"/>
            <a:ext cx="8285589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b="1" dirty="0" smtClean="0"/>
              <a:t>Profil porušující podmínky </a:t>
            </a:r>
            <a:r>
              <a:rPr lang="cs-CZ" sz="2400" b="1" dirty="0" err="1" smtClean="0"/>
              <a:t>Facebooku</a:t>
            </a:r>
            <a:r>
              <a:rPr lang="cs-CZ" sz="2400" b="1" dirty="0" smtClean="0"/>
              <a:t> bude zrušen!!!</a:t>
            </a:r>
            <a:endParaRPr lang="cs-CZ" sz="2400" b="1" dirty="0"/>
          </a:p>
        </p:txBody>
      </p:sp>
      <p:sp>
        <p:nvSpPr>
          <p:cNvPr id="3" name="Obdélník 2"/>
          <p:cNvSpPr/>
          <p:nvPr/>
        </p:nvSpPr>
        <p:spPr>
          <a:xfrm>
            <a:off x="315344" y="1484784"/>
            <a:ext cx="8506905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i="1" dirty="0" err="1" smtClean="0"/>
              <a:t>Facebook</a:t>
            </a:r>
            <a:r>
              <a:rPr lang="cs-CZ" sz="2000" i="1" dirty="0" smtClean="0"/>
              <a:t> je soukromá firma, která sídlí v USA (</a:t>
            </a:r>
            <a:r>
              <a:rPr lang="cs-CZ" sz="2000" i="1" dirty="0" err="1" smtClean="0"/>
              <a:t>California</a:t>
            </a:r>
            <a:r>
              <a:rPr lang="cs-CZ" sz="2000" i="1" dirty="0" smtClean="0"/>
              <a:t>), a proto i veškeré smluvní podmínky, na které přistupujete, se řídí především právem a zvyklostmi tohoto státu. Což také znamená, že reklamace a stížnosti budou vyřizovány podle těchto podmínek. </a:t>
            </a:r>
            <a:endParaRPr lang="cs-CZ" sz="20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5497" y="188640"/>
            <a:ext cx="1654812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POZOR !!!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038" b="7903"/>
          <a:stretch/>
        </p:blipFill>
        <p:spPr bwMode="auto">
          <a:xfrm>
            <a:off x="493299" y="3501008"/>
            <a:ext cx="7929677" cy="3212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05497" y="2996952"/>
            <a:ext cx="3812069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Přečtěte si podmínky </a:t>
            </a:r>
            <a:r>
              <a:rPr lang="cs-CZ" sz="2000" b="1" dirty="0" err="1" smtClean="0"/>
              <a:t>Facebooku</a:t>
            </a:r>
            <a:r>
              <a:rPr lang="cs-CZ" sz="2000" b="1" dirty="0" smtClean="0"/>
              <a:t>:  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4367189" y="2987660"/>
            <a:ext cx="36611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hlinkClick r:id="rId3"/>
              </a:rPr>
              <a:t>https://</a:t>
            </a:r>
            <a:r>
              <a:rPr lang="cs-CZ" b="1" dirty="0" smtClean="0">
                <a:hlinkClick r:id="rId3"/>
              </a:rPr>
              <a:t>www.facebook.com/policies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2735265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5" grpId="0" animBg="1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9363" y="1236796"/>
            <a:ext cx="820891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 smtClean="0"/>
              <a:t>AUTOR NEUVEDEN. http://cs.wikipedia.org [online]. [cit. 23.2.2014]. Dostupný na WWW: </a:t>
            </a:r>
            <a:r>
              <a:rPr lang="pt-BR" sz="1600" dirty="0" smtClean="0">
                <a:hlinkClick r:id="rId2"/>
              </a:rPr>
              <a:t>http://cs.wikipedia.org/wiki/Mark_Zuckerberg</a:t>
            </a:r>
            <a:endParaRPr lang="cs-CZ" sz="16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309363" y="1961022"/>
            <a:ext cx="842493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 smtClean="0"/>
              <a:t>AUTOR NEUVEDEN. www.internetprovsechny.cz [online]. [cit. 23.2.2014]. Dostupný na WWW: </a:t>
            </a:r>
            <a:r>
              <a:rPr lang="pt-BR" sz="1600" dirty="0" smtClean="0">
                <a:hlinkClick r:id="rId3"/>
              </a:rPr>
              <a:t>http://www.internetprovsechny.cz/socialni-sit-dobry-sluha-zly-pan/</a:t>
            </a:r>
            <a:endParaRPr lang="cs-CZ" sz="16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309363" y="2685248"/>
            <a:ext cx="2637069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hlinkClick r:id="rId4"/>
              </a:rPr>
              <a:t>http://socialni-site.kadaza.cz/</a:t>
            </a:r>
            <a:endParaRPr lang="cs-CZ" sz="16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309363" y="3163253"/>
            <a:ext cx="842493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 smtClean="0"/>
              <a:t>AUTOR NEUVEDEN. http://www.dvoran.com/socialni-site/marketing/prehled [online]. [cit. 23.2.2014]. Dostupný na WWW: </a:t>
            </a:r>
            <a:r>
              <a:rPr lang="pt-BR" sz="1600" dirty="0" smtClean="0">
                <a:hlinkClick r:id="rId5"/>
              </a:rPr>
              <a:t>www.dvoran.com</a:t>
            </a:r>
            <a:endParaRPr lang="cs-CZ" sz="1600" dirty="0" smtClean="0"/>
          </a:p>
          <a:p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260648"/>
            <a:ext cx="9346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Zdroje: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9363" y="758791"/>
            <a:ext cx="235750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Vlastní tvorba - </a:t>
            </a:r>
            <a:r>
              <a:rPr lang="cs-CZ" sz="1600" dirty="0" err="1" smtClean="0"/>
              <a:t>printsreen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212373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560</TotalTime>
  <Words>505</Words>
  <Application>Microsoft Office PowerPoint</Application>
  <PresentationFormat>Předvádění na obrazovce (4:3)</PresentationFormat>
  <Paragraphs>63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romanar</dc:creator>
  <cp:lastModifiedBy>romanar</cp:lastModifiedBy>
  <cp:revision>44</cp:revision>
  <dcterms:created xsi:type="dcterms:W3CDTF">2014-02-23T09:49:24Z</dcterms:created>
  <dcterms:modified xsi:type="dcterms:W3CDTF">2014-02-23T19:34:34Z</dcterms:modified>
</cp:coreProperties>
</file>