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56" r:id="rId2"/>
    <p:sldId id="272" r:id="rId3"/>
    <p:sldId id="26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73" r:id="rId15"/>
    <p:sldId id="270" r:id="rId16"/>
    <p:sldId id="271" r:id="rId17"/>
    <p:sldId id="267" r:id="rId18"/>
    <p:sldId id="269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05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vikipedia.org/" TargetMode="Externa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Unsere</a:t>
            </a:r>
            <a:r>
              <a:rPr lang="cs-CZ" dirty="0" smtClean="0"/>
              <a:t> </a:t>
            </a:r>
            <a:r>
              <a:rPr lang="cs-CZ" dirty="0" err="1" smtClean="0"/>
              <a:t>Stadt</a:t>
            </a:r>
            <a:r>
              <a:rPr lang="cs-CZ" dirty="0" smtClean="0"/>
              <a:t> Svitavy (</a:t>
            </a:r>
            <a:r>
              <a:rPr lang="cs-CZ" dirty="0" err="1" smtClean="0"/>
              <a:t>Zwittau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PhDr. Taťána </a:t>
            </a:r>
            <a:r>
              <a:rPr lang="cs-CZ" smtClean="0"/>
              <a:t>Tonová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b="1" dirty="0" smtClean="0"/>
              <a:t>1.     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</a:t>
            </a:r>
            <a:r>
              <a:rPr lang="cs-CZ" sz="1200" b="1" smtClean="0"/>
              <a:t>	</a:t>
            </a:r>
            <a:r>
              <a:rPr lang="cs-CZ" sz="1200" smtClean="0"/>
              <a:t>VY_32_INOVACE_2.NJ.10</a:t>
            </a: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b="1" dirty="0" smtClean="0"/>
              <a:t>2.     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pPr marL="0" indent="0">
              <a:buNone/>
            </a:pP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 smtClean="0"/>
              <a:t>3.     Vytvořeno: 	</a:t>
            </a:r>
            <a:r>
              <a:rPr lang="cs-CZ" sz="1200" dirty="0" smtClean="0"/>
              <a:t>leden 2014</a:t>
            </a:r>
          </a:p>
          <a:p>
            <a:endParaRPr lang="cs-CZ" sz="1200" dirty="0" smtClean="0"/>
          </a:p>
          <a:p>
            <a:pPr marL="228600" indent="-228600">
              <a:buAutoNum type="arabicPeriod" startAt="4"/>
            </a:pPr>
            <a:r>
              <a:rPr lang="cs-CZ" sz="1200" b="1" dirty="0" smtClean="0"/>
              <a:t>    Ročník</a:t>
            </a:r>
            <a:r>
              <a:rPr lang="cs-CZ" sz="1200" dirty="0" smtClean="0"/>
              <a:t>:            </a:t>
            </a:r>
            <a:r>
              <a:rPr lang="cs-CZ" sz="1200" b="1" dirty="0" smtClean="0"/>
              <a:t> </a:t>
            </a:r>
            <a:r>
              <a:rPr lang="cs-CZ" sz="1200" dirty="0"/>
              <a:t> </a:t>
            </a:r>
            <a:r>
              <a:rPr lang="cs-CZ" sz="1200" dirty="0" smtClean="0"/>
              <a:t>vyšší ročníky čtyřletého a víceletého gymnázia (RVP-G)</a:t>
            </a:r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marL="0" indent="0">
              <a:buNone/>
            </a:pPr>
            <a:endParaRPr lang="cs-CZ" sz="1600" dirty="0" smtClean="0"/>
          </a:p>
          <a:p>
            <a:pPr marL="0" indent="0" algn="just">
              <a:buNone/>
            </a:pPr>
            <a:r>
              <a:rPr lang="cs-CZ" sz="1200" b="1" dirty="0" smtClean="0"/>
              <a:t> </a:t>
            </a:r>
          </a:p>
          <a:p>
            <a:pPr marL="0" indent="0" algn="just">
              <a:buNone/>
            </a:pPr>
            <a:r>
              <a:rPr lang="cs-CZ" sz="1200" b="1" dirty="0" smtClean="0"/>
              <a:t>5.     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5425207"/>
              </p:ext>
            </p:extLst>
          </p:nvPr>
        </p:nvGraphicFramePr>
        <p:xfrm>
          <a:off x="1000100" y="2816546"/>
          <a:ext cx="7429552" cy="119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Jazyk a jazyková komunikace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Německý</a:t>
                      </a:r>
                      <a:r>
                        <a:rPr lang="cs-CZ" sz="1200" baseline="0" dirty="0" smtClean="0"/>
                        <a:t> jazyk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Reálie</a:t>
                      </a:r>
                      <a:r>
                        <a:rPr lang="cs-CZ" sz="1200" baseline="0" dirty="0" smtClean="0"/>
                        <a:t> německy mluvících zemí  a České  republiky</a:t>
                      </a:r>
                    </a:p>
                    <a:p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714739" y="4372577"/>
            <a:ext cx="7429552" cy="14287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1200" dirty="0" smtClean="0">
                <a:solidFill>
                  <a:prstClr val="black"/>
                </a:solidFill>
              </a:rPr>
              <a:t>Materiál slouží ke všeobecnému seznámení žáků s městem Svitavy, ve kterém se nachází naše škola  a kde dříve žilo především německé obyvatelstvo.  </a:t>
            </a:r>
          </a:p>
          <a:p>
            <a:pPr algn="just"/>
            <a:r>
              <a:rPr lang="cs-CZ" sz="1200" dirty="0" smtClean="0">
                <a:solidFill>
                  <a:prstClr val="black"/>
                </a:solidFill>
              </a:rPr>
              <a:t>Materiál se využije v průběhu hodiny. Pomůcky: interaktivní tabule.</a:t>
            </a:r>
          </a:p>
        </p:txBody>
      </p:sp>
    </p:spTree>
    <p:extLst>
      <p:ext uri="{BB962C8B-B14F-4D97-AF65-F5344CB8AC3E}">
        <p14:creationId xmlns:p14="http://schemas.microsoft.com/office/powerpoint/2010/main" val="149613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Lage</a:t>
            </a:r>
            <a:r>
              <a:rPr lang="cs-CZ" dirty="0" smtClean="0"/>
              <a:t> der </a:t>
            </a:r>
            <a:r>
              <a:rPr lang="cs-CZ" dirty="0" err="1" smtClean="0"/>
              <a:t>Stadt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/>
              <a:t>Svitavy</a:t>
            </a:r>
            <a:r>
              <a:rPr lang="cs-CZ" dirty="0"/>
              <a:t> (</a:t>
            </a:r>
            <a:r>
              <a:rPr lang="cs-CZ" dirty="0" err="1"/>
              <a:t>deutsch</a:t>
            </a:r>
            <a:r>
              <a:rPr lang="cs-CZ" dirty="0"/>
              <a:t>: </a:t>
            </a:r>
            <a:r>
              <a:rPr lang="cs-CZ" i="1" dirty="0" err="1"/>
              <a:t>Zwittau</a:t>
            </a:r>
            <a:r>
              <a:rPr lang="cs-CZ" dirty="0"/>
              <a:t>) </a:t>
            </a:r>
            <a:r>
              <a:rPr lang="cs-CZ" dirty="0" err="1"/>
              <a:t>ist</a:t>
            </a:r>
            <a:r>
              <a:rPr lang="cs-CZ" dirty="0"/>
              <a:t> </a:t>
            </a:r>
            <a:r>
              <a:rPr lang="cs-CZ" dirty="0" err="1"/>
              <a:t>eine</a:t>
            </a:r>
            <a:r>
              <a:rPr lang="cs-CZ" dirty="0"/>
              <a:t> </a:t>
            </a:r>
            <a:r>
              <a:rPr lang="cs-CZ" dirty="0" err="1"/>
              <a:t>Stadt</a:t>
            </a:r>
            <a:r>
              <a:rPr lang="cs-CZ" dirty="0"/>
              <a:t> </a:t>
            </a:r>
            <a:r>
              <a:rPr lang="cs-CZ" dirty="0" err="1"/>
              <a:t>am</a:t>
            </a:r>
            <a:r>
              <a:rPr lang="cs-CZ" dirty="0"/>
              <a:t> </a:t>
            </a:r>
            <a:r>
              <a:rPr lang="cs-CZ" dirty="0" err="1"/>
              <a:t>Fluss</a:t>
            </a:r>
            <a:r>
              <a:rPr lang="cs-CZ" dirty="0"/>
              <a:t> Svitava </a:t>
            </a:r>
            <a:r>
              <a:rPr lang="cs-CZ" dirty="0" err="1"/>
              <a:t>im</a:t>
            </a:r>
            <a:r>
              <a:rPr lang="cs-CZ" dirty="0"/>
              <a:t> Pardubický kraj, </a:t>
            </a:r>
            <a:r>
              <a:rPr lang="cs-CZ" dirty="0" smtClean="0"/>
              <a:t>es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etwa</a:t>
            </a:r>
            <a:r>
              <a:rPr lang="cs-CZ" dirty="0" smtClean="0"/>
              <a:t> 17 000 </a:t>
            </a:r>
            <a:r>
              <a:rPr lang="cs-CZ" dirty="0" err="1" smtClean="0"/>
              <a:t>Einwohner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Man kann </a:t>
            </a:r>
            <a:r>
              <a:rPr lang="cs-CZ" dirty="0" err="1" smtClean="0"/>
              <a:t>sagen</a:t>
            </a:r>
            <a:r>
              <a:rPr lang="cs-CZ" dirty="0" smtClean="0"/>
              <a:t>, </a:t>
            </a:r>
            <a:r>
              <a:rPr lang="cs-CZ" dirty="0" err="1" smtClean="0"/>
              <a:t>dass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Stadt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fast </a:t>
            </a:r>
            <a:r>
              <a:rPr lang="cs-CZ" dirty="0" err="1" smtClean="0">
                <a:solidFill>
                  <a:srgbClr val="FF0000"/>
                </a:solidFill>
              </a:rPr>
              <a:t>an</a:t>
            </a:r>
            <a:r>
              <a:rPr lang="cs-CZ" dirty="0" smtClean="0">
                <a:solidFill>
                  <a:srgbClr val="FF0000"/>
                </a:solidFill>
              </a:rPr>
              <a:t> der </a:t>
            </a:r>
            <a:r>
              <a:rPr lang="cs-CZ" dirty="0" err="1" smtClean="0">
                <a:solidFill>
                  <a:srgbClr val="FF0000"/>
                </a:solidFill>
              </a:rPr>
              <a:t>Grenze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zwischen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Böhmen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und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Mähren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liegt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Die </a:t>
            </a:r>
            <a:r>
              <a:rPr lang="cs-CZ" dirty="0" err="1"/>
              <a:t>mährische</a:t>
            </a:r>
            <a:r>
              <a:rPr lang="cs-CZ" dirty="0"/>
              <a:t> </a:t>
            </a:r>
            <a:r>
              <a:rPr lang="cs-CZ" dirty="0" err="1"/>
              <a:t>Industriestadt</a:t>
            </a:r>
            <a:r>
              <a:rPr lang="cs-CZ" dirty="0"/>
              <a:t> Svitavy </a:t>
            </a:r>
            <a:r>
              <a:rPr lang="cs-CZ" dirty="0" err="1"/>
              <a:t>liegt</a:t>
            </a:r>
            <a:r>
              <a:rPr lang="cs-CZ" dirty="0"/>
              <a:t> </a:t>
            </a:r>
            <a:r>
              <a:rPr lang="cs-CZ" dirty="0" err="1"/>
              <a:t>etwa</a:t>
            </a:r>
            <a:r>
              <a:rPr lang="cs-CZ" dirty="0"/>
              <a:t> </a:t>
            </a:r>
            <a:r>
              <a:rPr lang="cs-CZ" dirty="0" smtClean="0"/>
              <a:t>75 km </a:t>
            </a:r>
            <a:r>
              <a:rPr lang="cs-CZ" dirty="0" err="1" smtClean="0"/>
              <a:t>nördlich</a:t>
            </a:r>
            <a:r>
              <a:rPr lang="cs-CZ" dirty="0" smtClean="0"/>
              <a:t> von Brno.</a:t>
            </a:r>
            <a:endParaRPr lang="cs-CZ" b="1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96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Geschichte</a:t>
            </a:r>
            <a:r>
              <a:rPr lang="cs-CZ" dirty="0" smtClean="0"/>
              <a:t> der </a:t>
            </a:r>
            <a:r>
              <a:rPr lang="cs-CZ" dirty="0" err="1" smtClean="0"/>
              <a:t>Stadt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dirty="0"/>
              <a:t>Der </a:t>
            </a:r>
            <a:r>
              <a:rPr lang="de-DE" dirty="0">
                <a:solidFill>
                  <a:srgbClr val="FF0000"/>
                </a:solidFill>
              </a:rPr>
              <a:t>Ort </a:t>
            </a:r>
            <a:r>
              <a:rPr lang="de-DE" dirty="0" err="1">
                <a:solidFill>
                  <a:srgbClr val="FF0000"/>
                </a:solidFill>
              </a:rPr>
              <a:t>Zwittau</a:t>
            </a:r>
            <a:r>
              <a:rPr lang="de-DE" dirty="0">
                <a:solidFill>
                  <a:srgbClr val="FF0000"/>
                </a:solidFill>
              </a:rPr>
              <a:t> </a:t>
            </a:r>
            <a:r>
              <a:rPr lang="de-DE" dirty="0"/>
              <a:t>wurde erstmals im Jahr 1256 </a:t>
            </a:r>
            <a:r>
              <a:rPr lang="de-DE" dirty="0" smtClean="0"/>
              <a:t>erwähnt</a:t>
            </a:r>
            <a:r>
              <a:rPr lang="cs-CZ" dirty="0"/>
              <a:t>.</a:t>
            </a:r>
          </a:p>
          <a:p>
            <a:pPr marL="0" indent="0">
              <a:buNone/>
            </a:pPr>
            <a:r>
              <a:rPr lang="de-DE" dirty="0" smtClean="0"/>
              <a:t>In </a:t>
            </a:r>
            <a:r>
              <a:rPr lang="de-DE" dirty="0"/>
              <a:t>der ersten Hälfte des 19. Jahrhunderts wurde </a:t>
            </a:r>
            <a:r>
              <a:rPr lang="de-DE" dirty="0" err="1"/>
              <a:t>Zwittau</a:t>
            </a:r>
            <a:r>
              <a:rPr lang="de-DE" dirty="0"/>
              <a:t> ein </a:t>
            </a:r>
            <a:r>
              <a:rPr lang="de-DE" dirty="0">
                <a:solidFill>
                  <a:srgbClr val="FF0000"/>
                </a:solidFill>
              </a:rPr>
              <a:t>Zentrum der Textilindustrie</a:t>
            </a:r>
            <a:r>
              <a:rPr lang="de-DE" dirty="0"/>
              <a:t>, 1847–1848 kam es hier zu großen sozialen Unruhen.</a:t>
            </a:r>
          </a:p>
          <a:p>
            <a:pPr marL="0" indent="0">
              <a:buNone/>
            </a:pPr>
            <a:r>
              <a:rPr lang="de-DE" dirty="0" err="1"/>
              <a:t>Zwittau</a:t>
            </a:r>
            <a:r>
              <a:rPr lang="de-DE" dirty="0"/>
              <a:t> gehörte zur deutschen Sprachinsel </a:t>
            </a:r>
            <a:r>
              <a:rPr lang="de-DE" dirty="0" err="1" smtClean="0">
                <a:solidFill>
                  <a:srgbClr val="FF0000"/>
                </a:solidFill>
              </a:rPr>
              <a:t>Schönhengstg</a:t>
            </a:r>
            <a:r>
              <a:rPr lang="cs-CZ" dirty="0" smtClean="0">
                <a:solidFill>
                  <a:srgbClr val="FF0000"/>
                </a:solidFill>
              </a:rPr>
              <a:t>au</a:t>
            </a:r>
            <a:r>
              <a:rPr lang="de-DE" dirty="0" smtClean="0">
                <a:solidFill>
                  <a:srgbClr val="FF0000"/>
                </a:solidFill>
              </a:rPr>
              <a:t> </a:t>
            </a:r>
            <a:r>
              <a:rPr lang="de-DE" dirty="0"/>
              <a:t>und war bis 1945 weitgehend deutsch besiedelt (1930: 88,4 % der Bevölkerung</a:t>
            </a:r>
            <a:r>
              <a:rPr lang="de-DE" dirty="0" smtClean="0"/>
              <a:t>)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Nach dem </a:t>
            </a:r>
            <a:r>
              <a:rPr lang="cs-CZ" dirty="0" err="1" smtClean="0"/>
              <a:t>zweiten</a:t>
            </a:r>
            <a:r>
              <a:rPr lang="cs-CZ" dirty="0" smtClean="0"/>
              <a:t> </a:t>
            </a:r>
            <a:r>
              <a:rPr lang="cs-CZ" dirty="0" err="1" smtClean="0"/>
              <a:t>Weltkrieg</a:t>
            </a:r>
            <a:r>
              <a:rPr lang="cs-CZ" dirty="0" smtClean="0"/>
              <a:t> </a:t>
            </a:r>
            <a:r>
              <a:rPr lang="cs-CZ" dirty="0" err="1" smtClean="0"/>
              <a:t>mussten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meisten</a:t>
            </a:r>
            <a:r>
              <a:rPr lang="cs-CZ" dirty="0" smtClean="0"/>
              <a:t> </a:t>
            </a:r>
            <a:r>
              <a:rPr lang="cs-CZ" dirty="0" err="1" smtClean="0"/>
              <a:t>Deutschen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Stadt</a:t>
            </a:r>
            <a:r>
              <a:rPr lang="cs-CZ" dirty="0" smtClean="0"/>
              <a:t> </a:t>
            </a:r>
            <a:r>
              <a:rPr lang="cs-CZ" dirty="0" err="1" smtClean="0"/>
              <a:t>verlassen</a:t>
            </a:r>
            <a:r>
              <a:rPr lang="cs-CZ" smtClean="0"/>
              <a:t>.</a:t>
            </a:r>
            <a:endParaRPr lang="de-DE" dirty="0"/>
          </a:p>
          <a:p>
            <a:pPr marL="0" indent="0">
              <a:buNone/>
            </a:pPr>
            <a:endParaRPr lang="de-DE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4294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Stadtwappen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623937"/>
            <a:ext cx="3932088" cy="422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5851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6728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Zentrum</a:t>
            </a:r>
            <a:r>
              <a:rPr lang="cs-CZ" dirty="0" smtClean="0"/>
              <a:t> der </a:t>
            </a:r>
            <a:r>
              <a:rPr lang="cs-CZ" dirty="0" err="1" smtClean="0"/>
              <a:t>Stadt</a:t>
            </a:r>
            <a:r>
              <a:rPr lang="cs-CZ" dirty="0" smtClean="0"/>
              <a:t> </a:t>
            </a:r>
            <a:r>
              <a:rPr lang="cs-CZ" dirty="0" err="1" smtClean="0"/>
              <a:t>stellt</a:t>
            </a:r>
            <a:r>
              <a:rPr lang="cs-CZ" dirty="0" smtClean="0"/>
              <a:t> der</a:t>
            </a:r>
            <a:r>
              <a:rPr lang="de-DE" dirty="0" smtClean="0"/>
              <a:t> langgestreckte </a:t>
            </a:r>
            <a:r>
              <a:rPr lang="de-DE" dirty="0">
                <a:solidFill>
                  <a:srgbClr val="FF0000"/>
                </a:solidFill>
              </a:rPr>
              <a:t>"Friedensplatz" </a:t>
            </a:r>
            <a:r>
              <a:rPr lang="de-DE" dirty="0"/>
              <a:t>mit seinen </a:t>
            </a:r>
            <a:r>
              <a:rPr lang="de-DE" dirty="0" smtClean="0"/>
              <a:t>Bogengängen</a:t>
            </a:r>
            <a:r>
              <a:rPr lang="cs-CZ" dirty="0" smtClean="0"/>
              <a:t> dar.</a:t>
            </a:r>
            <a:r>
              <a:rPr lang="de-DE" dirty="0" smtClean="0"/>
              <a:t> </a:t>
            </a:r>
            <a:endParaRPr lang="de-DE" dirty="0"/>
          </a:p>
          <a:p>
            <a:pPr marL="0" indent="0">
              <a:buNone/>
            </a:pPr>
            <a:r>
              <a:rPr lang="cs-CZ" dirty="0" err="1" smtClean="0"/>
              <a:t>Zu</a:t>
            </a:r>
            <a:r>
              <a:rPr lang="de-DE" dirty="0" smtClean="0"/>
              <a:t> </a:t>
            </a:r>
            <a:r>
              <a:rPr lang="de-DE" dirty="0"/>
              <a:t>den </a:t>
            </a:r>
            <a:r>
              <a:rPr lang="cs-CZ" dirty="0" err="1" smtClean="0"/>
              <a:t>interessantesten</a:t>
            </a:r>
            <a:r>
              <a:rPr lang="cs-CZ" dirty="0" smtClean="0"/>
              <a:t> </a:t>
            </a:r>
            <a:r>
              <a:rPr lang="de-DE" dirty="0" smtClean="0"/>
              <a:t>Gebäuden </a:t>
            </a:r>
            <a:r>
              <a:rPr lang="cs-CZ" dirty="0" err="1" smtClean="0"/>
              <a:t>gehören</a:t>
            </a:r>
            <a:r>
              <a:rPr lang="de-DE" dirty="0" smtClean="0"/>
              <a:t> </a:t>
            </a:r>
            <a:r>
              <a:rPr lang="de-DE" dirty="0"/>
              <a:t>das </a:t>
            </a:r>
            <a:r>
              <a:rPr lang="de-DE" dirty="0">
                <a:solidFill>
                  <a:srgbClr val="FF0000"/>
                </a:solidFill>
              </a:rPr>
              <a:t>Alte Rathaus </a:t>
            </a:r>
            <a:r>
              <a:rPr lang="de-DE" dirty="0"/>
              <a:t>und das benachbarte </a:t>
            </a:r>
            <a:r>
              <a:rPr lang="de-DE" dirty="0">
                <a:solidFill>
                  <a:srgbClr val="FF0000"/>
                </a:solidFill>
              </a:rPr>
              <a:t>"Zum Mohren" </a:t>
            </a:r>
            <a:r>
              <a:rPr lang="cs-CZ" dirty="0" smtClean="0"/>
              <a:t> (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älteste</a:t>
            </a:r>
            <a:r>
              <a:rPr lang="cs-CZ" dirty="0" smtClean="0"/>
              <a:t> </a:t>
            </a:r>
            <a:r>
              <a:rPr lang="cs-CZ" dirty="0" err="1" smtClean="0"/>
              <a:t>Haus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r>
              <a:rPr lang="cs-CZ" dirty="0" smtClean="0"/>
              <a:t> dem </a:t>
            </a:r>
            <a:r>
              <a:rPr lang="cs-CZ" dirty="0" err="1" smtClean="0"/>
              <a:t>Marktplatz</a:t>
            </a:r>
            <a:r>
              <a:rPr lang="cs-CZ" dirty="0" smtClean="0"/>
              <a:t>).</a:t>
            </a:r>
            <a:endParaRPr lang="de-DE" dirty="0"/>
          </a:p>
          <a:p>
            <a:pPr marL="0" indent="0">
              <a:buNone/>
            </a:pPr>
            <a:endParaRPr lang="de-DE" b="1" dirty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645024"/>
            <a:ext cx="3504000" cy="262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historische</a:t>
            </a:r>
            <a:r>
              <a:rPr lang="cs-CZ" dirty="0" smtClean="0"/>
              <a:t> </a:t>
            </a:r>
            <a:r>
              <a:rPr lang="cs-CZ" dirty="0" err="1" smtClean="0"/>
              <a:t>Zentrum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8976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Ottendorfer</a:t>
            </a:r>
            <a:r>
              <a:rPr lang="cs-CZ" dirty="0" smtClean="0"/>
              <a:t> </a:t>
            </a:r>
            <a:r>
              <a:rPr lang="cs-CZ" dirty="0" err="1" smtClean="0"/>
              <a:t>Haus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5143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 err="1"/>
              <a:t>Ottendorferův</a:t>
            </a:r>
            <a:r>
              <a:rPr lang="de-DE" b="1" dirty="0"/>
              <a:t> </a:t>
            </a:r>
            <a:r>
              <a:rPr lang="de-DE" b="1" dirty="0" err="1"/>
              <a:t>dům</a:t>
            </a:r>
            <a:r>
              <a:rPr lang="de-DE" b="1" dirty="0"/>
              <a:t> </a:t>
            </a:r>
            <a:r>
              <a:rPr lang="de-DE" dirty="0"/>
              <a:t>(</a:t>
            </a:r>
            <a:r>
              <a:rPr lang="de-DE" i="1" dirty="0" err="1"/>
              <a:t>Ottendorfer</a:t>
            </a:r>
            <a:r>
              <a:rPr lang="de-DE" i="1" dirty="0"/>
              <a:t>-Haus</a:t>
            </a:r>
            <a:r>
              <a:rPr lang="de-DE" dirty="0"/>
              <a:t>): Der rote Backsteinbau im Stil des </a:t>
            </a:r>
            <a:r>
              <a:rPr lang="de-DE" dirty="0" smtClean="0"/>
              <a:t>Historismus </a:t>
            </a:r>
            <a:r>
              <a:rPr lang="de-DE" dirty="0"/>
              <a:t>gehört zu den Wahrzeichen von </a:t>
            </a:r>
            <a:r>
              <a:rPr lang="de-DE" dirty="0" err="1"/>
              <a:t>Svitavy</a:t>
            </a:r>
            <a:r>
              <a:rPr lang="de-DE" dirty="0"/>
              <a:t>.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 smtClean="0"/>
              <a:t>Unter</a:t>
            </a:r>
            <a:r>
              <a:rPr lang="cs-CZ" dirty="0" smtClean="0"/>
              <a:t> </a:t>
            </a:r>
            <a:r>
              <a:rPr lang="cs-CZ" dirty="0" err="1" smtClean="0"/>
              <a:t>Leuten</a:t>
            </a:r>
            <a:r>
              <a:rPr lang="cs-CZ" dirty="0" smtClean="0"/>
              <a:t> </a:t>
            </a:r>
            <a:r>
              <a:rPr lang="cs-CZ" dirty="0" err="1" smtClean="0"/>
              <a:t>wird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Haus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o</a:t>
            </a:r>
            <a:r>
              <a:rPr lang="cs-CZ" dirty="0" err="1" smtClean="0"/>
              <a:t>ft</a:t>
            </a:r>
            <a:r>
              <a:rPr lang="cs-CZ" dirty="0" smtClean="0"/>
              <a:t> </a:t>
            </a:r>
            <a:r>
              <a:rPr lang="cs-CZ" dirty="0" err="1" smtClean="0"/>
              <a:t>auch</a:t>
            </a:r>
            <a:r>
              <a:rPr lang="cs-CZ" dirty="0" smtClean="0"/>
              <a:t> Rote </a:t>
            </a:r>
            <a:r>
              <a:rPr lang="cs-CZ" dirty="0" err="1" smtClean="0"/>
              <a:t>Bibliothek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g</a:t>
            </a:r>
            <a:r>
              <a:rPr lang="cs-CZ" dirty="0" err="1" smtClean="0"/>
              <a:t>enannt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478586"/>
            <a:ext cx="2727000" cy="363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469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Die </a:t>
            </a:r>
            <a:r>
              <a:rPr lang="cs-CZ" dirty="0" err="1" smtClean="0"/>
              <a:t>sgn</a:t>
            </a:r>
            <a:r>
              <a:rPr lang="cs-CZ" dirty="0" smtClean="0"/>
              <a:t>. Rote </a:t>
            </a:r>
            <a:r>
              <a:rPr lang="cs-CZ" dirty="0" err="1" smtClean="0"/>
              <a:t>Bibliothek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V</a:t>
            </a:r>
            <a:r>
              <a:rPr lang="de-DE" dirty="0" smtClean="0"/>
              <a:t>. </a:t>
            </a:r>
            <a:r>
              <a:rPr lang="de-DE" dirty="0"/>
              <a:t>O. </a:t>
            </a:r>
            <a:r>
              <a:rPr lang="de-DE" dirty="0" err="1"/>
              <a:t>Ottendorfer</a:t>
            </a:r>
            <a:r>
              <a:rPr lang="de-DE" dirty="0"/>
              <a:t>, der nach den Unruhen von 1848 ins US-amerikanische Exil fliehen musste, ließ das Haus an der Stelle seines Geburtshauses errichten als erste öffentliche Bibliothek der Stadt</a:t>
            </a:r>
            <a:r>
              <a:rPr lang="de-DE" dirty="0" smtClean="0"/>
              <a:t>.</a:t>
            </a:r>
            <a:endParaRPr lang="cs-CZ" dirty="0"/>
          </a:p>
          <a:p>
            <a:pPr marL="0" indent="0">
              <a:buNone/>
            </a:pPr>
            <a:r>
              <a:rPr lang="de-DE" dirty="0" smtClean="0"/>
              <a:t>Das </a:t>
            </a:r>
            <a:r>
              <a:rPr lang="de-DE" dirty="0"/>
              <a:t>Haus beherbergte </a:t>
            </a:r>
            <a:r>
              <a:rPr lang="de-DE" dirty="0">
                <a:solidFill>
                  <a:srgbClr val="FF0000"/>
                </a:solidFill>
              </a:rPr>
              <a:t>diese umfangreichste </a:t>
            </a:r>
            <a:r>
              <a:rPr lang="de-DE" dirty="0"/>
              <a:t>und </a:t>
            </a:r>
            <a:r>
              <a:rPr lang="de-DE" dirty="0">
                <a:solidFill>
                  <a:srgbClr val="FF0000"/>
                </a:solidFill>
              </a:rPr>
              <a:t>modernste Bibliothek Mährens</a:t>
            </a:r>
            <a:r>
              <a:rPr lang="cs-CZ" dirty="0"/>
              <a:t>.</a:t>
            </a:r>
            <a:r>
              <a:rPr lang="de-DE" dirty="0"/>
              <a:t>Danach fungierte das Haus als </a:t>
            </a:r>
            <a:r>
              <a:rPr lang="de-DE" dirty="0" smtClean="0"/>
              <a:t>Kulturhaus</a:t>
            </a:r>
            <a:r>
              <a:rPr lang="cs-CZ" dirty="0" smtClean="0"/>
              <a:t>, </a:t>
            </a:r>
            <a:r>
              <a:rPr lang="cs-CZ" dirty="0" err="1" smtClean="0"/>
              <a:t>noch</a:t>
            </a:r>
            <a:r>
              <a:rPr lang="cs-CZ" dirty="0" smtClean="0"/>
              <a:t> </a:t>
            </a:r>
            <a:r>
              <a:rPr lang="cs-CZ" dirty="0" err="1" smtClean="0"/>
              <a:t>heute</a:t>
            </a:r>
            <a:r>
              <a:rPr lang="cs-CZ" dirty="0" smtClean="0"/>
              <a:t> </a:t>
            </a:r>
            <a:r>
              <a:rPr lang="cs-CZ" dirty="0" err="1" smtClean="0"/>
              <a:t>gibt</a:t>
            </a:r>
            <a:r>
              <a:rPr lang="cs-CZ" dirty="0" smtClean="0"/>
              <a:t> es </a:t>
            </a:r>
            <a:r>
              <a:rPr lang="cs-CZ" dirty="0" err="1" smtClean="0"/>
              <a:t>hier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err="1"/>
              <a:t>v</a:t>
            </a:r>
            <a:r>
              <a:rPr lang="cs-CZ" dirty="0" err="1" smtClean="0"/>
              <a:t>iele</a:t>
            </a:r>
            <a:r>
              <a:rPr lang="cs-CZ" dirty="0" smtClean="0"/>
              <a:t> </a:t>
            </a:r>
            <a:r>
              <a:rPr lang="cs-CZ" dirty="0" err="1" smtClean="0"/>
              <a:t>Konzerte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andere</a:t>
            </a:r>
            <a:r>
              <a:rPr lang="de-DE" dirty="0" smtClean="0"/>
              <a:t> </a:t>
            </a:r>
            <a:r>
              <a:rPr lang="cs-CZ" dirty="0" err="1" smtClean="0"/>
              <a:t>Veranstaltungen</a:t>
            </a:r>
            <a:r>
              <a:rPr lang="cs-CZ" dirty="0" smtClean="0"/>
              <a:t>.</a:t>
            </a:r>
            <a:endParaRPr lang="cs-CZ" dirty="0" smtClean="0"/>
          </a:p>
          <a:p>
            <a:pPr marL="0" indent="0">
              <a:buNone/>
            </a:pPr>
            <a:r>
              <a:rPr lang="de-DE" dirty="0" smtClean="0"/>
              <a:t>Seit </a:t>
            </a:r>
            <a:r>
              <a:rPr lang="de-DE" dirty="0"/>
              <a:t>2008 beherbergt es im Erdgeschoss ein </a:t>
            </a:r>
            <a:r>
              <a:rPr lang="de-DE" dirty="0" smtClean="0"/>
              <a:t>Esperanto-Mus</a:t>
            </a:r>
            <a:r>
              <a:rPr lang="cs-CZ" dirty="0" err="1" smtClean="0"/>
              <a:t>eum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077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Kirchen</a:t>
            </a:r>
            <a:r>
              <a:rPr lang="cs-CZ" dirty="0" smtClean="0"/>
              <a:t> </a:t>
            </a:r>
            <a:r>
              <a:rPr lang="cs-CZ" smtClean="0"/>
              <a:t>von Svitavy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In der </a:t>
            </a:r>
            <a:r>
              <a:rPr lang="cs-CZ" b="1" dirty="0" err="1" smtClean="0"/>
              <a:t>Stadt</a:t>
            </a:r>
            <a:r>
              <a:rPr lang="cs-CZ" b="1" dirty="0" smtClean="0"/>
              <a:t> </a:t>
            </a:r>
            <a:r>
              <a:rPr lang="cs-CZ" b="1" dirty="0" err="1" smtClean="0"/>
              <a:t>gibt</a:t>
            </a:r>
            <a:r>
              <a:rPr lang="cs-CZ" b="1" dirty="0" smtClean="0"/>
              <a:t> es 3 </a:t>
            </a:r>
            <a:r>
              <a:rPr lang="cs-CZ" b="1" dirty="0" err="1" smtClean="0"/>
              <a:t>Kirchen</a:t>
            </a:r>
            <a:r>
              <a:rPr lang="cs-CZ" b="1" dirty="0" smtClean="0"/>
              <a:t>:</a:t>
            </a:r>
            <a:endParaRPr lang="cs-CZ" b="1" dirty="0"/>
          </a:p>
          <a:p>
            <a:pPr marL="0" indent="0">
              <a:buNone/>
            </a:pPr>
            <a:r>
              <a:rPr lang="de-DE" b="1" dirty="0" smtClean="0">
                <a:solidFill>
                  <a:srgbClr val="FF0000"/>
                </a:solidFill>
              </a:rPr>
              <a:t>Friedhofskirche </a:t>
            </a:r>
            <a:r>
              <a:rPr lang="de-DE" b="1" dirty="0">
                <a:solidFill>
                  <a:srgbClr val="FF0000"/>
                </a:solidFill>
              </a:rPr>
              <a:t>St. </a:t>
            </a:r>
            <a:r>
              <a:rPr lang="de-DE" b="1" dirty="0" smtClean="0">
                <a:solidFill>
                  <a:srgbClr val="FF0000"/>
                </a:solidFill>
              </a:rPr>
              <a:t>Ägidius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10000"/>
                  </a:schemeClr>
                </a:solidFill>
              </a:rPr>
              <a:t>ist</a:t>
            </a:r>
            <a:r>
              <a:rPr lang="de-DE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10000"/>
                  </a:schemeClr>
                </a:solidFill>
              </a:rPr>
              <a:t>eine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de-DE" dirty="0" smtClean="0"/>
              <a:t>romanische </a:t>
            </a:r>
            <a:r>
              <a:rPr lang="de-DE" dirty="0"/>
              <a:t>Basilika, </a:t>
            </a:r>
            <a:r>
              <a:rPr lang="cs-CZ" dirty="0" err="1" smtClean="0"/>
              <a:t>darum</a:t>
            </a:r>
            <a:r>
              <a:rPr lang="cs-CZ" dirty="0" smtClean="0"/>
              <a:t> </a:t>
            </a:r>
            <a:r>
              <a:rPr lang="cs-CZ" dirty="0" err="1" smtClean="0"/>
              <a:t>auch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älteste</a:t>
            </a:r>
            <a:r>
              <a:rPr lang="cs-CZ" dirty="0" smtClean="0"/>
              <a:t> </a:t>
            </a:r>
            <a:r>
              <a:rPr lang="cs-CZ" dirty="0" err="1" smtClean="0"/>
              <a:t>unter</a:t>
            </a:r>
            <a:r>
              <a:rPr lang="de-DE" dirty="0" smtClean="0"/>
              <a:t> </a:t>
            </a:r>
            <a:r>
              <a:rPr lang="cs-CZ" dirty="0" err="1" smtClean="0"/>
              <a:t>anderen</a:t>
            </a:r>
            <a:r>
              <a:rPr lang="cs-CZ" dirty="0" smtClean="0"/>
              <a:t>.</a:t>
            </a:r>
            <a:r>
              <a:rPr lang="de-DE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wurde</a:t>
            </a:r>
            <a:r>
              <a:rPr lang="de-DE" dirty="0" smtClean="0"/>
              <a:t> </a:t>
            </a:r>
            <a:r>
              <a:rPr lang="de-DE" dirty="0"/>
              <a:t>im Stil des </a:t>
            </a:r>
            <a:r>
              <a:rPr lang="de-DE" dirty="0" smtClean="0"/>
              <a:t>Frühbarock</a:t>
            </a:r>
            <a:r>
              <a:rPr lang="cs-CZ" dirty="0" smtClean="0"/>
              <a:t> </a:t>
            </a:r>
            <a:r>
              <a:rPr lang="cs-CZ" dirty="0" err="1" smtClean="0"/>
              <a:t>rekonstruiert</a:t>
            </a:r>
            <a:r>
              <a:rPr lang="cs-CZ" dirty="0" smtClean="0"/>
              <a:t>.</a:t>
            </a:r>
            <a:r>
              <a:rPr lang="de-DE" dirty="0" smtClean="0"/>
              <a:t> </a:t>
            </a:r>
            <a:endParaRPr lang="cs-CZ" dirty="0" smtClean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284984"/>
            <a:ext cx="3984000" cy="29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218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Zwittauer</a:t>
            </a:r>
            <a:r>
              <a:rPr lang="cs-CZ" dirty="0" smtClean="0"/>
              <a:t> </a:t>
            </a:r>
            <a:r>
              <a:rPr lang="cs-CZ" dirty="0" err="1" smtClean="0"/>
              <a:t>Kirchen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  <a:p>
            <a:pPr marL="0" indent="0">
              <a:buNone/>
            </a:pP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/>
              <a:t>Friedensplatz</a:t>
            </a:r>
            <a:r>
              <a:rPr lang="cs-CZ" dirty="0"/>
              <a:t> </a:t>
            </a:r>
            <a:r>
              <a:rPr lang="cs-CZ" dirty="0" err="1"/>
              <a:t>befindet</a:t>
            </a:r>
            <a:r>
              <a:rPr lang="cs-CZ" dirty="0"/>
              <a:t> </a:t>
            </a:r>
            <a:r>
              <a:rPr lang="cs-CZ" dirty="0" err="1"/>
              <a:t>sich</a:t>
            </a:r>
            <a:r>
              <a:rPr lang="cs-CZ" dirty="0"/>
              <a:t> </a:t>
            </a:r>
            <a:r>
              <a:rPr lang="cs-CZ" dirty="0" err="1">
                <a:solidFill>
                  <a:srgbClr val="FF0000"/>
                </a:solidFill>
              </a:rPr>
              <a:t>die</a:t>
            </a:r>
            <a:r>
              <a:rPr lang="de-DE" dirty="0">
                <a:solidFill>
                  <a:srgbClr val="FF0000"/>
                </a:solidFill>
              </a:rPr>
              <a:t> Mariä Heimsuchung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Kirche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regelmä</a:t>
            </a:r>
            <a:r>
              <a:rPr lang="el-GR" dirty="0" smtClean="0"/>
              <a:t>β</a:t>
            </a:r>
            <a:r>
              <a:rPr lang="cs-CZ" dirty="0" err="1" smtClean="0"/>
              <a:t>ig</a:t>
            </a:r>
            <a:r>
              <a:rPr lang="cs-CZ" dirty="0" smtClean="0"/>
              <a:t> </a:t>
            </a:r>
            <a:r>
              <a:rPr lang="cs-CZ" dirty="0" err="1" smtClean="0"/>
              <a:t>Gottesdienste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s</a:t>
            </a:r>
            <a:r>
              <a:rPr lang="cs-CZ" dirty="0" err="1" smtClean="0"/>
              <a:t>tattfinden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de-DE" dirty="0">
                <a:solidFill>
                  <a:srgbClr val="FF0000"/>
                </a:solidFill>
              </a:rPr>
              <a:t>St. Joseph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Kirche</a:t>
            </a:r>
            <a:r>
              <a:rPr lang="de-DE" dirty="0">
                <a:solidFill>
                  <a:srgbClr val="FF0000"/>
                </a:solidFill>
              </a:rPr>
              <a:t> </a:t>
            </a:r>
            <a:r>
              <a:rPr lang="de-DE" dirty="0"/>
              <a:t>– </a:t>
            </a:r>
            <a:r>
              <a:rPr lang="cs-CZ" dirty="0" err="1"/>
              <a:t>wurde</a:t>
            </a:r>
            <a:r>
              <a:rPr lang="cs-CZ" dirty="0"/>
              <a:t> </a:t>
            </a:r>
            <a:r>
              <a:rPr lang="cs-CZ" dirty="0" err="1"/>
              <a:t>im</a:t>
            </a:r>
            <a:r>
              <a:rPr lang="cs-CZ" dirty="0"/>
              <a:t> 19 </a:t>
            </a:r>
            <a:r>
              <a:rPr lang="cs-CZ" dirty="0" err="1"/>
              <a:t>Jh</a:t>
            </a:r>
            <a:r>
              <a:rPr lang="cs-CZ" dirty="0"/>
              <a:t>. </a:t>
            </a:r>
            <a:r>
              <a:rPr lang="de-DE" dirty="0"/>
              <a:t>erbaut als dreischiffige neuromanische Basilika mit zwei Türmen,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Leute</a:t>
            </a:r>
            <a:r>
              <a:rPr lang="cs-CZ" dirty="0" smtClean="0"/>
              <a:t> </a:t>
            </a:r>
            <a:r>
              <a:rPr lang="cs-CZ" dirty="0" err="1" smtClean="0"/>
              <a:t>auch</a:t>
            </a:r>
            <a:r>
              <a:rPr lang="cs-CZ" dirty="0" smtClean="0"/>
              <a:t> </a:t>
            </a:r>
            <a:r>
              <a:rPr lang="de-DE" dirty="0" smtClean="0"/>
              <a:t>der </a:t>
            </a:r>
            <a:r>
              <a:rPr lang="de-DE" dirty="0"/>
              <a:t>Backsteinbauweise wegen auch </a:t>
            </a:r>
            <a:r>
              <a:rPr lang="de-DE" dirty="0">
                <a:solidFill>
                  <a:srgbClr val="FF0000"/>
                </a:solidFill>
              </a:rPr>
              <a:t>"Rote </a:t>
            </a:r>
            <a:r>
              <a:rPr lang="de-DE" dirty="0" smtClean="0">
                <a:solidFill>
                  <a:srgbClr val="FF0000"/>
                </a:solidFill>
              </a:rPr>
              <a:t>Kirche</a:t>
            </a:r>
            <a:r>
              <a:rPr lang="cs-CZ" i="1" dirty="0" smtClean="0">
                <a:solidFill>
                  <a:srgbClr val="FF0000"/>
                </a:solidFill>
              </a:rPr>
              <a:t>“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nennen</a:t>
            </a:r>
            <a:r>
              <a:rPr lang="de-DE" dirty="0" smtClean="0"/>
              <a:t>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0546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Schulen</a:t>
            </a:r>
            <a:r>
              <a:rPr lang="cs-CZ" dirty="0" smtClean="0"/>
              <a:t> in der </a:t>
            </a:r>
            <a:r>
              <a:rPr lang="cs-CZ" dirty="0" err="1" smtClean="0"/>
              <a:t>Stadt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In der </a:t>
            </a:r>
            <a:r>
              <a:rPr lang="cs-CZ" dirty="0" err="1" smtClean="0">
                <a:solidFill>
                  <a:schemeClr val="bg2">
                    <a:lumMod val="10000"/>
                  </a:schemeClr>
                </a:solidFill>
              </a:rPr>
              <a:t>Stadt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10000"/>
                  </a:schemeClr>
                </a:solidFill>
              </a:rPr>
              <a:t>sind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10000"/>
                  </a:schemeClr>
                </a:solidFill>
              </a:rPr>
              <a:t>einige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10000"/>
                  </a:schemeClr>
                </a:solidFill>
              </a:rPr>
              <a:t>Kindergärten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10000"/>
                  </a:schemeClr>
                </a:solidFill>
              </a:rPr>
              <a:t>und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5 </a:t>
            </a:r>
            <a:r>
              <a:rPr lang="cs-CZ" dirty="0" err="1" smtClean="0">
                <a:solidFill>
                  <a:schemeClr val="bg2">
                    <a:lumMod val="10000"/>
                  </a:schemeClr>
                </a:solidFill>
              </a:rPr>
              <a:t>Grundschulen</a:t>
            </a: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(9 </a:t>
            </a:r>
            <a:r>
              <a:rPr lang="cs-CZ" dirty="0" err="1" smtClean="0">
                <a:solidFill>
                  <a:schemeClr val="bg2">
                    <a:lumMod val="10000"/>
                  </a:schemeClr>
                </a:solidFill>
              </a:rPr>
              <a:t>Jahre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).</a:t>
            </a:r>
          </a:p>
          <a:p>
            <a:pPr marL="0" indent="0">
              <a:buNone/>
            </a:pP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Es </a:t>
            </a:r>
            <a:r>
              <a:rPr lang="cs-CZ" dirty="0" err="1" smtClean="0">
                <a:solidFill>
                  <a:schemeClr val="bg2">
                    <a:lumMod val="10000"/>
                  </a:schemeClr>
                </a:solidFill>
              </a:rPr>
              <a:t>gibt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10000"/>
                  </a:schemeClr>
                </a:solidFill>
              </a:rPr>
              <a:t>hier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10000"/>
                  </a:schemeClr>
                </a:solidFill>
              </a:rPr>
              <a:t>auch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Mittelschulen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: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Gymnasium </a:t>
            </a:r>
            <a:r>
              <a:rPr lang="cs-CZ" dirty="0" err="1" smtClean="0">
                <a:solidFill>
                  <a:schemeClr val="bg2">
                    <a:lumMod val="10000"/>
                  </a:schemeClr>
                </a:solidFill>
              </a:rPr>
              <a:t>und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10000"/>
                  </a:schemeClr>
                </a:solidFill>
              </a:rPr>
              <a:t>Sprachschule</a:t>
            </a: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bg2">
                    <a:lumMod val="10000"/>
                  </a:schemeClr>
                </a:solidFill>
              </a:rPr>
              <a:t>Handelsakademie</a:t>
            </a: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bg2">
                    <a:lumMod val="10000"/>
                  </a:schemeClr>
                </a:solidFill>
              </a:rPr>
              <a:t>Fachschule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10000"/>
                  </a:schemeClr>
                </a:solidFill>
              </a:rPr>
              <a:t>für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10000"/>
                  </a:schemeClr>
                </a:solidFill>
              </a:rPr>
              <a:t>Medizinassistenten</a:t>
            </a: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bg2">
                    <a:lumMod val="10000"/>
                  </a:schemeClr>
                </a:solidFill>
              </a:rPr>
              <a:t>Berufsschule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10000"/>
                  </a:schemeClr>
                </a:solidFill>
              </a:rPr>
              <a:t>für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10000"/>
                  </a:schemeClr>
                </a:solidFill>
              </a:rPr>
              <a:t>Maschinenbau</a:t>
            </a: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39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Zwittauer</a:t>
            </a:r>
            <a:r>
              <a:rPr lang="cs-CZ" dirty="0" smtClean="0"/>
              <a:t> </a:t>
            </a:r>
            <a:r>
              <a:rPr lang="cs-CZ" dirty="0" err="1" smtClean="0"/>
              <a:t>Persönlichkeiten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/>
              <a:t>Valentin Oswald </a:t>
            </a:r>
            <a:r>
              <a:rPr lang="cs-CZ" b="1" dirty="0" err="1"/>
              <a:t>Ottendorfer</a:t>
            </a:r>
            <a:r>
              <a:rPr lang="cs-CZ" dirty="0"/>
              <a:t> </a:t>
            </a:r>
            <a:r>
              <a:rPr lang="cs-CZ" dirty="0" smtClean="0"/>
              <a:t>(1826 in </a:t>
            </a:r>
            <a:r>
              <a:rPr lang="cs-CZ" dirty="0"/>
              <a:t>Svitavy (</a:t>
            </a:r>
            <a:r>
              <a:rPr lang="cs-CZ" dirty="0" err="1"/>
              <a:t>Zwittau</a:t>
            </a:r>
            <a:r>
              <a:rPr lang="cs-CZ" dirty="0" smtClean="0"/>
              <a:t>)- </a:t>
            </a:r>
            <a:r>
              <a:rPr lang="cs-CZ" dirty="0"/>
              <a:t>1900 in New York City) </a:t>
            </a:r>
            <a:r>
              <a:rPr lang="cs-CZ" dirty="0" err="1"/>
              <a:t>war</a:t>
            </a:r>
            <a:r>
              <a:rPr lang="cs-CZ" dirty="0"/>
              <a:t> </a:t>
            </a:r>
            <a:r>
              <a:rPr lang="cs-CZ" dirty="0" err="1"/>
              <a:t>ein</a:t>
            </a:r>
            <a:r>
              <a:rPr lang="cs-CZ" dirty="0"/>
              <a:t> </a:t>
            </a:r>
            <a:r>
              <a:rPr lang="cs-CZ" dirty="0" err="1"/>
              <a:t>deutschstämmiger</a:t>
            </a:r>
            <a:r>
              <a:rPr lang="cs-CZ" dirty="0"/>
              <a:t> US-</a:t>
            </a:r>
            <a:r>
              <a:rPr lang="cs-CZ" dirty="0" err="1"/>
              <a:t>amerikanischer</a:t>
            </a:r>
            <a:r>
              <a:rPr lang="cs-CZ" dirty="0"/>
              <a:t> </a:t>
            </a:r>
            <a:r>
              <a:rPr lang="cs-CZ" dirty="0" err="1" smtClean="0"/>
              <a:t>Journalist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/>
              <a:t>Mäzen</a:t>
            </a:r>
            <a:r>
              <a:rPr lang="cs-CZ" dirty="0"/>
              <a:t> </a:t>
            </a:r>
            <a:r>
              <a:rPr lang="cs-CZ" dirty="0" err="1"/>
              <a:t>mährischer</a:t>
            </a:r>
            <a:r>
              <a:rPr lang="cs-CZ" dirty="0"/>
              <a:t> </a:t>
            </a:r>
            <a:r>
              <a:rPr lang="cs-CZ" dirty="0" err="1"/>
              <a:t>Herkunft</a:t>
            </a:r>
            <a:r>
              <a:rPr lang="cs-CZ" dirty="0"/>
              <a:t>. Er </a:t>
            </a:r>
            <a:r>
              <a:rPr lang="cs-CZ" dirty="0" err="1"/>
              <a:t>gründete</a:t>
            </a:r>
            <a:r>
              <a:rPr lang="cs-CZ" dirty="0"/>
              <a:t> </a:t>
            </a:r>
            <a:r>
              <a:rPr lang="cs-CZ" dirty="0" err="1"/>
              <a:t>Waisen</a:t>
            </a:r>
            <a:r>
              <a:rPr lang="cs-CZ" dirty="0"/>
              <a:t>- </a:t>
            </a:r>
            <a:r>
              <a:rPr lang="cs-CZ" dirty="0" err="1"/>
              <a:t>und</a:t>
            </a:r>
            <a:r>
              <a:rPr lang="cs-CZ" dirty="0"/>
              <a:t> </a:t>
            </a:r>
            <a:r>
              <a:rPr lang="cs-CZ" dirty="0" err="1"/>
              <a:t>Krankenhäuser</a:t>
            </a:r>
            <a:r>
              <a:rPr lang="cs-CZ" dirty="0"/>
              <a:t>, </a:t>
            </a:r>
            <a:r>
              <a:rPr lang="cs-CZ" dirty="0" err="1"/>
              <a:t>Unterkünfte</a:t>
            </a:r>
            <a:r>
              <a:rPr lang="cs-CZ" dirty="0"/>
              <a:t> </a:t>
            </a:r>
            <a:r>
              <a:rPr lang="cs-CZ" dirty="0" err="1"/>
              <a:t>für</a:t>
            </a:r>
            <a:r>
              <a:rPr lang="cs-CZ" dirty="0"/>
              <a:t> </a:t>
            </a:r>
            <a:r>
              <a:rPr lang="cs-CZ" dirty="0" err="1"/>
              <a:t>Arme</a:t>
            </a:r>
            <a:r>
              <a:rPr lang="cs-CZ" dirty="0"/>
              <a:t> </a:t>
            </a:r>
            <a:r>
              <a:rPr lang="cs-CZ" dirty="0" err="1"/>
              <a:t>und</a:t>
            </a:r>
            <a:r>
              <a:rPr lang="cs-CZ" dirty="0"/>
              <a:t> </a:t>
            </a:r>
            <a:r>
              <a:rPr lang="cs-CZ" dirty="0" err="1"/>
              <a:t>Bibliotheken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501008"/>
            <a:ext cx="2295000" cy="30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545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Oskar Schindler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/>
              <a:t>Oskar </a:t>
            </a:r>
            <a:r>
              <a:rPr lang="de-DE" b="1" dirty="0" smtClean="0"/>
              <a:t>Schindler</a:t>
            </a:r>
            <a:r>
              <a:rPr lang="cs-CZ" dirty="0" smtClean="0"/>
              <a:t> (</a:t>
            </a:r>
            <a:r>
              <a:rPr lang="de-DE" dirty="0" smtClean="0"/>
              <a:t> </a:t>
            </a:r>
            <a:r>
              <a:rPr lang="de-DE" dirty="0"/>
              <a:t>1908 in </a:t>
            </a:r>
            <a:r>
              <a:rPr lang="de-DE" dirty="0" err="1" smtClean="0"/>
              <a:t>Zwittau</a:t>
            </a:r>
            <a:r>
              <a:rPr lang="de-DE" dirty="0" smtClean="0"/>
              <a:t> </a:t>
            </a:r>
            <a:r>
              <a:rPr lang="de-DE" dirty="0"/>
              <a:t>Mähren, </a:t>
            </a:r>
            <a:r>
              <a:rPr lang="de-DE" dirty="0" smtClean="0"/>
              <a:t>Österreich-Ungarn </a:t>
            </a:r>
            <a:r>
              <a:rPr lang="cs-CZ" dirty="0" smtClean="0"/>
              <a:t>-</a:t>
            </a:r>
            <a:r>
              <a:rPr lang="cs-CZ" dirty="0"/>
              <a:t> </a:t>
            </a:r>
            <a:r>
              <a:rPr lang="de-DE" dirty="0" smtClean="0"/>
              <a:t>1974 </a:t>
            </a:r>
            <a:r>
              <a:rPr lang="de-DE" dirty="0"/>
              <a:t>in Hildesheim, Deutschland) war ein sudetendeutscher </a:t>
            </a:r>
            <a:r>
              <a:rPr lang="de-DE" dirty="0">
                <a:solidFill>
                  <a:srgbClr val="FF0000"/>
                </a:solidFill>
              </a:rPr>
              <a:t>Unternehmer</a:t>
            </a:r>
            <a:r>
              <a:rPr lang="de-DE" dirty="0"/>
              <a:t>, der während des Zweiten Weltkrieges etwa 1200 bei ihm angestellte jüdische Zwangsarbeiter vor der Ermordung in den Vernichtungslagern des Nationalsozialismus bewahrte.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1800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Denkmal</a:t>
            </a:r>
            <a:r>
              <a:rPr lang="cs-CZ" dirty="0" smtClean="0"/>
              <a:t> von Oskar Schindler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Im</a:t>
            </a:r>
            <a:r>
              <a:rPr lang="cs-CZ" dirty="0" smtClean="0"/>
              <a:t> Park </a:t>
            </a:r>
            <a:r>
              <a:rPr lang="cs-CZ" dirty="0" err="1" smtClean="0"/>
              <a:t>hinter</a:t>
            </a:r>
            <a:r>
              <a:rPr lang="cs-CZ" dirty="0" smtClean="0"/>
              <a:t> dem </a:t>
            </a:r>
            <a:r>
              <a:rPr lang="cs-CZ" dirty="0" err="1" smtClean="0"/>
              <a:t>neuen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Rathaus (</a:t>
            </a:r>
            <a:r>
              <a:rPr lang="cs-CZ" dirty="0" err="1" smtClean="0"/>
              <a:t>sgn</a:t>
            </a:r>
            <a:r>
              <a:rPr lang="cs-CZ" dirty="0" smtClean="0"/>
              <a:t>. </a:t>
            </a:r>
            <a:r>
              <a:rPr lang="cs-CZ" dirty="0" err="1" smtClean="0"/>
              <a:t>Langers</a:t>
            </a:r>
            <a:r>
              <a:rPr lang="cs-CZ" dirty="0" smtClean="0"/>
              <a:t> </a:t>
            </a:r>
            <a:r>
              <a:rPr lang="cs-CZ" dirty="0" err="1" smtClean="0"/>
              <a:t>Villa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dirty="0" err="1"/>
              <a:t>b</a:t>
            </a:r>
            <a:r>
              <a:rPr lang="cs-CZ" dirty="0" err="1" smtClean="0"/>
              <a:t>efindet</a:t>
            </a:r>
            <a:r>
              <a:rPr lang="cs-CZ" dirty="0" smtClean="0"/>
              <a:t> </a:t>
            </a:r>
            <a:r>
              <a:rPr lang="cs-CZ" dirty="0" err="1" smtClean="0"/>
              <a:t>sich</a:t>
            </a:r>
            <a:r>
              <a:rPr lang="cs-CZ" dirty="0" smtClean="0"/>
              <a:t> der </a:t>
            </a:r>
            <a:r>
              <a:rPr lang="cs-CZ" dirty="0" err="1" smtClean="0"/>
              <a:t>einzige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Gedenkstein</a:t>
            </a:r>
            <a:r>
              <a:rPr lang="cs-CZ" dirty="0" smtClean="0"/>
              <a:t> von Schindler</a:t>
            </a:r>
          </a:p>
          <a:p>
            <a:pPr marL="0" indent="0">
              <a:buNone/>
            </a:pPr>
            <a:r>
              <a:rPr lang="cs-CZ" dirty="0"/>
              <a:t>i</a:t>
            </a:r>
            <a:r>
              <a:rPr lang="cs-CZ" dirty="0" smtClean="0"/>
              <a:t>n der </a:t>
            </a:r>
            <a:r>
              <a:rPr lang="cs-CZ" dirty="0" err="1" smtClean="0"/>
              <a:t>Stadt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223" y="1556792"/>
            <a:ext cx="3306600" cy="39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7373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Kultur in der </a:t>
            </a:r>
            <a:r>
              <a:rPr lang="cs-CZ" dirty="0" err="1" smtClean="0"/>
              <a:t>Stadt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In der </a:t>
            </a:r>
            <a:r>
              <a:rPr lang="cs-CZ" dirty="0" err="1" smtClean="0"/>
              <a:t>Stadt</a:t>
            </a:r>
            <a:r>
              <a:rPr lang="cs-CZ" dirty="0" smtClean="0"/>
              <a:t> Svitavy </a:t>
            </a:r>
            <a:r>
              <a:rPr lang="cs-CZ" dirty="0" err="1" smtClean="0"/>
              <a:t>funktioniert</a:t>
            </a:r>
            <a:r>
              <a:rPr lang="cs-CZ" dirty="0" smtClean="0"/>
              <a:t> </a:t>
            </a:r>
            <a:r>
              <a:rPr lang="cs-CZ" dirty="0" err="1" smtClean="0"/>
              <a:t>ein</a:t>
            </a:r>
            <a:r>
              <a:rPr lang="cs-CZ" dirty="0" smtClean="0"/>
              <a:t> Kino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/>
              <a:t>kleines</a:t>
            </a:r>
            <a:r>
              <a:rPr lang="cs-CZ" dirty="0" smtClean="0"/>
              <a:t> </a:t>
            </a:r>
            <a:r>
              <a:rPr lang="cs-CZ" dirty="0" err="1" smtClean="0"/>
              <a:t>Theater</a:t>
            </a:r>
            <a:r>
              <a:rPr lang="cs-CZ" dirty="0"/>
              <a:t> </a:t>
            </a:r>
            <a:r>
              <a:rPr lang="cs-CZ" dirty="0" smtClean="0"/>
              <a:t>„Trám“.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Im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de-DE" dirty="0" smtClean="0">
                <a:solidFill>
                  <a:srgbClr val="FF0000"/>
                </a:solidFill>
              </a:rPr>
              <a:t>Stadtmuseum </a:t>
            </a:r>
            <a:r>
              <a:rPr lang="de-DE" dirty="0">
                <a:solidFill>
                  <a:srgbClr val="FF0000"/>
                </a:solidFill>
              </a:rPr>
              <a:t>und Galerie </a:t>
            </a:r>
            <a:r>
              <a:rPr lang="de-DE" dirty="0"/>
              <a:t>in der Villa </a:t>
            </a:r>
            <a:r>
              <a:rPr lang="de-DE" dirty="0" err="1" smtClean="0"/>
              <a:t>Budig</a:t>
            </a:r>
            <a:r>
              <a:rPr lang="cs-CZ" dirty="0" smtClean="0"/>
              <a:t> </a:t>
            </a:r>
            <a:r>
              <a:rPr lang="cs-CZ" dirty="0" err="1" smtClean="0"/>
              <a:t>finden</a:t>
            </a:r>
            <a:r>
              <a:rPr lang="cs-CZ" dirty="0" smtClean="0"/>
              <a:t> </a:t>
            </a:r>
            <a:r>
              <a:rPr lang="cs-CZ" dirty="0" err="1" smtClean="0"/>
              <a:t>regelmä</a:t>
            </a:r>
            <a:r>
              <a:rPr lang="el-GR" dirty="0" smtClean="0"/>
              <a:t>β</a:t>
            </a:r>
            <a:r>
              <a:rPr lang="cs-CZ" dirty="0" err="1" smtClean="0"/>
              <a:t>ig</a:t>
            </a:r>
            <a:r>
              <a:rPr lang="cs-CZ" dirty="0" smtClean="0"/>
              <a:t> </a:t>
            </a:r>
            <a:r>
              <a:rPr lang="cs-CZ" dirty="0" err="1" smtClean="0"/>
              <a:t>Ausstellungen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Vorlesungen</a:t>
            </a:r>
            <a:r>
              <a:rPr lang="cs-CZ" dirty="0" smtClean="0"/>
              <a:t> </a:t>
            </a:r>
            <a:r>
              <a:rPr lang="cs-CZ" dirty="0" err="1" smtClean="0"/>
              <a:t>statt</a:t>
            </a:r>
            <a:r>
              <a:rPr lang="cs-CZ" dirty="0" smtClean="0"/>
              <a:t>.</a:t>
            </a: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cs-CZ" dirty="0" smtClean="0"/>
              <a:t>Vor </a:t>
            </a:r>
            <a:r>
              <a:rPr lang="cs-CZ" dirty="0" err="1" smtClean="0"/>
              <a:t>einigen</a:t>
            </a:r>
            <a:r>
              <a:rPr lang="cs-CZ" dirty="0" smtClean="0"/>
              <a:t> </a:t>
            </a:r>
            <a:r>
              <a:rPr lang="cs-CZ" dirty="0" err="1" smtClean="0"/>
              <a:t>Jahren</a:t>
            </a:r>
            <a:r>
              <a:rPr lang="cs-CZ" dirty="0" smtClean="0"/>
              <a:t> </a:t>
            </a:r>
            <a:r>
              <a:rPr lang="cs-CZ" dirty="0" err="1" smtClean="0"/>
              <a:t>wurde</a:t>
            </a:r>
            <a:r>
              <a:rPr lang="cs-CZ" dirty="0" smtClean="0"/>
              <a:t> </a:t>
            </a:r>
            <a:r>
              <a:rPr lang="cs-CZ" dirty="0" err="1" smtClean="0"/>
              <a:t>eine</a:t>
            </a:r>
            <a:r>
              <a:rPr lang="cs-CZ" dirty="0" smtClean="0"/>
              <a:t> alte </a:t>
            </a:r>
            <a:r>
              <a:rPr lang="cs-CZ" dirty="0" err="1" smtClean="0"/>
              <a:t>Textilfabrik</a:t>
            </a:r>
            <a:r>
              <a:rPr lang="cs-CZ" dirty="0" smtClean="0"/>
              <a:t> in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Kulturzentrum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de-DE" dirty="0" smtClean="0">
                <a:solidFill>
                  <a:srgbClr val="FF0000"/>
                </a:solidFill>
              </a:rPr>
              <a:t>F</a:t>
            </a:r>
            <a:r>
              <a:rPr lang="cs-CZ" dirty="0" err="1" smtClean="0">
                <a:solidFill>
                  <a:srgbClr val="FF0000"/>
                </a:solidFill>
              </a:rPr>
              <a:t>abri</a:t>
            </a:r>
            <a:r>
              <a:rPr lang="de-DE" dirty="0" err="1" smtClean="0">
                <a:solidFill>
                  <a:srgbClr val="FF0000"/>
                </a:solidFill>
              </a:rPr>
              <a:t>ka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umgebaut</a:t>
            </a:r>
            <a:r>
              <a:rPr lang="cs-CZ" dirty="0" smtClean="0"/>
              <a:t>, </a:t>
            </a:r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sich</a:t>
            </a:r>
            <a:r>
              <a:rPr lang="cs-CZ" dirty="0" smtClean="0"/>
              <a:t> </a:t>
            </a:r>
            <a:r>
              <a:rPr lang="cs-CZ" dirty="0" err="1" smtClean="0"/>
              <a:t>auch</a:t>
            </a:r>
            <a:endParaRPr lang="de-DE" dirty="0"/>
          </a:p>
          <a:p>
            <a:pPr marL="0" indent="0">
              <a:buNone/>
            </a:pPr>
            <a:r>
              <a:rPr lang="cs-CZ" dirty="0" err="1"/>
              <a:t>d</a:t>
            </a:r>
            <a:r>
              <a:rPr lang="cs-CZ" dirty="0" err="1" smtClean="0"/>
              <a:t>ie</a:t>
            </a:r>
            <a:r>
              <a:rPr lang="cs-CZ" dirty="0" smtClean="0"/>
              <a:t> </a:t>
            </a:r>
            <a:r>
              <a:rPr lang="de-DE" dirty="0" smtClean="0"/>
              <a:t>Stadtbibliothek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viele</a:t>
            </a:r>
            <a:r>
              <a:rPr lang="cs-CZ" dirty="0" smtClean="0"/>
              <a:t> </a:t>
            </a:r>
            <a:r>
              <a:rPr lang="cs-CZ" dirty="0" err="1" smtClean="0"/>
              <a:t>andere</a:t>
            </a:r>
            <a:r>
              <a:rPr lang="cs-CZ" dirty="0" smtClean="0"/>
              <a:t> </a:t>
            </a:r>
            <a:r>
              <a:rPr lang="cs-CZ" dirty="0" err="1" smtClean="0"/>
              <a:t>Vereine</a:t>
            </a:r>
            <a:r>
              <a:rPr lang="cs-CZ" dirty="0" smtClean="0"/>
              <a:t> </a:t>
            </a:r>
            <a:r>
              <a:rPr lang="cs-CZ" dirty="0" err="1" smtClean="0"/>
              <a:t>befinden</a:t>
            </a:r>
            <a:r>
              <a:rPr lang="cs-CZ" dirty="0" smtClean="0"/>
              <a:t>.</a:t>
            </a:r>
            <a:r>
              <a:rPr lang="de-DE" dirty="0" smtClean="0"/>
              <a:t> </a:t>
            </a:r>
            <a:endParaRPr lang="de-DE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2412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Partnerstädte</a:t>
            </a:r>
            <a:r>
              <a:rPr lang="cs-CZ" dirty="0" smtClean="0"/>
              <a:t> </a:t>
            </a:r>
            <a:r>
              <a:rPr lang="cs-CZ" dirty="0" err="1" smtClean="0"/>
              <a:t>unserer</a:t>
            </a:r>
            <a:r>
              <a:rPr lang="cs-CZ" dirty="0" smtClean="0"/>
              <a:t> </a:t>
            </a:r>
            <a:r>
              <a:rPr lang="cs-CZ" dirty="0" err="1" smtClean="0"/>
              <a:t>Stadt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Die </a:t>
            </a:r>
            <a:r>
              <a:rPr lang="cs-CZ" dirty="0" err="1" smtClean="0"/>
              <a:t>Stadt</a:t>
            </a:r>
            <a:r>
              <a:rPr lang="cs-CZ" dirty="0" smtClean="0"/>
              <a:t> Svitavy </a:t>
            </a:r>
            <a:r>
              <a:rPr lang="cs-CZ" dirty="0" err="1" smtClean="0"/>
              <a:t>pflegt</a:t>
            </a:r>
            <a:r>
              <a:rPr lang="cs-CZ" dirty="0" smtClean="0"/>
              <a:t> </a:t>
            </a:r>
            <a:r>
              <a:rPr lang="cs-CZ" dirty="0" err="1" smtClean="0"/>
              <a:t>seit</a:t>
            </a:r>
            <a:r>
              <a:rPr lang="cs-CZ" dirty="0" smtClean="0"/>
              <a:t> der </a:t>
            </a:r>
            <a:r>
              <a:rPr lang="cs-CZ" dirty="0" err="1" smtClean="0"/>
              <a:t>Wende</a:t>
            </a:r>
            <a:r>
              <a:rPr lang="cs-CZ" dirty="0" smtClean="0"/>
              <a:t> </a:t>
            </a:r>
            <a:r>
              <a:rPr lang="cs-CZ" dirty="0" err="1" smtClean="0"/>
              <a:t>auch</a:t>
            </a:r>
            <a:r>
              <a:rPr lang="cs-CZ" dirty="0" smtClean="0"/>
              <a:t> </a:t>
            </a:r>
            <a:r>
              <a:rPr lang="cs-CZ" dirty="0" err="1" smtClean="0"/>
              <a:t>ausländische</a:t>
            </a:r>
            <a:r>
              <a:rPr lang="cs-CZ" dirty="0" smtClean="0"/>
              <a:t> Kontakte, es </a:t>
            </a:r>
            <a:r>
              <a:rPr lang="cs-CZ" dirty="0" err="1" smtClean="0"/>
              <a:t>kommt</a:t>
            </a:r>
            <a:r>
              <a:rPr lang="cs-CZ" dirty="0" smtClean="0"/>
              <a:t> </a:t>
            </a:r>
            <a:r>
              <a:rPr lang="cs-CZ" dirty="0" err="1" smtClean="0"/>
              <a:t>zu</a:t>
            </a:r>
            <a:r>
              <a:rPr lang="cs-CZ" dirty="0" smtClean="0"/>
              <a:t> </a:t>
            </a:r>
            <a:r>
              <a:rPr lang="cs-CZ" dirty="0" err="1" smtClean="0"/>
              <a:t>regelmä</a:t>
            </a:r>
            <a:r>
              <a:rPr lang="el-GR" dirty="0" smtClean="0"/>
              <a:t>β</a:t>
            </a:r>
            <a:r>
              <a:rPr lang="cs-CZ" dirty="0" err="1" smtClean="0"/>
              <a:t>igen</a:t>
            </a:r>
            <a:r>
              <a:rPr lang="cs-CZ" dirty="0" smtClean="0"/>
              <a:t> </a:t>
            </a:r>
            <a:r>
              <a:rPr lang="cs-CZ" dirty="0" err="1" smtClean="0"/>
              <a:t>Austauschprogrammen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Heute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Svitavy </a:t>
            </a:r>
            <a:r>
              <a:rPr lang="cs-CZ" dirty="0" err="1" smtClean="0"/>
              <a:t>zwei</a:t>
            </a:r>
            <a:r>
              <a:rPr lang="cs-CZ" dirty="0" smtClean="0"/>
              <a:t> </a:t>
            </a:r>
            <a:r>
              <a:rPr lang="cs-CZ" dirty="0" err="1" smtClean="0"/>
              <a:t>Partnerstädte</a:t>
            </a:r>
            <a:r>
              <a:rPr lang="cs-CZ" dirty="0" smtClean="0"/>
              <a:t> in der </a:t>
            </a:r>
            <a:r>
              <a:rPr lang="cs-CZ" dirty="0" err="1" smtClean="0"/>
              <a:t>Slowakei</a:t>
            </a:r>
            <a:r>
              <a:rPr lang="cs-CZ" dirty="0" smtClean="0"/>
              <a:t> :Banská </a:t>
            </a:r>
            <a:r>
              <a:rPr lang="cs-CZ" dirty="0" err="1" smtClean="0"/>
              <a:t>Štiavnica</a:t>
            </a:r>
            <a:r>
              <a:rPr lang="cs-CZ" dirty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Žiar</a:t>
            </a:r>
            <a:r>
              <a:rPr lang="cs-CZ" dirty="0" smtClean="0"/>
              <a:t> nad </a:t>
            </a:r>
            <a:r>
              <a:rPr lang="cs-CZ" dirty="0" err="1" smtClean="0"/>
              <a:t>Hronom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auch</a:t>
            </a:r>
            <a:r>
              <a:rPr lang="cs-CZ" dirty="0" smtClean="0"/>
              <a:t> 2 </a:t>
            </a:r>
            <a:r>
              <a:rPr lang="cs-CZ" dirty="0" err="1" smtClean="0"/>
              <a:t>Städte</a:t>
            </a:r>
            <a:r>
              <a:rPr lang="cs-CZ" dirty="0" smtClean="0"/>
              <a:t> in </a:t>
            </a:r>
            <a:r>
              <a:rPr lang="cs-CZ" dirty="0" err="1" smtClean="0">
                <a:solidFill>
                  <a:srgbClr val="FF0000"/>
                </a:solidFill>
              </a:rPr>
              <a:t>Deutschland</a:t>
            </a:r>
            <a:r>
              <a:rPr lang="cs-CZ" dirty="0" smtClean="0">
                <a:solidFill>
                  <a:srgbClr val="FF0000"/>
                </a:solidFill>
              </a:rPr>
              <a:t>: </a:t>
            </a:r>
            <a:r>
              <a:rPr lang="cs-CZ" dirty="0" err="1" smtClean="0">
                <a:solidFill>
                  <a:srgbClr val="FF0000"/>
                </a:solidFill>
              </a:rPr>
              <a:t>Stendal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(</a:t>
            </a:r>
            <a:r>
              <a:rPr lang="cs-CZ" dirty="0" err="1" smtClean="0"/>
              <a:t>Sachsen-Anhalt</a:t>
            </a:r>
            <a:r>
              <a:rPr lang="cs-CZ" dirty="0" smtClean="0"/>
              <a:t>)</a:t>
            </a:r>
            <a:r>
              <a:rPr lang="cs-CZ" dirty="0" err="1" smtClean="0"/>
              <a:t>und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Plochingen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(Baden-</a:t>
            </a:r>
            <a:r>
              <a:rPr lang="cs-CZ" smtClean="0"/>
              <a:t>Württemberg</a:t>
            </a:r>
            <a:r>
              <a:rPr lang="cs-CZ" dirty="0" smtClean="0"/>
              <a:t>).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Vor 20 </a:t>
            </a:r>
            <a:r>
              <a:rPr lang="cs-CZ" dirty="0" err="1" smtClean="0"/>
              <a:t>Jahren</a:t>
            </a:r>
            <a:r>
              <a:rPr lang="cs-CZ" dirty="0" smtClean="0"/>
              <a:t> </a:t>
            </a:r>
            <a:r>
              <a:rPr lang="cs-CZ" dirty="0" err="1" smtClean="0"/>
              <a:t>wurde</a:t>
            </a:r>
            <a:r>
              <a:rPr lang="cs-CZ" dirty="0" smtClean="0"/>
              <a:t> </a:t>
            </a:r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/>
              <a:t>Vertrag</a:t>
            </a:r>
            <a:r>
              <a:rPr lang="cs-CZ" dirty="0" smtClean="0"/>
              <a:t> von </a:t>
            </a:r>
            <a:r>
              <a:rPr lang="cs-CZ" dirty="0" err="1" smtClean="0"/>
              <a:t>Zusammenarbeit</a:t>
            </a:r>
            <a:r>
              <a:rPr lang="cs-CZ" dirty="0" smtClean="0"/>
              <a:t> </a:t>
            </a:r>
            <a:r>
              <a:rPr lang="cs-CZ" dirty="0" err="1" smtClean="0"/>
              <a:t>mit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Weesp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(</a:t>
            </a:r>
            <a:r>
              <a:rPr lang="cs-CZ" dirty="0" err="1" smtClean="0">
                <a:solidFill>
                  <a:srgbClr val="FF0000"/>
                </a:solidFill>
              </a:rPr>
              <a:t>Niederlande</a:t>
            </a:r>
            <a:r>
              <a:rPr lang="cs-CZ" dirty="0" smtClean="0">
                <a:solidFill>
                  <a:srgbClr val="FF0000"/>
                </a:solidFill>
              </a:rPr>
              <a:t>)</a:t>
            </a:r>
            <a:r>
              <a:rPr lang="cs-CZ" dirty="0" smtClean="0"/>
              <a:t> </a:t>
            </a:r>
            <a:r>
              <a:rPr lang="cs-CZ" dirty="0" err="1" smtClean="0"/>
              <a:t>unterschrieben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323167"/>
            <a:ext cx="24878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99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>
                <a:hlinkClick r:id="rId2"/>
              </a:rPr>
              <a:t>www.vikipedia.org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NEUVEDENO</a:t>
            </a:r>
            <a:r>
              <a:rPr lang="cs-CZ" dirty="0"/>
              <a:t>, Jarda 75. </a:t>
            </a:r>
            <a:r>
              <a:rPr lang="cs-CZ" i="1" dirty="0"/>
              <a:t>Wikipedia.org</a:t>
            </a:r>
            <a:r>
              <a:rPr lang="cs-CZ" dirty="0"/>
              <a:t> [online]. </a:t>
            </a:r>
            <a:r>
              <a:rPr lang="cs-CZ"/>
              <a:t>[</a:t>
            </a:r>
            <a:r>
              <a:rPr lang="cs-CZ" smtClean="0"/>
              <a:t>cit.31.1.2014</a:t>
            </a:r>
            <a:r>
              <a:rPr lang="cs-CZ" dirty="0"/>
              <a:t>]. Dostupný na </a:t>
            </a:r>
            <a:r>
              <a:rPr lang="cs-CZ" dirty="0" smtClean="0"/>
              <a:t>WWW</a:t>
            </a:r>
            <a:r>
              <a:rPr lang="cs-CZ" dirty="0"/>
              <a:t>: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http</a:t>
            </a:r>
            <a:r>
              <a:rPr lang="cs-CZ" dirty="0"/>
              <a:t>://</a:t>
            </a:r>
            <a:r>
              <a:rPr lang="cs-CZ" dirty="0" smtClean="0"/>
              <a:t>commons.wikimedia.org/wiki/File:Svitavy_znak_2.jpeg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2. </a:t>
            </a:r>
            <a:r>
              <a:rPr lang="cs-CZ" dirty="0"/>
              <a:t>NEUVEDENO, Jarda 75. </a:t>
            </a:r>
            <a:r>
              <a:rPr lang="cs-CZ" i="1" dirty="0"/>
              <a:t>Wikipedia.org</a:t>
            </a:r>
            <a:r>
              <a:rPr lang="cs-CZ" dirty="0"/>
              <a:t> [online]. [cit. 31.1.2014]. Dostupný na WWW: http://commons.wikimedia.org/wiki/File:Ottendorferova_vila_4.JPG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3</a:t>
            </a:r>
            <a:r>
              <a:rPr lang="cs-CZ" dirty="0"/>
              <a:t>. NEUVEDENO, Jarda 75. </a:t>
            </a:r>
            <a:r>
              <a:rPr lang="cs-CZ" i="1" dirty="0"/>
              <a:t>Wikipedia.org</a:t>
            </a:r>
            <a:r>
              <a:rPr lang="cs-CZ" dirty="0"/>
              <a:t> [online]. [cit. 1.2.2014]. Dostupný na WWW: http://commons.wikimedia.org/wiki/File:Church_of_St._Giles_%28Svitavy%29_3.jpg </a:t>
            </a:r>
          </a:p>
        </p:txBody>
      </p:sp>
    </p:spTree>
    <p:extLst>
      <p:ext uri="{BB962C8B-B14F-4D97-AF65-F5344CB8AC3E}">
        <p14:creationId xmlns:p14="http://schemas.microsoft.com/office/powerpoint/2010/main" val="42489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4</a:t>
            </a:r>
            <a:r>
              <a:rPr lang="cs-CZ" dirty="0"/>
              <a:t>. NEUVEDENO, Jarda 75. </a:t>
            </a:r>
            <a:r>
              <a:rPr lang="cs-CZ" i="1" dirty="0"/>
              <a:t>Wikipedia.org</a:t>
            </a:r>
            <a:r>
              <a:rPr lang="cs-CZ" dirty="0"/>
              <a:t> [online]. [cit. 1.2.2014]. Dostupný na WWW: http://commons.wikimedia.org/wiki/File:Ottendorfer_-_plaketa,_Svitavy.JPG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5. LYSSIPPOS. </a:t>
            </a:r>
            <a:r>
              <a:rPr lang="cs-CZ" i="1" dirty="0"/>
              <a:t>Wikipedia.org</a:t>
            </a:r>
            <a:r>
              <a:rPr lang="cs-CZ" dirty="0"/>
              <a:t> [online]. [cit. 2.2.2014]. Dostupný na WWW: http://commons.wikimedia.org/wiki/File:Svitavy_oskar_schindler_memorial_-_cz.jpg </a:t>
            </a:r>
          </a:p>
        </p:txBody>
      </p:sp>
    </p:spTree>
    <p:extLst>
      <p:ext uri="{BB962C8B-B14F-4D97-AF65-F5344CB8AC3E}">
        <p14:creationId xmlns:p14="http://schemas.microsoft.com/office/powerpoint/2010/main" val="3582215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_logo_cen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projekt_logo_cent</Template>
  <TotalTime>196</TotalTime>
  <Words>811</Words>
  <Application>Microsoft Office PowerPoint</Application>
  <PresentationFormat>Předvádění na obrazovce (4:3)</PresentationFormat>
  <Paragraphs>104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projekt_logo_cent</vt:lpstr>
      <vt:lpstr>Unsere Stadt Svitavy (Zwittau)</vt:lpstr>
      <vt:lpstr>ANOTACE</vt:lpstr>
      <vt:lpstr>Lage der Stadt</vt:lpstr>
      <vt:lpstr>Geschichte der Stadt</vt:lpstr>
      <vt:lpstr>Stadtwappen</vt:lpstr>
      <vt:lpstr>Das historische Zentrum</vt:lpstr>
      <vt:lpstr>Das Ottendorfer Haus</vt:lpstr>
      <vt:lpstr>Die sgn. Rote Bibliothek</vt:lpstr>
      <vt:lpstr>Kirchen von Svitavy</vt:lpstr>
      <vt:lpstr>Zwittauer Kirchen</vt:lpstr>
      <vt:lpstr>Schulen in der Stadt</vt:lpstr>
      <vt:lpstr>Zwittauer Persönlichkeiten</vt:lpstr>
      <vt:lpstr>Oskar Schindler</vt:lpstr>
      <vt:lpstr>Das Denkmal von Oskar Schindler</vt:lpstr>
      <vt:lpstr>Kultur in der Stadt</vt:lpstr>
      <vt:lpstr>Partnerstädte unserer Stadt</vt:lpstr>
      <vt:lpstr>Prezentace aplikace PowerPoint</vt:lpstr>
      <vt:lpstr>Prezentace aplikace PowerPoint</vt:lpstr>
    </vt:vector>
  </TitlesOfParts>
  <Company>Gymnázium Svitavy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bc</dc:creator>
  <cp:lastModifiedBy>to</cp:lastModifiedBy>
  <cp:revision>25</cp:revision>
  <dcterms:created xsi:type="dcterms:W3CDTF">2012-07-02T08:03:24Z</dcterms:created>
  <dcterms:modified xsi:type="dcterms:W3CDTF">2014-02-24T12:28:45Z</dcterms:modified>
</cp:coreProperties>
</file>