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5" r:id="rId4"/>
    <p:sldId id="266" r:id="rId5"/>
    <p:sldId id="268" r:id="rId6"/>
    <p:sldId id="269" r:id="rId7"/>
    <p:sldId id="271" r:id="rId8"/>
    <p:sldId id="272" r:id="rId9"/>
    <p:sldId id="273" r:id="rId10"/>
    <p:sldId id="270" r:id="rId11"/>
    <p:sldId id="274" r:id="rId12"/>
    <p:sldId id="275" r:id="rId13"/>
    <p:sldId id="277" r:id="rId14"/>
    <p:sldId id="263" r:id="rId15"/>
    <p:sldId id="279" r:id="rId16"/>
    <p:sldId id="280" r:id="rId17"/>
    <p:sldId id="281" r:id="rId18"/>
    <p:sldId id="27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audelaire_crop.jpg" TargetMode="External"/><Relationship Id="rId2" Type="http://schemas.openxmlformats.org/officeDocument/2006/relationships/hyperlink" Target="http://commons.wikimedia.org/wiki/File:Albert_Camus,_gagnant_de_prix_Nobel,_portrait_en_buste,_pos%C3%A9_au_bureau,_faisant_face_%C3%A0_gauche,_cigarette_de_tabagisme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ommons.wikimedia.org/wiki/File:Walery_-_Victor_Hugo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oland.jpg" TargetMode="External"/><Relationship Id="rId2" Type="http://schemas.openxmlformats.org/officeDocument/2006/relationships/hyperlink" Target="http://commons.wikimedia.org/wiki/File:Romain_Rolland_1915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ommons.wikimedia.org/wiki/File:Stendhal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ntoine_de_Saint-Exup%C3%A9ry.jpg?uselang=cs" TargetMode="External"/><Relationship Id="rId2" Type="http://schemas.openxmlformats.org/officeDocument/2006/relationships/hyperlink" Target="http://commons.wikimedia.org/wiki/File:Moliere2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ommons.wikimedia.org/wiki/File:Manet,_Edouard_-_Portrait_of_Emile_Zola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telier_de_Nicolas_de_Largilli%C3%A8re,_portrait_de_Voltaire,_d%C3%A9tail_(mus%C3%A9e_Carnavalet)_-002.jpg" TargetMode="External"/><Relationship Id="rId2" Type="http://schemas.openxmlformats.org/officeDocument/2006/relationships/hyperlink" Target="http://commons.wikimedia.org/wiki/File:HBalzac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ommons.wikimedia.org/wiki/File:Flaubert-Giraud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Francouzská literatura</a:t>
            </a:r>
            <a:br>
              <a:rPr lang="cs-CZ" sz="3200" dirty="0" smtClean="0"/>
            </a:br>
            <a:r>
              <a:rPr lang="cs-CZ" sz="3200" dirty="0" smtClean="0"/>
              <a:t>la </a:t>
            </a:r>
            <a:r>
              <a:rPr lang="cs-CZ" sz="3200" dirty="0" err="1" smtClean="0"/>
              <a:t>littérature</a:t>
            </a:r>
            <a:r>
              <a:rPr lang="cs-CZ" sz="3200" dirty="0" smtClean="0"/>
              <a:t> </a:t>
            </a:r>
            <a:r>
              <a:rPr lang="cs-CZ" sz="3200" dirty="0" err="1" smtClean="0"/>
              <a:t>franÇaise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VY_32_INOVACE_7.FJ.07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8. ročník – osmileté gymnázium (RVP-G)</a:t>
            </a:r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0692683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francouzsky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/>
              <a:t>Materiál slouží ke všeobecnému seznámení žáků s </a:t>
            </a:r>
            <a:r>
              <a:rPr lang="cs-CZ" sz="1100" dirty="0" smtClean="0"/>
              <a:t>francouzskou literaturou a slovní zásobou k danému tématu.</a:t>
            </a:r>
            <a:endParaRPr lang="cs-CZ" sz="1100" dirty="0"/>
          </a:p>
          <a:p>
            <a:pPr algn="just"/>
            <a:r>
              <a:rPr lang="cs-CZ" sz="1100" dirty="0"/>
              <a:t>Obrazový materiál je vhodný pro popis. </a:t>
            </a:r>
          </a:p>
          <a:p>
            <a:pPr algn="just"/>
            <a:r>
              <a:rPr lang="cs-CZ" sz="1100" dirty="0"/>
              <a:t>Znalosti a slovní zásoba může být zkontrolována pomocí </a:t>
            </a:r>
            <a:r>
              <a:rPr lang="cs-CZ" sz="1100" dirty="0" smtClean="0"/>
              <a:t> otázek</a:t>
            </a:r>
            <a:r>
              <a:rPr lang="cs-CZ" sz="1100" dirty="0"/>
              <a:t>, které jsou součástí materiálu.</a:t>
            </a:r>
          </a:p>
          <a:p>
            <a:pPr algn="just"/>
            <a:r>
              <a:rPr lang="cs-CZ" sz="1100" dirty="0"/>
              <a:t>Materiál se využije ve výkladové části hodiny.</a:t>
            </a:r>
          </a:p>
          <a:p>
            <a:pPr algn="just"/>
            <a:r>
              <a:rPr lang="cs-CZ" sz="1100" dirty="0"/>
              <a:t>Pomůcky: interaktivní tabule.</a:t>
            </a:r>
          </a:p>
          <a:p>
            <a:pPr algn="just"/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7467600" cy="648072"/>
          </a:xfrm>
        </p:spPr>
        <p:txBody>
          <a:bodyPr/>
          <a:lstStyle/>
          <a:p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thématiques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003232" cy="5256584"/>
          </a:xfrm>
        </p:spPr>
        <p:txBody>
          <a:bodyPr/>
          <a:lstStyle/>
          <a:p>
            <a:r>
              <a:rPr lang="cs-CZ" dirty="0" err="1" smtClean="0"/>
              <a:t>Est-ce</a:t>
            </a:r>
            <a:r>
              <a:rPr lang="cs-CZ" dirty="0" smtClean="0"/>
              <a:t> </a:t>
            </a:r>
            <a:r>
              <a:rPr lang="cs-CZ" dirty="0" err="1" smtClean="0"/>
              <a:t>que</a:t>
            </a:r>
            <a:r>
              <a:rPr lang="cs-CZ" dirty="0" smtClean="0"/>
              <a:t> tu lis </a:t>
            </a:r>
            <a:r>
              <a:rPr lang="cs-CZ" dirty="0" err="1" smtClean="0"/>
              <a:t>souvent</a:t>
            </a:r>
            <a:r>
              <a:rPr lang="cs-CZ" dirty="0" smtClean="0"/>
              <a:t> et </a:t>
            </a:r>
            <a:r>
              <a:rPr lang="cs-CZ" dirty="0" err="1" smtClean="0"/>
              <a:t>beaucoup</a:t>
            </a:r>
            <a:r>
              <a:rPr lang="cs-CZ" dirty="0" smtClean="0"/>
              <a:t>?</a:t>
            </a:r>
          </a:p>
          <a:p>
            <a:r>
              <a:rPr lang="cs-CZ" dirty="0" smtClean="0"/>
              <a:t>Tu </a:t>
            </a:r>
            <a:r>
              <a:rPr lang="cs-CZ" dirty="0" err="1" smtClean="0"/>
              <a:t>préfères</a:t>
            </a:r>
            <a:r>
              <a:rPr lang="cs-CZ" dirty="0" smtClean="0"/>
              <a:t> la </a:t>
            </a:r>
            <a:r>
              <a:rPr lang="cs-CZ" dirty="0" err="1" smtClean="0"/>
              <a:t>littérature</a:t>
            </a:r>
            <a:r>
              <a:rPr lang="cs-CZ" dirty="0" smtClean="0"/>
              <a:t> en </a:t>
            </a:r>
            <a:r>
              <a:rPr lang="cs-CZ" dirty="0" err="1" smtClean="0"/>
              <a:t>traduction</a:t>
            </a:r>
            <a:r>
              <a:rPr lang="cs-CZ" dirty="0" smtClean="0"/>
              <a:t> ou en </a:t>
            </a:r>
            <a:r>
              <a:rPr lang="cs-CZ" dirty="0" err="1" smtClean="0"/>
              <a:t>version</a:t>
            </a:r>
            <a:r>
              <a:rPr lang="cs-CZ" dirty="0" smtClean="0"/>
              <a:t> </a:t>
            </a:r>
            <a:r>
              <a:rPr lang="cs-CZ" dirty="0" err="1" smtClean="0"/>
              <a:t>originale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sont</a:t>
            </a:r>
            <a:r>
              <a:rPr lang="cs-CZ" dirty="0" smtClean="0"/>
              <a:t> tes </a:t>
            </a:r>
            <a:r>
              <a:rPr lang="cs-CZ" dirty="0" err="1" smtClean="0"/>
              <a:t>genres</a:t>
            </a:r>
            <a:r>
              <a:rPr lang="cs-CZ" dirty="0" smtClean="0"/>
              <a:t> </a:t>
            </a:r>
            <a:r>
              <a:rPr lang="cs-CZ" dirty="0" err="1" smtClean="0"/>
              <a:t>préférés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Est-ce</a:t>
            </a:r>
            <a:r>
              <a:rPr lang="cs-CZ" dirty="0" smtClean="0"/>
              <a:t> </a:t>
            </a:r>
            <a:r>
              <a:rPr lang="cs-CZ" dirty="0" err="1" smtClean="0"/>
              <a:t>que</a:t>
            </a:r>
            <a:r>
              <a:rPr lang="cs-CZ" dirty="0" smtClean="0"/>
              <a:t> tu </a:t>
            </a:r>
            <a:r>
              <a:rPr lang="cs-CZ" dirty="0" err="1" smtClean="0"/>
              <a:t>aimes</a:t>
            </a:r>
            <a:r>
              <a:rPr lang="cs-CZ" dirty="0" smtClean="0"/>
              <a:t> les </a:t>
            </a:r>
            <a:r>
              <a:rPr lang="cs-CZ" dirty="0" err="1" smtClean="0"/>
              <a:t>adaptations</a:t>
            </a:r>
            <a:r>
              <a:rPr lang="cs-CZ" dirty="0" smtClean="0"/>
              <a:t> des </a:t>
            </a:r>
            <a:r>
              <a:rPr lang="cs-CZ" dirty="0" err="1" smtClean="0"/>
              <a:t>livres</a:t>
            </a:r>
            <a:r>
              <a:rPr lang="cs-CZ" dirty="0" smtClean="0"/>
              <a:t> au </a:t>
            </a:r>
            <a:r>
              <a:rPr lang="cs-CZ" dirty="0" err="1" smtClean="0"/>
              <a:t>cinéma</a:t>
            </a:r>
            <a:r>
              <a:rPr lang="cs-CZ" dirty="0" smtClean="0"/>
              <a:t>?</a:t>
            </a:r>
          </a:p>
          <a:p>
            <a:r>
              <a:rPr lang="cs-CZ" dirty="0" smtClean="0"/>
              <a:t>As-tu </a:t>
            </a: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auteur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r>
              <a:rPr lang="cs-CZ" dirty="0" smtClean="0"/>
              <a:t> ou </a:t>
            </a:r>
            <a:r>
              <a:rPr lang="cs-CZ" dirty="0" err="1" smtClean="0"/>
              <a:t>francophone</a:t>
            </a:r>
            <a:r>
              <a:rPr lang="cs-CZ" dirty="0" smtClean="0"/>
              <a:t> </a:t>
            </a:r>
            <a:r>
              <a:rPr lang="cs-CZ" dirty="0" err="1" smtClean="0"/>
              <a:t>préféré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Combien</a:t>
            </a:r>
            <a:r>
              <a:rPr lang="cs-CZ" dirty="0" smtClean="0"/>
              <a:t> de livre </a:t>
            </a:r>
            <a:r>
              <a:rPr lang="cs-CZ" dirty="0" err="1" smtClean="0"/>
              <a:t>français</a:t>
            </a:r>
            <a:r>
              <a:rPr lang="cs-CZ" dirty="0" smtClean="0"/>
              <a:t> as-tu </a:t>
            </a:r>
            <a:r>
              <a:rPr lang="cs-CZ" dirty="0" err="1" smtClean="0"/>
              <a:t>lus</a:t>
            </a:r>
            <a:r>
              <a:rPr lang="cs-CZ" dirty="0" smtClean="0"/>
              <a:t>? (en </a:t>
            </a:r>
            <a:r>
              <a:rPr lang="cs-CZ" dirty="0" err="1" smtClean="0"/>
              <a:t>traduction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Pourquoi</a:t>
            </a:r>
            <a:r>
              <a:rPr lang="cs-CZ" dirty="0" smtClean="0"/>
              <a:t> </a:t>
            </a:r>
            <a:r>
              <a:rPr lang="cs-CZ" dirty="0" err="1" smtClean="0"/>
              <a:t>lire</a:t>
            </a:r>
            <a:r>
              <a:rPr lang="cs-CZ" dirty="0" smtClean="0"/>
              <a:t> les </a:t>
            </a:r>
            <a:r>
              <a:rPr lang="cs-CZ" dirty="0" err="1" smtClean="0"/>
              <a:t>livres</a:t>
            </a:r>
            <a:r>
              <a:rPr lang="cs-CZ" dirty="0" smtClean="0"/>
              <a:t> ? (en </a:t>
            </a:r>
            <a:r>
              <a:rPr lang="cs-CZ" dirty="0" err="1" smtClean="0"/>
              <a:t>traduction</a:t>
            </a:r>
            <a:r>
              <a:rPr lang="cs-CZ" dirty="0" smtClean="0"/>
              <a:t> x en </a:t>
            </a:r>
            <a:r>
              <a:rPr lang="cs-CZ" dirty="0" err="1" smtClean="0"/>
              <a:t>version</a:t>
            </a:r>
            <a:r>
              <a:rPr lang="cs-CZ" dirty="0" smtClean="0"/>
              <a:t> </a:t>
            </a:r>
            <a:r>
              <a:rPr lang="cs-CZ" dirty="0" err="1" smtClean="0"/>
              <a:t>originale</a:t>
            </a:r>
            <a:r>
              <a:rPr lang="cs-CZ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8214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genres</a:t>
            </a:r>
            <a:r>
              <a:rPr lang="cs-CZ" dirty="0" smtClean="0"/>
              <a:t> </a:t>
            </a:r>
            <a:r>
              <a:rPr lang="cs-CZ" dirty="0" err="1" smtClean="0"/>
              <a:t>littéraires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291264" cy="4968552"/>
          </a:xfrm>
        </p:spPr>
        <p:txBody>
          <a:bodyPr numCol="2">
            <a:normAutofit lnSpcReduction="10000"/>
          </a:bodyPr>
          <a:lstStyle/>
          <a:p>
            <a:r>
              <a:rPr lang="cs-CZ" dirty="0" smtClean="0"/>
              <a:t>la </a:t>
            </a:r>
            <a:r>
              <a:rPr lang="cs-CZ" dirty="0" err="1" smtClean="0"/>
              <a:t>chanson</a:t>
            </a:r>
            <a:r>
              <a:rPr lang="cs-CZ" dirty="0" smtClean="0"/>
              <a:t> de </a:t>
            </a:r>
            <a:r>
              <a:rPr lang="cs-CZ" dirty="0" err="1" smtClean="0"/>
              <a:t>geste</a:t>
            </a:r>
            <a:endParaRPr lang="cs-CZ" dirty="0" smtClean="0"/>
          </a:p>
          <a:p>
            <a:r>
              <a:rPr lang="cs-CZ" dirty="0" smtClean="0"/>
              <a:t>la </a:t>
            </a:r>
            <a:r>
              <a:rPr lang="cs-CZ" dirty="0" err="1" smtClean="0"/>
              <a:t>fable</a:t>
            </a:r>
            <a:endParaRPr lang="cs-CZ" dirty="0" smtClean="0"/>
          </a:p>
          <a:p>
            <a:r>
              <a:rPr lang="cs-CZ" dirty="0" smtClean="0"/>
              <a:t>la tragédie</a:t>
            </a:r>
          </a:p>
          <a:p>
            <a:r>
              <a:rPr lang="cs-CZ" dirty="0" smtClean="0"/>
              <a:t>la </a:t>
            </a:r>
            <a:r>
              <a:rPr lang="cs-CZ" dirty="0" err="1" smtClean="0"/>
              <a:t>comédie</a:t>
            </a:r>
            <a:endParaRPr lang="cs-CZ" dirty="0" smtClean="0"/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roman</a:t>
            </a:r>
            <a:endParaRPr lang="cs-CZ" dirty="0" smtClean="0"/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roman</a:t>
            </a:r>
            <a:r>
              <a:rPr lang="cs-CZ" dirty="0" smtClean="0"/>
              <a:t> </a:t>
            </a:r>
            <a:r>
              <a:rPr lang="cs-CZ" dirty="0" err="1" smtClean="0"/>
              <a:t>historique</a:t>
            </a:r>
            <a:endParaRPr lang="cs-CZ" dirty="0" smtClean="0"/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roman</a:t>
            </a:r>
            <a:r>
              <a:rPr lang="cs-CZ" dirty="0" smtClean="0"/>
              <a:t> </a:t>
            </a:r>
            <a:r>
              <a:rPr lang="cs-CZ" dirty="0" err="1" smtClean="0"/>
              <a:t>policier</a:t>
            </a:r>
            <a:endParaRPr lang="cs-CZ" dirty="0" smtClean="0"/>
          </a:p>
          <a:p>
            <a:r>
              <a:rPr lang="cs-CZ" dirty="0" smtClean="0"/>
              <a:t>la </a:t>
            </a:r>
            <a:r>
              <a:rPr lang="cs-CZ" dirty="0" err="1" smtClean="0"/>
              <a:t>conte</a:t>
            </a:r>
            <a:r>
              <a:rPr lang="cs-CZ" dirty="0" smtClean="0"/>
              <a:t> de </a:t>
            </a:r>
            <a:r>
              <a:rPr lang="cs-CZ" dirty="0" err="1" smtClean="0"/>
              <a:t>fées</a:t>
            </a:r>
            <a:endParaRPr lang="cs-CZ" dirty="0" smtClean="0"/>
          </a:p>
          <a:p>
            <a:r>
              <a:rPr lang="cs-CZ" dirty="0" smtClean="0"/>
              <a:t>la </a:t>
            </a:r>
            <a:r>
              <a:rPr lang="cs-CZ" dirty="0" err="1" smtClean="0"/>
              <a:t>nouvelle</a:t>
            </a:r>
            <a:endParaRPr lang="cs-CZ" dirty="0" smtClean="0"/>
          </a:p>
          <a:p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 smtClean="0"/>
              <a:t>histoire</a:t>
            </a:r>
            <a:endParaRPr lang="cs-CZ" dirty="0" smtClean="0"/>
          </a:p>
          <a:p>
            <a:r>
              <a:rPr lang="cs-CZ" dirty="0" smtClean="0"/>
              <a:t>la BD (la bande </a:t>
            </a:r>
            <a:r>
              <a:rPr lang="cs-CZ" dirty="0" err="1" smtClean="0"/>
              <a:t>dessinée</a:t>
            </a:r>
            <a:r>
              <a:rPr lang="cs-CZ" dirty="0" smtClean="0"/>
              <a:t>)</a:t>
            </a:r>
          </a:p>
          <a:p>
            <a:r>
              <a:rPr lang="cs-CZ" dirty="0" smtClean="0"/>
              <a:t>písně o činech</a:t>
            </a:r>
          </a:p>
          <a:p>
            <a:r>
              <a:rPr lang="cs-CZ" dirty="0" smtClean="0"/>
              <a:t>bajka</a:t>
            </a:r>
          </a:p>
          <a:p>
            <a:r>
              <a:rPr lang="cs-CZ" dirty="0" smtClean="0"/>
              <a:t>tragédie</a:t>
            </a:r>
          </a:p>
          <a:p>
            <a:r>
              <a:rPr lang="cs-CZ" dirty="0" smtClean="0"/>
              <a:t>komedie</a:t>
            </a:r>
          </a:p>
          <a:p>
            <a:r>
              <a:rPr lang="cs-CZ" dirty="0" smtClean="0"/>
              <a:t>román</a:t>
            </a:r>
          </a:p>
          <a:p>
            <a:r>
              <a:rPr lang="cs-CZ" dirty="0" smtClean="0"/>
              <a:t>historický román</a:t>
            </a:r>
          </a:p>
          <a:p>
            <a:r>
              <a:rPr lang="cs-CZ" dirty="0" smtClean="0"/>
              <a:t>detektivka</a:t>
            </a:r>
          </a:p>
          <a:p>
            <a:r>
              <a:rPr lang="cs-CZ" dirty="0" smtClean="0"/>
              <a:t>pohádka</a:t>
            </a:r>
          </a:p>
          <a:p>
            <a:r>
              <a:rPr lang="cs-CZ" dirty="0" smtClean="0"/>
              <a:t>novela</a:t>
            </a:r>
          </a:p>
          <a:p>
            <a:r>
              <a:rPr lang="cs-CZ" dirty="0" smtClean="0"/>
              <a:t>povídka</a:t>
            </a:r>
          </a:p>
          <a:p>
            <a:r>
              <a:rPr lang="cs-CZ" dirty="0" smtClean="0"/>
              <a:t>komiks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399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003232" cy="720080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genres</a:t>
            </a:r>
            <a:r>
              <a:rPr lang="cs-CZ" dirty="0" smtClean="0"/>
              <a:t> </a:t>
            </a:r>
            <a:r>
              <a:rPr lang="cs-CZ" dirty="0" err="1" smtClean="0"/>
              <a:t>littéraires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980728"/>
            <a:ext cx="9036496" cy="5688632"/>
          </a:xfrm>
        </p:spPr>
        <p:txBody>
          <a:bodyPr>
            <a:normAutofit/>
          </a:bodyPr>
          <a:lstStyle/>
          <a:p>
            <a:r>
              <a:rPr lang="cs-CZ" dirty="0" smtClean="0"/>
              <a:t>des </a:t>
            </a:r>
            <a:r>
              <a:rPr lang="cs-CZ" dirty="0" err="1" smtClean="0"/>
              <a:t>récits</a:t>
            </a:r>
            <a:r>
              <a:rPr lang="cs-CZ" dirty="0" smtClean="0"/>
              <a:t> </a:t>
            </a:r>
            <a:r>
              <a:rPr lang="cs-CZ" dirty="0" err="1" smtClean="0"/>
              <a:t>anonymes</a:t>
            </a:r>
            <a:r>
              <a:rPr lang="cs-CZ" dirty="0" smtClean="0"/>
              <a:t> qui </a:t>
            </a:r>
            <a:r>
              <a:rPr lang="cs-CZ" dirty="0" err="1" smtClean="0"/>
              <a:t>nous</a:t>
            </a:r>
            <a:r>
              <a:rPr lang="cs-CZ" dirty="0" smtClean="0"/>
              <a:t> </a:t>
            </a:r>
            <a:r>
              <a:rPr lang="cs-CZ" dirty="0" err="1" smtClean="0"/>
              <a:t>racontent</a:t>
            </a:r>
            <a:r>
              <a:rPr lang="cs-CZ" dirty="0" smtClean="0"/>
              <a:t> les </a:t>
            </a:r>
            <a:r>
              <a:rPr lang="cs-CZ" dirty="0" err="1" smtClean="0"/>
              <a:t>actions</a:t>
            </a:r>
            <a:r>
              <a:rPr lang="cs-CZ" dirty="0" smtClean="0"/>
              <a:t> (</a:t>
            </a:r>
            <a:r>
              <a:rPr lang="cs-CZ" dirty="0" err="1" smtClean="0"/>
              <a:t>gestes</a:t>
            </a:r>
            <a:r>
              <a:rPr lang="cs-CZ" dirty="0" smtClean="0"/>
              <a:t>) des </a:t>
            </a:r>
            <a:r>
              <a:rPr lang="cs-CZ" dirty="0" err="1" smtClean="0"/>
              <a:t>guerriers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Moyen</a:t>
            </a:r>
            <a:r>
              <a:rPr lang="cs-CZ" dirty="0" smtClean="0"/>
              <a:t> </a:t>
            </a:r>
            <a:r>
              <a:rPr lang="cs-CZ" dirty="0" err="1" smtClean="0"/>
              <a:t>Âge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....................................................?</a:t>
            </a:r>
          </a:p>
          <a:p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récit</a:t>
            </a:r>
            <a:r>
              <a:rPr lang="cs-CZ" dirty="0" smtClean="0"/>
              <a:t> </a:t>
            </a:r>
            <a:r>
              <a:rPr lang="cs-CZ" dirty="0" err="1" smtClean="0"/>
              <a:t>allégorique</a:t>
            </a:r>
            <a:r>
              <a:rPr lang="cs-CZ" dirty="0" smtClean="0"/>
              <a:t> (</a:t>
            </a:r>
            <a:r>
              <a:rPr lang="cs-CZ" dirty="0" err="1" smtClean="0"/>
              <a:t>un</a:t>
            </a:r>
            <a:r>
              <a:rPr lang="cs-CZ" dirty="0" smtClean="0"/>
              <a:t> texte qui </a:t>
            </a:r>
            <a:r>
              <a:rPr lang="cs-CZ" dirty="0" err="1" smtClean="0"/>
              <a:t>parle</a:t>
            </a:r>
            <a:r>
              <a:rPr lang="cs-CZ" dirty="0" smtClean="0"/>
              <a:t> </a:t>
            </a:r>
            <a:r>
              <a:rPr lang="cs-CZ" dirty="0" err="1" smtClean="0"/>
              <a:t>indirectement</a:t>
            </a:r>
            <a:r>
              <a:rPr lang="cs-CZ" dirty="0" smtClean="0"/>
              <a:t> </a:t>
            </a:r>
            <a:r>
              <a:rPr lang="cs-CZ" dirty="0" err="1" smtClean="0"/>
              <a:t>d´autre</a:t>
            </a:r>
            <a:r>
              <a:rPr lang="cs-CZ" dirty="0" smtClean="0"/>
              <a:t> </a:t>
            </a:r>
            <a:r>
              <a:rPr lang="cs-CZ" dirty="0" err="1" smtClean="0"/>
              <a:t>chose</a:t>
            </a:r>
            <a:r>
              <a:rPr lang="cs-CZ" dirty="0" smtClean="0"/>
              <a:t> </a:t>
            </a:r>
            <a:r>
              <a:rPr lang="cs-CZ" dirty="0" err="1" smtClean="0"/>
              <a:t>qu´on</a:t>
            </a:r>
            <a:r>
              <a:rPr lang="cs-CZ" dirty="0" smtClean="0"/>
              <a:t> lit au </a:t>
            </a:r>
            <a:r>
              <a:rPr lang="cs-CZ" dirty="0" err="1" smtClean="0"/>
              <a:t>premier</a:t>
            </a:r>
            <a:r>
              <a:rPr lang="cs-CZ" dirty="0" smtClean="0"/>
              <a:t> </a:t>
            </a:r>
            <a:r>
              <a:rPr lang="cs-CZ" dirty="0" err="1" smtClean="0"/>
              <a:t>plan</a:t>
            </a:r>
            <a:r>
              <a:rPr lang="cs-CZ" dirty="0" smtClean="0"/>
              <a:t>), </a:t>
            </a:r>
            <a:r>
              <a:rPr lang="cs-CZ" dirty="0" err="1" smtClean="0"/>
              <a:t>il</a:t>
            </a:r>
            <a:r>
              <a:rPr lang="cs-CZ" dirty="0" smtClean="0"/>
              <a:t> y a </a:t>
            </a:r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 smtClean="0"/>
              <a:t>morale</a:t>
            </a:r>
            <a:r>
              <a:rPr lang="cs-CZ" dirty="0" smtClean="0"/>
              <a:t> explicite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.................................................?</a:t>
            </a:r>
          </a:p>
          <a:p>
            <a:r>
              <a:rPr lang="cs-CZ" dirty="0" err="1"/>
              <a:t>un</a:t>
            </a:r>
            <a:r>
              <a:rPr lang="cs-CZ" dirty="0"/>
              <a:t> texte </a:t>
            </a:r>
            <a:r>
              <a:rPr lang="cs-CZ" dirty="0" err="1"/>
              <a:t>narratif</a:t>
            </a:r>
            <a:r>
              <a:rPr lang="cs-CZ" dirty="0"/>
              <a:t> qui </a:t>
            </a:r>
            <a:r>
              <a:rPr lang="cs-CZ" dirty="0" err="1"/>
              <a:t>raconte</a:t>
            </a:r>
            <a:r>
              <a:rPr lang="cs-CZ" dirty="0"/>
              <a:t> en </a:t>
            </a:r>
            <a:r>
              <a:rPr lang="cs-CZ" dirty="0" err="1"/>
              <a:t>utilisant</a:t>
            </a:r>
            <a:r>
              <a:rPr lang="cs-CZ" dirty="0"/>
              <a:t> </a:t>
            </a:r>
            <a:r>
              <a:rPr lang="cs-CZ" dirty="0" err="1"/>
              <a:t>tous</a:t>
            </a:r>
            <a:r>
              <a:rPr lang="cs-CZ" dirty="0"/>
              <a:t> les </a:t>
            </a:r>
            <a:r>
              <a:rPr lang="cs-CZ" dirty="0" err="1"/>
              <a:t>sujets</a:t>
            </a:r>
            <a:r>
              <a:rPr lang="cs-CZ" dirty="0"/>
              <a:t> et </a:t>
            </a:r>
            <a:r>
              <a:rPr lang="cs-CZ" dirty="0" err="1"/>
              <a:t>tous</a:t>
            </a:r>
            <a:r>
              <a:rPr lang="cs-CZ" dirty="0"/>
              <a:t> les </a:t>
            </a:r>
            <a:r>
              <a:rPr lang="cs-CZ" dirty="0" err="1"/>
              <a:t>régistres</a:t>
            </a:r>
            <a:r>
              <a:rPr lang="cs-CZ" dirty="0"/>
              <a:t> de </a:t>
            </a:r>
            <a:r>
              <a:rPr lang="cs-CZ" dirty="0" err="1" smtClean="0"/>
              <a:t>langue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.....................................................?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051415" y="1940912"/>
            <a:ext cx="302433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</a:t>
            </a:r>
            <a:r>
              <a:rPr lang="cs-CZ" dirty="0" err="1" smtClean="0"/>
              <a:t>chanson</a:t>
            </a:r>
            <a:r>
              <a:rPr lang="cs-CZ" dirty="0" smtClean="0"/>
              <a:t> de </a:t>
            </a:r>
            <a:r>
              <a:rPr lang="cs-CZ" dirty="0" err="1" smtClean="0"/>
              <a:t>geste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050773" y="3933056"/>
            <a:ext cx="302433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</a:t>
            </a:r>
            <a:r>
              <a:rPr lang="cs-CZ" dirty="0" err="1" smtClean="0"/>
              <a:t>fable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051415" y="5589240"/>
            <a:ext cx="302433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roman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810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767578"/>
          </a:xfrm>
        </p:spPr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genres</a:t>
            </a:r>
            <a:r>
              <a:rPr lang="cs-CZ" dirty="0"/>
              <a:t> </a:t>
            </a:r>
            <a:r>
              <a:rPr lang="cs-CZ" dirty="0" err="1"/>
              <a:t>littéraires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752528"/>
          </a:xfrm>
        </p:spPr>
        <p:txBody>
          <a:bodyPr>
            <a:normAutofit/>
          </a:bodyPr>
          <a:lstStyle/>
          <a:p>
            <a:r>
              <a:rPr lang="cs-CZ" dirty="0" err="1"/>
              <a:t>une</a:t>
            </a:r>
            <a:r>
              <a:rPr lang="cs-CZ" dirty="0"/>
              <a:t> </a:t>
            </a:r>
            <a:r>
              <a:rPr lang="cs-CZ" dirty="0" err="1"/>
              <a:t>forme</a:t>
            </a:r>
            <a:r>
              <a:rPr lang="cs-CZ" dirty="0"/>
              <a:t> de </a:t>
            </a:r>
            <a:r>
              <a:rPr lang="cs-CZ" dirty="0" err="1"/>
              <a:t>théâtre</a:t>
            </a:r>
            <a:r>
              <a:rPr lang="cs-CZ" dirty="0"/>
              <a:t> </a:t>
            </a:r>
            <a:r>
              <a:rPr lang="cs-CZ" dirty="0" err="1"/>
              <a:t>connue</a:t>
            </a:r>
            <a:r>
              <a:rPr lang="cs-CZ" dirty="0"/>
              <a:t> </a:t>
            </a:r>
            <a:r>
              <a:rPr lang="cs-CZ" dirty="0" err="1"/>
              <a:t>depuis</a:t>
            </a:r>
            <a:r>
              <a:rPr lang="cs-CZ" dirty="0"/>
              <a:t> </a:t>
            </a:r>
            <a:r>
              <a:rPr lang="cs-CZ" dirty="0" err="1"/>
              <a:t>l´Antiquité</a:t>
            </a:r>
            <a:r>
              <a:rPr lang="cs-CZ" dirty="0"/>
              <a:t> (</a:t>
            </a: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héro</a:t>
            </a:r>
            <a:r>
              <a:rPr lang="cs-CZ" dirty="0"/>
              <a:t> </a:t>
            </a:r>
            <a:r>
              <a:rPr lang="cs-CZ" dirty="0" err="1"/>
              <a:t>est</a:t>
            </a:r>
            <a:r>
              <a:rPr lang="cs-CZ" dirty="0"/>
              <a:t> </a:t>
            </a:r>
            <a:r>
              <a:rPr lang="cs-CZ" dirty="0" err="1"/>
              <a:t>impuissant</a:t>
            </a:r>
            <a:r>
              <a:rPr lang="cs-CZ" dirty="0"/>
              <a:t> </a:t>
            </a:r>
            <a:r>
              <a:rPr lang="cs-CZ" dirty="0" err="1"/>
              <a:t>contre</a:t>
            </a:r>
            <a:r>
              <a:rPr lang="cs-CZ" dirty="0"/>
              <a:t> </a:t>
            </a: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destin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........................................................?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une</a:t>
            </a:r>
            <a:r>
              <a:rPr lang="cs-CZ" dirty="0"/>
              <a:t> </a:t>
            </a:r>
            <a:r>
              <a:rPr lang="cs-CZ" dirty="0" err="1"/>
              <a:t>forme</a:t>
            </a:r>
            <a:r>
              <a:rPr lang="cs-CZ" dirty="0"/>
              <a:t> de </a:t>
            </a:r>
            <a:r>
              <a:rPr lang="cs-CZ" dirty="0" err="1"/>
              <a:t>théâtre</a:t>
            </a:r>
            <a:r>
              <a:rPr lang="cs-CZ" dirty="0"/>
              <a:t> qui </a:t>
            </a:r>
            <a:r>
              <a:rPr lang="cs-CZ" dirty="0" err="1"/>
              <a:t>souvent</a:t>
            </a:r>
            <a:r>
              <a:rPr lang="cs-CZ" dirty="0"/>
              <a:t> </a:t>
            </a:r>
            <a:r>
              <a:rPr lang="cs-CZ" dirty="0" err="1"/>
              <a:t>montre</a:t>
            </a:r>
            <a:r>
              <a:rPr lang="cs-CZ" dirty="0"/>
              <a:t> </a:t>
            </a:r>
            <a:r>
              <a:rPr lang="cs-CZ" dirty="0" err="1"/>
              <a:t>aux</a:t>
            </a:r>
            <a:r>
              <a:rPr lang="cs-CZ" dirty="0"/>
              <a:t> </a:t>
            </a:r>
            <a:r>
              <a:rPr lang="cs-CZ" dirty="0" err="1"/>
              <a:t>spectateurs</a:t>
            </a:r>
            <a:r>
              <a:rPr lang="cs-CZ" dirty="0"/>
              <a:t> les </a:t>
            </a:r>
            <a:r>
              <a:rPr lang="cs-CZ" dirty="0" err="1"/>
              <a:t>mauvais</a:t>
            </a:r>
            <a:r>
              <a:rPr lang="cs-CZ" dirty="0"/>
              <a:t> </a:t>
            </a:r>
            <a:r>
              <a:rPr lang="cs-CZ" dirty="0" err="1"/>
              <a:t>côtés</a:t>
            </a:r>
            <a:r>
              <a:rPr lang="cs-CZ" dirty="0"/>
              <a:t> de </a:t>
            </a:r>
            <a:r>
              <a:rPr lang="cs-CZ" dirty="0" err="1"/>
              <a:t>l´homme</a:t>
            </a:r>
            <a:r>
              <a:rPr lang="cs-CZ" dirty="0"/>
              <a:t> en </a:t>
            </a: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ridiculisant</a:t>
            </a:r>
            <a:r>
              <a:rPr lang="cs-CZ" dirty="0"/>
              <a:t>, </a:t>
            </a:r>
            <a:r>
              <a:rPr lang="cs-CZ" dirty="0" err="1"/>
              <a:t>le</a:t>
            </a:r>
            <a:r>
              <a:rPr lang="cs-CZ" dirty="0"/>
              <a:t> but </a:t>
            </a:r>
            <a:r>
              <a:rPr lang="cs-CZ" dirty="0" err="1"/>
              <a:t>est</a:t>
            </a:r>
            <a:r>
              <a:rPr lang="cs-CZ" dirty="0"/>
              <a:t> de </a:t>
            </a:r>
            <a:r>
              <a:rPr lang="cs-CZ" dirty="0" err="1"/>
              <a:t>faire</a:t>
            </a:r>
            <a:r>
              <a:rPr lang="cs-CZ" dirty="0"/>
              <a:t> </a:t>
            </a:r>
            <a:r>
              <a:rPr lang="cs-CZ" dirty="0" err="1"/>
              <a:t>rire</a:t>
            </a:r>
            <a:r>
              <a:rPr lang="cs-CZ" dirty="0"/>
              <a:t> </a:t>
            </a: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smtClean="0"/>
              <a:t>public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..................................................................?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96182" y="2564904"/>
            <a:ext cx="302433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tragédie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996182" y="5085184"/>
            <a:ext cx="302433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</a:t>
            </a:r>
            <a:r>
              <a:rPr lang="cs-CZ" dirty="0" err="1" smtClean="0"/>
              <a:t>comédie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37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Les </a:t>
            </a:r>
            <a:r>
              <a:rPr lang="cs-CZ" dirty="0" err="1" smtClean="0"/>
              <a:t>oeuvres</a:t>
            </a:r>
            <a:r>
              <a:rPr lang="cs-CZ" dirty="0" smtClean="0"/>
              <a:t> </a:t>
            </a:r>
            <a:r>
              <a:rPr lang="cs-CZ" dirty="0" err="1" smtClean="0"/>
              <a:t>majeures</a:t>
            </a:r>
            <a:r>
              <a:rPr lang="cs-CZ" dirty="0" smtClean="0"/>
              <a:t> de la </a:t>
            </a:r>
            <a:r>
              <a:rPr lang="cs-CZ" dirty="0" err="1" smtClean="0"/>
              <a:t>littérature</a:t>
            </a:r>
            <a:r>
              <a:rPr lang="cs-CZ" dirty="0" smtClean="0"/>
              <a:t> </a:t>
            </a:r>
            <a:r>
              <a:rPr lang="cs-CZ" dirty="0" err="1" smtClean="0"/>
              <a:t>française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421564" y="2535939"/>
            <a:ext cx="251753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L´AVARE OU L´ÉCOLE DE MENSONGE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12865" y="3881473"/>
            <a:ext cx="252623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CANDIDE OU L´OPTIMISME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412865" y="1172744"/>
            <a:ext cx="2526231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CHANSON DE ROLAND</a:t>
            </a:r>
            <a:endParaRPr lang="cs-CZ" dirty="0"/>
          </a:p>
        </p:txBody>
      </p:sp>
      <p:sp>
        <p:nvSpPr>
          <p:cNvPr id="31" name="Zaoblený obdélník 30"/>
          <p:cNvSpPr/>
          <p:nvPr/>
        </p:nvSpPr>
        <p:spPr>
          <a:xfrm>
            <a:off x="421565" y="5229200"/>
            <a:ext cx="251753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 ROUGE ET LE NOIRE</a:t>
            </a:r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5624844" y="5229200"/>
            <a:ext cx="2526231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ČERVENÝ A ČERNÝ</a:t>
            </a:r>
            <a:endParaRPr lang="cs-CZ" dirty="0"/>
          </a:p>
        </p:txBody>
      </p:sp>
      <p:sp>
        <p:nvSpPr>
          <p:cNvPr id="33" name="Zaoblený obdélník 32"/>
          <p:cNvSpPr/>
          <p:nvPr/>
        </p:nvSpPr>
        <p:spPr>
          <a:xfrm>
            <a:off x="5606247" y="3881473"/>
            <a:ext cx="2526231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CANDIDE ČILI OPTIMISMUS</a:t>
            </a:r>
            <a:endParaRPr lang="cs-CZ" dirty="0"/>
          </a:p>
        </p:txBody>
      </p:sp>
      <p:sp>
        <p:nvSpPr>
          <p:cNvPr id="34" name="Zaoblený obdélník 33"/>
          <p:cNvSpPr/>
          <p:nvPr/>
        </p:nvSpPr>
        <p:spPr>
          <a:xfrm>
            <a:off x="5580111" y="2489501"/>
            <a:ext cx="2526231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LAKOMEC ANEB ŠKOLA LŽI</a:t>
            </a:r>
            <a:endParaRPr lang="cs-CZ" dirty="0"/>
          </a:p>
        </p:txBody>
      </p:sp>
      <p:sp>
        <p:nvSpPr>
          <p:cNvPr id="35" name="Zaoblený obdélník 34"/>
          <p:cNvSpPr/>
          <p:nvPr/>
        </p:nvSpPr>
        <p:spPr>
          <a:xfrm>
            <a:off x="5580112" y="1172744"/>
            <a:ext cx="2526231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PÍSEŇ O ROLANDOVI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7040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579296" cy="839586"/>
          </a:xfrm>
        </p:spPr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oeuvres</a:t>
            </a:r>
            <a:r>
              <a:rPr lang="cs-CZ" dirty="0"/>
              <a:t> </a:t>
            </a:r>
            <a:r>
              <a:rPr lang="cs-CZ" dirty="0" err="1"/>
              <a:t>majeures</a:t>
            </a:r>
            <a:r>
              <a:rPr lang="cs-CZ" dirty="0"/>
              <a:t> de la </a:t>
            </a:r>
            <a:r>
              <a:rPr lang="cs-CZ" dirty="0" err="1"/>
              <a:t>littérature</a:t>
            </a:r>
            <a:r>
              <a:rPr lang="cs-CZ" dirty="0"/>
              <a:t> </a:t>
            </a:r>
            <a:r>
              <a:rPr lang="cs-CZ" dirty="0" err="1"/>
              <a:t>française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12875"/>
            <a:ext cx="2602632" cy="10080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marL="0" indent="0" algn="ctr">
              <a:buNone/>
            </a:pPr>
            <a:r>
              <a:rPr lang="cs-CZ" sz="1800" dirty="0"/>
              <a:t>LE PÈRE GORIOT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67544" y="2744358"/>
            <a:ext cx="259228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LES FLEURS DU MAL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67545" y="4005064"/>
            <a:ext cx="259228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MADAME BOVARY</a:t>
            </a:r>
            <a:endParaRPr lang="cs-CZ" dirty="0"/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5189276" y="1412776"/>
            <a:ext cx="2602632" cy="10080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1800" dirty="0" smtClean="0"/>
              <a:t>OTEC GORIOT</a:t>
            </a:r>
            <a:endParaRPr lang="cs-CZ" sz="1800" dirty="0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5189276" y="2708403"/>
            <a:ext cx="2602632" cy="10080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1800" dirty="0" smtClean="0"/>
              <a:t>KVĚTY ZLA</a:t>
            </a:r>
            <a:endParaRPr lang="cs-CZ" sz="1800" dirty="0"/>
          </a:p>
        </p:txBody>
      </p:sp>
      <p:sp>
        <p:nvSpPr>
          <p:cNvPr id="10" name="Zástupný symbol pro obsah 3"/>
          <p:cNvSpPr txBox="1">
            <a:spLocks/>
          </p:cNvSpPr>
          <p:nvPr/>
        </p:nvSpPr>
        <p:spPr>
          <a:xfrm>
            <a:off x="5207211" y="3933155"/>
            <a:ext cx="2602632" cy="10080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1800" dirty="0" smtClean="0"/>
              <a:t>PANÍ BOVARYOVÁ</a:t>
            </a:r>
            <a:endParaRPr lang="cs-CZ" sz="1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67545" y="5301207"/>
            <a:ext cx="259228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LES MISÉRABLES</a:t>
            </a:r>
            <a:endParaRPr lang="cs-CZ" dirty="0"/>
          </a:p>
        </p:txBody>
      </p:sp>
      <p:sp>
        <p:nvSpPr>
          <p:cNvPr id="13" name="Zástupný symbol pro obsah 3"/>
          <p:cNvSpPr txBox="1">
            <a:spLocks/>
          </p:cNvSpPr>
          <p:nvPr/>
        </p:nvSpPr>
        <p:spPr>
          <a:xfrm>
            <a:off x="5189276" y="5229298"/>
            <a:ext cx="2602632" cy="10080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1800" dirty="0" smtClean="0"/>
              <a:t>BÍDNÍCI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10509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507288" cy="839586"/>
          </a:xfrm>
        </p:spPr>
        <p:txBody>
          <a:bodyPr/>
          <a:lstStyle/>
          <a:p>
            <a:r>
              <a:rPr lang="cs-CZ" dirty="0"/>
              <a:t>Les </a:t>
            </a:r>
            <a:r>
              <a:rPr lang="cs-CZ" dirty="0" err="1"/>
              <a:t>oeuvres</a:t>
            </a:r>
            <a:r>
              <a:rPr lang="cs-CZ" dirty="0"/>
              <a:t> </a:t>
            </a:r>
            <a:r>
              <a:rPr lang="cs-CZ" dirty="0" err="1"/>
              <a:t>majeures</a:t>
            </a:r>
            <a:r>
              <a:rPr lang="cs-CZ" dirty="0"/>
              <a:t> de la </a:t>
            </a:r>
            <a:r>
              <a:rPr lang="cs-CZ" dirty="0" err="1"/>
              <a:t>littérature</a:t>
            </a:r>
            <a:r>
              <a:rPr lang="cs-CZ" dirty="0"/>
              <a:t> </a:t>
            </a:r>
            <a:r>
              <a:rPr lang="cs-CZ" dirty="0" err="1"/>
              <a:t>française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24048" y="5085184"/>
            <a:ext cx="238660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marL="0" indent="0" algn="ctr">
              <a:buNone/>
            </a:pPr>
            <a:r>
              <a:rPr lang="cs-CZ" sz="1800" dirty="0"/>
              <a:t>LA PESTE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611560" y="2708920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PIERRE ET LUCE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11560" y="3861048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 PETIT PRINCE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96752" y="1484784"/>
            <a:ext cx="239107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L´ASSOMMOIR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5292080" y="5013176"/>
            <a:ext cx="239107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MOR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280379" y="3861048"/>
            <a:ext cx="239107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MALÝ PRINC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5292080" y="2708920"/>
            <a:ext cx="239107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PETR A LUCIE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5292080" y="1490018"/>
            <a:ext cx="239107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ZABIJÁK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1698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8640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5" y="2832879"/>
            <a:ext cx="2533663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L´AVARE OU L´ÉCOLE DE MENSONGE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02967" y="4183884"/>
            <a:ext cx="252623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CANDIDE OU L´OPTIMISME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5" y="1387949"/>
            <a:ext cx="2533663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 ROUGE ET LE NOIRE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3445024" y="1349122"/>
            <a:ext cx="244827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 PÈRE GORIOT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517032" y="2800911"/>
            <a:ext cx="244827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LES FLEURS DU MAL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517032" y="4154582"/>
            <a:ext cx="2474021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MADAME BOVARY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6349388" y="5469338"/>
            <a:ext cx="236174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LES MISÉRABLES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6368511" y="1349122"/>
            <a:ext cx="230425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CHANSON DE ROLAND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6349387" y="2832879"/>
            <a:ext cx="230425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L´ASSOMMOIR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364822" y="4154582"/>
            <a:ext cx="2307945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 PETIT PRINCE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402967" y="5533764"/>
            <a:ext cx="252623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PESTE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6516216" y="885329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XI </a:t>
            </a:r>
            <a:r>
              <a:rPr lang="cs-CZ" dirty="0" err="1" smtClean="0"/>
              <a:t>siècle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558109" y="2301480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1877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6586958" y="5087849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1862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3733056" y="2331717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1857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3745930" y="3772906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1857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3698556" y="916747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1835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343004" y="908720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1830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506524" y="3845469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1759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506524" y="2331717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1668</a:t>
            </a:r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650540" y="5181306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1947</a:t>
            </a: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3589040" y="5469338"/>
            <a:ext cx="230425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PIERRE ET LUCE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3745930" y="5119988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1920</a:t>
            </a:r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6490474" y="3792216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1943</a:t>
            </a:r>
            <a:endParaRPr lang="cs-CZ" dirty="0"/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251520" y="0"/>
            <a:ext cx="8435280" cy="7647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28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defRPr>
            </a:lvl1pPr>
          </a:lstStyle>
          <a:p>
            <a:r>
              <a:rPr lang="cs-CZ" dirty="0" err="1" smtClean="0"/>
              <a:t>Organisez</a:t>
            </a:r>
            <a:r>
              <a:rPr lang="cs-CZ" dirty="0" smtClean="0"/>
              <a:t> les </a:t>
            </a:r>
            <a:r>
              <a:rPr lang="cs-CZ" dirty="0" err="1" smtClean="0"/>
              <a:t>oeuvres</a:t>
            </a:r>
            <a:r>
              <a:rPr lang="cs-CZ" dirty="0" smtClean="0"/>
              <a:t> </a:t>
            </a:r>
            <a:r>
              <a:rPr lang="cs-CZ" dirty="0" err="1" smtClean="0"/>
              <a:t>chronologiquement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283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9" grpId="0" animBg="1"/>
      <p:bldP spid="3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2967" y="0"/>
            <a:ext cx="8277178" cy="764704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Trouvez</a:t>
            </a:r>
            <a:r>
              <a:rPr lang="cs-CZ" dirty="0" smtClean="0"/>
              <a:t> </a:t>
            </a:r>
            <a:r>
              <a:rPr lang="cs-CZ" dirty="0" err="1" smtClean="0"/>
              <a:t>l´auteurs</a:t>
            </a:r>
            <a:r>
              <a:rPr lang="cs-CZ" dirty="0" smtClean="0"/>
              <a:t> des </a:t>
            </a:r>
            <a:r>
              <a:rPr lang="cs-CZ" dirty="0" err="1" smtClean="0"/>
              <a:t>oeuvres</a:t>
            </a:r>
            <a:r>
              <a:rPr lang="cs-CZ" dirty="0" smtClean="0"/>
              <a:t> </a:t>
            </a:r>
            <a:r>
              <a:rPr lang="cs-CZ" dirty="0" err="1" smtClean="0"/>
              <a:t>littéraires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5" y="2704939"/>
            <a:ext cx="2533663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L´AVARE OU L´ÉCOLE DE MENSONGE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02967" y="4207857"/>
            <a:ext cx="252623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CANDIDE OU L´OPTIMISME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43003" y="1257253"/>
            <a:ext cx="2586195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 ROUGE ET LE NOIRE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3517032" y="1257253"/>
            <a:ext cx="244827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 PÈRE GORIOT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529906" y="2696477"/>
            <a:ext cx="244827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LES FLEURS DU MAL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517032" y="4186829"/>
            <a:ext cx="2474021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MADAME BOVARY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6406752" y="5661204"/>
            <a:ext cx="2273393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LES MISÉRABLES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6298045" y="1297292"/>
            <a:ext cx="230425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CHANSON DE ROLAND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6368511" y="2744358"/>
            <a:ext cx="230425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L´ASSOMMOIR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372200" y="4207857"/>
            <a:ext cx="2307945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 PETIT PRINCE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395535" y="5662083"/>
            <a:ext cx="2533663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PESTE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6558109" y="787549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Auteur</a:t>
            </a:r>
            <a:r>
              <a:rPr lang="cs-CZ" dirty="0" smtClean="0"/>
              <a:t> </a:t>
            </a:r>
            <a:r>
              <a:rPr lang="cs-CZ" dirty="0" err="1" smtClean="0"/>
              <a:t>inconnu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565246" y="2240302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Émile</a:t>
            </a:r>
            <a:r>
              <a:rPr lang="cs-CZ" dirty="0" smtClean="0"/>
              <a:t> </a:t>
            </a:r>
            <a:r>
              <a:rPr lang="cs-CZ" dirty="0" err="1" smtClean="0"/>
              <a:t>Zola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6546015" y="5158027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Victor Hugo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3745930" y="2192421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Charles Baudelaire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3733193" y="3662626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Gustave Flaubert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3733056" y="787549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Honoré</a:t>
            </a:r>
            <a:r>
              <a:rPr lang="cs-CZ" dirty="0" smtClean="0"/>
              <a:t> de Balzac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343004" y="787549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Stendhal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491716" y="3703801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Voltaire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330913" y="2193357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Molière</a:t>
            </a:r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627988" y="5157148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Albert </a:t>
            </a:r>
            <a:r>
              <a:rPr lang="cs-CZ" dirty="0" err="1" smtClean="0"/>
              <a:t>Camus</a:t>
            </a: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3529906" y="5632171"/>
            <a:ext cx="243539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PIERRE ET LUCE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3733056" y="5122933"/>
            <a:ext cx="201622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Romain Rolland</a:t>
            </a:r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6565246" y="3495566"/>
            <a:ext cx="2016224" cy="920525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Antoine de Saint-Exupéry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683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9" grpId="0" animBg="1"/>
      <p:bldP spid="3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937" y="3877829"/>
            <a:ext cx="1932740" cy="2500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File:Rola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5162" y="4074346"/>
            <a:ext cx="3032818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83" y="4027300"/>
            <a:ext cx="1741962" cy="2463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File:Walery - Victor Hugo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860" y="794656"/>
            <a:ext cx="1941219" cy="2729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19469"/>
            <a:ext cx="2444768" cy="293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913" y="836815"/>
            <a:ext cx="2095500" cy="267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113004" y="3253030"/>
            <a:ext cx="193274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Albert </a:t>
            </a:r>
            <a:r>
              <a:rPr lang="cs-CZ" dirty="0" err="1" smtClean="0"/>
              <a:t>Camus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495937" y="5840382"/>
            <a:ext cx="193274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Stendhal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3306946" y="5885519"/>
            <a:ext cx="193274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Chanson</a:t>
            </a:r>
            <a:r>
              <a:rPr lang="cs-CZ" dirty="0" smtClean="0"/>
              <a:t> de Roland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177283" y="5874013"/>
            <a:ext cx="193274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Romain Rolland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6495937" y="3104230"/>
            <a:ext cx="193274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Victor Hugo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3865293" y="3153300"/>
            <a:ext cx="193274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Charles Baudelaire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08858" y="327395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07009" y="349117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8409390" y="337434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61341" y="623626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717980" y="612465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8432945" y="604938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23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507288" cy="692696"/>
          </a:xfrm>
        </p:spPr>
        <p:txBody>
          <a:bodyPr/>
          <a:lstStyle/>
          <a:p>
            <a:r>
              <a:rPr lang="cs-CZ" dirty="0" smtClean="0"/>
              <a:t>Qui </a:t>
            </a:r>
            <a:r>
              <a:rPr lang="cs-CZ" dirty="0" err="1" smtClean="0"/>
              <a:t>est-ce</a:t>
            </a:r>
            <a:r>
              <a:rPr lang="cs-CZ" dirty="0" smtClean="0"/>
              <a:t>? </a:t>
            </a:r>
            <a:r>
              <a:rPr lang="cs-CZ" dirty="0" err="1" smtClean="0"/>
              <a:t>Décrivez</a:t>
            </a:r>
            <a:r>
              <a:rPr lang="cs-CZ" dirty="0" smtClean="0"/>
              <a:t> les </a:t>
            </a:r>
            <a:r>
              <a:rPr lang="cs-CZ" dirty="0" err="1" smtClean="0"/>
              <a:t>images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7947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4100" y="3599329"/>
            <a:ext cx="1845003" cy="267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116" y="3602781"/>
            <a:ext cx="2528886" cy="2857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64" y="3465925"/>
            <a:ext cx="2462995" cy="31244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693" y="259246"/>
            <a:ext cx="2339795" cy="2986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6611" y="323607"/>
            <a:ext cx="3335896" cy="2416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37" y="188640"/>
            <a:ext cx="2319338" cy="2905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vál 10"/>
          <p:cNvSpPr/>
          <p:nvPr/>
        </p:nvSpPr>
        <p:spPr>
          <a:xfrm>
            <a:off x="243964" y="2564904"/>
            <a:ext cx="193274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Molière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3185648" y="2680859"/>
            <a:ext cx="2134095" cy="7672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Antoine de Saint-Exupéry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648138" y="2749570"/>
            <a:ext cx="193274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Émile</a:t>
            </a:r>
            <a:r>
              <a:rPr lang="cs-CZ" dirty="0" smtClean="0"/>
              <a:t> </a:t>
            </a:r>
            <a:r>
              <a:rPr lang="cs-CZ" dirty="0" err="1" smtClean="0"/>
              <a:t>Zola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09091" y="6019027"/>
            <a:ext cx="193274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Honoré</a:t>
            </a:r>
            <a:r>
              <a:rPr lang="cs-CZ" dirty="0" smtClean="0"/>
              <a:t> de Balzac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333194" y="6020209"/>
            <a:ext cx="193274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Voltaire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6432507" y="6009735"/>
            <a:ext cx="193274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Gustave Flaubert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49074" y="2724674"/>
            <a:ext cx="143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167483" y="274027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8676456" y="324621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57899" y="6256199"/>
            <a:ext cx="5270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54013" y="6424224"/>
            <a:ext cx="458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467702" y="600973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542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856984" cy="433041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200" b="1" dirty="0"/>
              <a:t>Obrázek č. 1</a:t>
            </a:r>
          </a:p>
          <a:p>
            <a:pPr marL="0" indent="0">
              <a:buNone/>
            </a:pPr>
            <a:r>
              <a:rPr lang="cs-CZ" sz="2200" dirty="0"/>
              <a:t>NEW YORK WORLD-TELEGRAM AND THE SUN NEWSPAPER PHOTOGRAPH COLLECTION, SEE HTTP://WWW.LOC.GOV/RR/PRINT/COLL/130_NYW.HTML, WHERE THE NEW YORK WORLD-TELEGRAM AND SUN NEWSPAPER PHOTOGRAPH COLLECTION CONSIDERS ALL OF ITS PHOTOGRAPHS PUBLIC DOMAIN. </a:t>
            </a:r>
            <a:r>
              <a:rPr lang="cs-CZ" sz="2200" dirty="0" err="1"/>
              <a:t>wikipedia</a:t>
            </a:r>
            <a:r>
              <a:rPr lang="cs-CZ" sz="2200" dirty="0"/>
              <a:t> [online]. [cit. 6.2.2013]. Dostupný na WWW: </a:t>
            </a:r>
            <a:r>
              <a:rPr lang="cs-CZ" sz="2200" dirty="0">
                <a:hlinkClick r:id="rId2"/>
              </a:rPr>
              <a:t>http://commons.wikimedia.org/wiki/File:Albert_Camus,_gagnant_de_prix_Nobel,_portrait_en_buste,_pos%C3%A9_au_bureau,_faisant_face_%C3%A0_gauche,_cigarette_de_tabagisme.jpg</a:t>
            </a:r>
            <a:endParaRPr lang="cs-CZ" sz="2200" dirty="0"/>
          </a:p>
          <a:p>
            <a:pPr marL="0" indent="0">
              <a:buNone/>
            </a:pPr>
            <a:r>
              <a:rPr lang="cs-CZ" sz="2200" b="1" dirty="0"/>
              <a:t>Obrázek č. 2</a:t>
            </a:r>
          </a:p>
          <a:p>
            <a:pPr marL="0" indent="0">
              <a:buNone/>
            </a:pPr>
            <a:r>
              <a:rPr lang="cs-CZ" sz="2200" dirty="0"/>
              <a:t>NOTWIST. </a:t>
            </a:r>
            <a:r>
              <a:rPr lang="cs-CZ" sz="2200" dirty="0" err="1"/>
              <a:t>wikipedia</a:t>
            </a:r>
            <a:r>
              <a:rPr lang="cs-CZ" sz="2200" dirty="0"/>
              <a:t> [online]. [cit. 6.2.2013]. Dostupný na WWW: </a:t>
            </a:r>
            <a:r>
              <a:rPr lang="cs-CZ" sz="2200" dirty="0">
                <a:hlinkClick r:id="rId3"/>
              </a:rPr>
              <a:t>http://commons.wikimedia.org/wiki/File:Baudelaire_crop.jpg</a:t>
            </a:r>
            <a:endParaRPr lang="cs-CZ" sz="2200" dirty="0"/>
          </a:p>
          <a:p>
            <a:pPr marL="0" indent="0">
              <a:buNone/>
            </a:pPr>
            <a:r>
              <a:rPr lang="cs-CZ" sz="2200" b="1" dirty="0"/>
              <a:t>Obrázek č. 3</a:t>
            </a:r>
          </a:p>
          <a:p>
            <a:pPr marL="0" indent="0">
              <a:buNone/>
            </a:pPr>
            <a:r>
              <a:rPr lang="cs-CZ" sz="2200" dirty="0"/>
              <a:t>COMTE STANISŁAW JULIAN OSTRORÓG DIT WALERY (1830-1890). </a:t>
            </a:r>
            <a:r>
              <a:rPr lang="cs-CZ" sz="2200" dirty="0" err="1"/>
              <a:t>wikipedia</a:t>
            </a:r>
            <a:r>
              <a:rPr lang="cs-CZ" sz="2200" dirty="0"/>
              <a:t> [online]. [cit. 6.2.2013]. Dostupný na WWW: </a:t>
            </a:r>
            <a:r>
              <a:rPr lang="cs-CZ" sz="2200" dirty="0">
                <a:hlinkClick r:id="rId4"/>
              </a:rPr>
              <a:t>http://commons.wikimedia.org/wiki/File:Walery_-_Victor_Hugo.jpg</a:t>
            </a:r>
            <a:endParaRPr lang="cs-CZ" sz="2200" dirty="0"/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2200" dirty="0"/>
              <a:t>Veškeré hypertextové odkazy jsou platné ke dni vytvoření díla.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113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4744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Obrázek č. 4</a:t>
            </a:r>
          </a:p>
          <a:p>
            <a:pPr marL="0" indent="0">
              <a:buNone/>
            </a:pPr>
            <a:r>
              <a:rPr lang="cs-CZ" dirty="0"/>
              <a:t>NEZNÁMÝ. </a:t>
            </a:r>
            <a:r>
              <a:rPr lang="cs-CZ" i="1" dirty="0" err="1"/>
              <a:t>wikipedia</a:t>
            </a:r>
            <a:r>
              <a:rPr lang="cs-CZ" dirty="0"/>
              <a:t> [online]. [cit. 6.2.2013]. Dostupný na </a:t>
            </a:r>
            <a:r>
              <a:rPr lang="cs-CZ" dirty="0" err="1" smtClean="0"/>
              <a:t>WWW:</a:t>
            </a:r>
            <a:r>
              <a:rPr lang="cs-CZ" dirty="0" err="1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commons.wikimedia.org/wiki/File:Romain_Rolland_1915.jpg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č. 5</a:t>
            </a:r>
          </a:p>
          <a:p>
            <a:pPr marL="0" indent="0">
              <a:buNone/>
            </a:pPr>
            <a:r>
              <a:rPr lang="cs-CZ" dirty="0"/>
              <a:t>NEZNÁMÝ. </a:t>
            </a:r>
            <a:r>
              <a:rPr lang="cs-CZ" i="1" dirty="0" err="1"/>
              <a:t>wikipedia</a:t>
            </a:r>
            <a:r>
              <a:rPr lang="cs-CZ" dirty="0"/>
              <a:t> [online]. [cit. 6.2.2013].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commons.wikimedia.org/wiki/File:Roland.jpg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č. 6</a:t>
            </a:r>
            <a:endParaRPr lang="cs-CZ" b="1" dirty="0"/>
          </a:p>
          <a:p>
            <a:pPr marL="0" indent="0">
              <a:buNone/>
            </a:pPr>
            <a:r>
              <a:rPr lang="en-US" dirty="0"/>
              <a:t>JOHAN OLAF SODERMARK. </a:t>
            </a:r>
            <a:r>
              <a:rPr lang="en-US" i="1" dirty="0" err="1"/>
              <a:t>wikipedia</a:t>
            </a:r>
            <a:r>
              <a:rPr lang="en-US" dirty="0"/>
              <a:t> [online]. [cit. 6.2.2013]. </a:t>
            </a:r>
            <a:endParaRPr lang="cs-CZ" dirty="0" smtClean="0"/>
          </a:p>
          <a:p>
            <a:pPr marL="0" indent="0">
              <a:buNone/>
            </a:pP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cs-CZ" dirty="0"/>
              <a:t> </a:t>
            </a:r>
            <a:r>
              <a:rPr lang="en-US" dirty="0" err="1" smtClean="0"/>
              <a:t>WWW:</a:t>
            </a:r>
            <a:r>
              <a:rPr lang="en-US" dirty="0" err="1" smtClean="0">
                <a:hlinkClick r:id="rId4"/>
              </a:rPr>
              <a:t>http</a:t>
            </a:r>
            <a:r>
              <a:rPr lang="en-US" dirty="0">
                <a:hlinkClick r:id="rId4"/>
              </a:rPr>
              <a:t>://</a:t>
            </a:r>
            <a:r>
              <a:rPr lang="en-US" dirty="0" smtClean="0">
                <a:hlinkClick r:id="rId4"/>
              </a:rPr>
              <a:t>commons.wikimedia.org/wiki/</a:t>
            </a:r>
            <a:r>
              <a:rPr lang="en-US" dirty="0" err="1" smtClean="0">
                <a:hlinkClick r:id="rId4"/>
              </a:rPr>
              <a:t>File:Stendhal.jpg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Veškeré hypertextové odkazy jsou platné ke dni vytvoření díla.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919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892480" cy="454644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Obrázek č. 7</a:t>
            </a:r>
          </a:p>
          <a:p>
            <a:pPr marL="0" indent="0">
              <a:buNone/>
            </a:pPr>
            <a:r>
              <a:rPr lang="cs-CZ" dirty="0"/>
              <a:t>CHARLES-ANTOINE COYPE. </a:t>
            </a:r>
            <a:r>
              <a:rPr lang="cs-CZ" i="1" dirty="0" err="1"/>
              <a:t>wikipedia</a:t>
            </a:r>
            <a:r>
              <a:rPr lang="cs-CZ" dirty="0"/>
              <a:t> [online]. [cit. 6.2.2013]. Dostupný </a:t>
            </a:r>
            <a:r>
              <a:rPr lang="cs-CZ" dirty="0" smtClean="0"/>
              <a:t>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commons.wikimedia.org/wiki/File:Moliere2.jpg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č. 8</a:t>
            </a:r>
          </a:p>
          <a:p>
            <a:pPr marL="0" indent="0">
              <a:buNone/>
            </a:pPr>
            <a:r>
              <a:rPr lang="cs-CZ" dirty="0"/>
              <a:t>NEZNÁMÝ. </a:t>
            </a:r>
            <a:r>
              <a:rPr lang="cs-CZ" i="1" dirty="0" err="1"/>
              <a:t>wikipedia</a:t>
            </a:r>
            <a:r>
              <a:rPr lang="cs-CZ" dirty="0"/>
              <a:t> [online]. [cit. 6.2.2013].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commons.wikimedia.org/wiki/File:Antoine_de_Saint-Exup%C3%A9ry.jpg?uselang=cs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č. 9</a:t>
            </a:r>
          </a:p>
          <a:p>
            <a:pPr marL="0" indent="0">
              <a:buNone/>
            </a:pPr>
            <a:r>
              <a:rPr lang="cs-CZ" dirty="0"/>
              <a:t>MANET, </a:t>
            </a:r>
            <a:r>
              <a:rPr lang="cs-CZ" dirty="0" err="1"/>
              <a:t>Éduard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6.2.2013]. Dostupný na WWW: </a:t>
            </a:r>
            <a:r>
              <a:rPr lang="cs-CZ" dirty="0">
                <a:hlinkClick r:id="rId4"/>
              </a:rPr>
              <a:t>http://commons.wikimedia.org/wiki/File:Manet,_Edouard_-_</a:t>
            </a:r>
            <a:r>
              <a:rPr lang="cs-CZ" dirty="0" smtClean="0">
                <a:hlinkClick r:id="rId4"/>
              </a:rPr>
              <a:t>Portrait_of_Emile_Zola.jpg</a:t>
            </a: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/>
              <a:t>Veškeré hypertextové odkazy jsou platné ke dni vytvoření díla.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945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440242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Obrázek č. 10</a:t>
            </a:r>
          </a:p>
          <a:p>
            <a:pPr marL="0" indent="0">
              <a:buNone/>
            </a:pPr>
            <a:r>
              <a:rPr lang="cs-CZ" dirty="0"/>
              <a:t>BISSON, Louis-Auguste. </a:t>
            </a:r>
            <a:r>
              <a:rPr lang="cs-CZ" i="1" dirty="0" err="1"/>
              <a:t>wikipedia</a:t>
            </a:r>
            <a:r>
              <a:rPr lang="cs-CZ" dirty="0"/>
              <a:t> [online]. [cit. 6.2.2013].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commons.wikimedia.org/wiki/File:HBalzac.jpg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č. 11</a:t>
            </a:r>
          </a:p>
          <a:p>
            <a:pPr marL="0" indent="0">
              <a:buNone/>
            </a:pPr>
            <a:r>
              <a:rPr lang="cs-CZ" dirty="0"/>
              <a:t>DE LARGILLIERRE, Nicolas. </a:t>
            </a:r>
            <a:r>
              <a:rPr lang="cs-CZ" i="1" dirty="0" err="1"/>
              <a:t>wikipedia</a:t>
            </a:r>
            <a:r>
              <a:rPr lang="cs-CZ" dirty="0"/>
              <a:t> [online]. [cit. 6.2.2013]. Dostupný na WWW: </a:t>
            </a:r>
            <a:r>
              <a:rPr lang="cs-CZ" dirty="0">
                <a:hlinkClick r:id="rId3"/>
              </a:rPr>
              <a:t>http://commons.wikimedia.org/wiki/File:Atelier_de_Nicolas_de_Largilli%C3%A8re,_portrait_de_Voltaire,_d%C3%A9tail_(mus%C3%A9e_Carnavalet)_-</a:t>
            </a:r>
            <a:r>
              <a:rPr lang="cs-CZ" dirty="0" smtClean="0">
                <a:hlinkClick r:id="rId3"/>
              </a:rPr>
              <a:t>002.jpg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Obrázek č. 12</a:t>
            </a:r>
          </a:p>
          <a:p>
            <a:pPr marL="0" indent="0">
              <a:buNone/>
            </a:pPr>
            <a:r>
              <a:rPr lang="cs-CZ" dirty="0"/>
              <a:t>GIRAUD, </a:t>
            </a:r>
            <a:r>
              <a:rPr lang="cs-CZ" dirty="0" err="1"/>
              <a:t>Eugène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6.2.2013].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commons.wikimedia.org/wiki/File:Flaubert-Giraud.jpg</a:t>
            </a: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/>
              <a:t>Veškeré hypertextové odkazy jsou platné ke dni vytvoření díla.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601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433041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KLINKA</a:t>
            </a:r>
            <a:r>
              <a:rPr lang="cs-CZ" dirty="0"/>
              <a:t>, Tomáš a kol. </a:t>
            </a:r>
            <a:r>
              <a:rPr lang="cs-CZ" i="1" dirty="0"/>
              <a:t>Francouzština, Otázky a odpovědi</a:t>
            </a:r>
            <a:r>
              <a:rPr lang="cs-CZ" dirty="0"/>
              <a:t>. Dubicko: INFOA, 2008, ISBN 978-80-7240-609-8</a:t>
            </a:r>
            <a:r>
              <a:rPr lang="cs-CZ" dirty="0" smtClean="0"/>
              <a:t>.</a:t>
            </a:r>
          </a:p>
          <a:p>
            <a:r>
              <a:rPr lang="cs-CZ" smtClean="0"/>
              <a:t>vlastní materiály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Veškeré hypertextové odkazy jsou platné ke dni vytvoření díla.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168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377</TotalTime>
  <Words>649</Words>
  <Application>Microsoft Office PowerPoint</Application>
  <PresentationFormat>Předvádění na obrazovce (4:3)</PresentationFormat>
  <Paragraphs>240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projekt</vt:lpstr>
      <vt:lpstr>Francouzská literatura la littérature franÇaise</vt:lpstr>
      <vt:lpstr>ANOTACE</vt:lpstr>
      <vt:lpstr>Questions thématiques</vt:lpstr>
      <vt:lpstr>Les genres littéraires</vt:lpstr>
      <vt:lpstr>Les genres littéraires</vt:lpstr>
      <vt:lpstr>Les genres littéraires</vt:lpstr>
      <vt:lpstr>Les oeuvres majeures de la littérature française</vt:lpstr>
      <vt:lpstr>Les oeuvres majeures de la littérature française</vt:lpstr>
      <vt:lpstr>Les oeuvres majeures de la littérature française</vt:lpstr>
      <vt:lpstr>  </vt:lpstr>
      <vt:lpstr>Trouvez l´auteurs des oeuvres littéraires</vt:lpstr>
      <vt:lpstr>Qui est-ce? Décrivez les images.</vt:lpstr>
      <vt:lpstr>Prezentace aplikace PowerPoint</vt:lpstr>
      <vt:lpstr>Zdroje a použitá literatura</vt:lpstr>
      <vt:lpstr>Zdroje a použitá literatura</vt:lpstr>
      <vt:lpstr>Zdroje a použitá literatura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42</cp:revision>
  <dcterms:created xsi:type="dcterms:W3CDTF">2012-06-20T16:12:09Z</dcterms:created>
  <dcterms:modified xsi:type="dcterms:W3CDTF">2014-02-20T12:19:22Z</dcterms:modified>
</cp:coreProperties>
</file>