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2" r:id="rId12"/>
    <p:sldId id="274" r:id="rId13"/>
    <p:sldId id="275" r:id="rId14"/>
    <p:sldId id="276" r:id="rId15"/>
    <p:sldId id="277" r:id="rId16"/>
    <p:sldId id="278" r:id="rId17"/>
    <p:sldId id="279" r:id="rId18"/>
    <p:sldId id="283" r:id="rId19"/>
    <p:sldId id="284" r:id="rId20"/>
    <p:sldId id="285" r:id="rId21"/>
    <p:sldId id="286" r:id="rId22"/>
    <p:sldId id="287" r:id="rId23"/>
    <p:sldId id="288" r:id="rId24"/>
    <p:sldId id="281" r:id="rId25"/>
    <p:sldId id="28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6.jpeg"/><Relationship Id="rId7" Type="http://schemas.openxmlformats.org/officeDocument/2006/relationships/image" Target="../media/image11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wmf"/><Relationship Id="rId11" Type="http://schemas.openxmlformats.org/officeDocument/2006/relationships/image" Target="../media/image19.jpeg"/><Relationship Id="rId5" Type="http://schemas.openxmlformats.org/officeDocument/2006/relationships/image" Target="../media/image9.jpeg"/><Relationship Id="rId10" Type="http://schemas.openxmlformats.org/officeDocument/2006/relationships/image" Target="../media/image18.jpeg"/><Relationship Id="rId4" Type="http://schemas.openxmlformats.org/officeDocument/2006/relationships/image" Target="../media/image8.gif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youtube.com/watch?v=HI63PUXnVMw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www.youtube.com/watch?v=fcUJgPCwfJM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youtube.com/watch?v=G1Nz-U9znnY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youtube.com/watch?v=BlHckmVjnho" TargetMode="Externa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youtube.com/watch?v=SEckVvnZw8A" TargetMode="Externa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www.youtube.com/watch?v=T-kY7JEGrNI" TargetMode="Externa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_Voyage_dans_la_lune.jpg" TargetMode="External"/><Relationship Id="rId7" Type="http://schemas.openxmlformats.org/officeDocument/2006/relationships/hyperlink" Target="http://commons.wikimedia.org/wiki/File:Emilie_Dequenne_and_Jean-Pierre_Jeunet_at_the_2009_Deauville_American_Film_Festival-01.jpg" TargetMode="External"/><Relationship Id="rId2" Type="http://schemas.openxmlformats.org/officeDocument/2006/relationships/hyperlink" Target="http://cs.wikipedia.org/wiki/Soubor:Fratelli_Lumiere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en.wikipedia.org/wiki/File:La_Grande_Vadrouille_poster.jpg" TargetMode="External"/><Relationship Id="rId5" Type="http://schemas.openxmlformats.org/officeDocument/2006/relationships/hyperlink" Target="http://commons.wikimedia.org/wiki/File:Montmartre-Truffaut.JPG" TargetMode="External"/><Relationship Id="rId4" Type="http://schemas.openxmlformats.org/officeDocument/2006/relationships/hyperlink" Target="http://commons.wikimedia.org/wiki/File:Les_enfants_du_Paradis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1213306"/>
          </a:xfrm>
        </p:spPr>
        <p:txBody>
          <a:bodyPr/>
          <a:lstStyle/>
          <a:p>
            <a:r>
              <a:rPr lang="cs-CZ" sz="3200" dirty="0" smtClean="0"/>
              <a:t>francouzská kinematografie</a:t>
            </a:r>
            <a:br>
              <a:rPr lang="cs-CZ" sz="3200" dirty="0" smtClean="0"/>
            </a:br>
            <a:r>
              <a:rPr lang="cs-CZ" sz="3200" dirty="0" err="1" smtClean="0"/>
              <a:t>Le</a:t>
            </a:r>
            <a:r>
              <a:rPr lang="cs-CZ" sz="3200" dirty="0" smtClean="0"/>
              <a:t> </a:t>
            </a:r>
            <a:r>
              <a:rPr lang="cs-CZ" sz="3200" dirty="0" err="1" smtClean="0"/>
              <a:t>cinéma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VY_32_INOVACE_7.FJ.08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8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748047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francouzsky </a:t>
                      </a:r>
                      <a:r>
                        <a:rPr lang="cs-CZ" sz="1200" dirty="0" smtClean="0"/>
                        <a:t>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/>
              <a:t>Materiál slouží ke všeobecnému seznámení žáků s francouzskou </a:t>
            </a:r>
            <a:r>
              <a:rPr lang="cs-CZ" sz="1100" dirty="0" smtClean="0"/>
              <a:t>kinematografií </a:t>
            </a:r>
            <a:r>
              <a:rPr lang="cs-CZ" sz="1100" dirty="0"/>
              <a:t>a slovní zásobou k danému tématu.</a:t>
            </a:r>
          </a:p>
          <a:p>
            <a:pPr algn="just"/>
            <a:r>
              <a:rPr lang="cs-CZ" sz="1100" dirty="0"/>
              <a:t>Obrazový materiál je </a:t>
            </a:r>
            <a:r>
              <a:rPr lang="cs-CZ" sz="1100" dirty="0" smtClean="0"/>
              <a:t> vhodný </a:t>
            </a:r>
            <a:r>
              <a:rPr lang="cs-CZ" sz="1100" dirty="0"/>
              <a:t>pro </a:t>
            </a:r>
            <a:r>
              <a:rPr lang="cs-CZ" sz="1100" dirty="0" smtClean="0"/>
              <a:t>popis a komentář. Studenti mohou tvořit jednoduché dialogy pro němé filmy. Komentovat jednotlivé ukázky, popisovat osoby a děje.</a:t>
            </a:r>
            <a:endParaRPr lang="cs-CZ" sz="1100" dirty="0"/>
          </a:p>
          <a:p>
            <a:pPr algn="just"/>
            <a:r>
              <a:rPr lang="cs-CZ" sz="1100" dirty="0"/>
              <a:t>Znalosti a slovní zásoba může být zkontrolována pomocí  otázek, které jsou součástí materiálu.</a:t>
            </a:r>
          </a:p>
          <a:p>
            <a:pPr algn="just"/>
            <a:r>
              <a:rPr lang="cs-CZ" sz="1100" dirty="0"/>
              <a:t>Materiál se využije ve výkladové části hodiny.</a:t>
            </a:r>
          </a:p>
          <a:p>
            <a:pPr algn="just"/>
            <a:r>
              <a:rPr lang="cs-CZ" sz="1100" dirty="0"/>
              <a:t>Pomůcky: interaktivní tabule.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824536"/>
          </a:xfrm>
        </p:spPr>
        <p:txBody>
          <a:bodyPr>
            <a:normAutofit/>
          </a:bodyPr>
          <a:lstStyle/>
          <a:p>
            <a:r>
              <a:rPr lang="cs-CZ" dirty="0" err="1" smtClean="0"/>
              <a:t>Allez</a:t>
            </a:r>
            <a:r>
              <a:rPr lang="cs-CZ" dirty="0" smtClean="0"/>
              <a:t> -vous au </a:t>
            </a:r>
            <a:r>
              <a:rPr lang="cs-CZ" dirty="0" err="1" smtClean="0"/>
              <a:t>cinéma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i="1" dirty="0" err="1" smtClean="0"/>
              <a:t>souvent</a:t>
            </a:r>
            <a:r>
              <a:rPr lang="cs-CZ" i="1" dirty="0" smtClean="0"/>
              <a:t>-de </a:t>
            </a:r>
            <a:r>
              <a:rPr lang="cs-CZ" i="1" dirty="0" err="1" smtClean="0"/>
              <a:t>temps</a:t>
            </a:r>
            <a:r>
              <a:rPr lang="cs-CZ" i="1" dirty="0" smtClean="0"/>
              <a:t> en </a:t>
            </a:r>
            <a:r>
              <a:rPr lang="cs-CZ" i="1" dirty="0" err="1" smtClean="0"/>
              <a:t>temps</a:t>
            </a:r>
            <a:r>
              <a:rPr lang="cs-CZ" i="1" dirty="0" smtClean="0"/>
              <a:t> – </a:t>
            </a:r>
            <a:r>
              <a:rPr lang="cs-CZ" i="1" dirty="0" err="1" smtClean="0"/>
              <a:t>régulièrement</a:t>
            </a:r>
            <a:r>
              <a:rPr lang="cs-CZ" i="1" dirty="0" smtClean="0"/>
              <a:t> – </a:t>
            </a:r>
            <a:r>
              <a:rPr lang="cs-CZ" i="1" dirty="0" err="1" smtClean="0"/>
              <a:t>tous</a:t>
            </a:r>
            <a:r>
              <a:rPr lang="cs-CZ" i="1" dirty="0" smtClean="0"/>
              <a:t> les </a:t>
            </a:r>
            <a:r>
              <a:rPr lang="cs-CZ" i="1" dirty="0" err="1" smtClean="0"/>
              <a:t>mois</a:t>
            </a:r>
            <a:r>
              <a:rPr lang="cs-CZ" i="1" dirty="0" smtClean="0"/>
              <a:t> – </a:t>
            </a:r>
            <a:r>
              <a:rPr lang="cs-CZ" i="1" dirty="0" err="1" smtClean="0"/>
              <a:t>une</a:t>
            </a:r>
            <a:r>
              <a:rPr lang="cs-CZ" i="1" dirty="0" smtClean="0"/>
              <a:t> </a:t>
            </a:r>
            <a:r>
              <a:rPr lang="cs-CZ" i="1" dirty="0" err="1" smtClean="0"/>
              <a:t>fois</a:t>
            </a:r>
            <a:r>
              <a:rPr lang="cs-CZ" i="1" dirty="0" smtClean="0"/>
              <a:t> par </a:t>
            </a:r>
            <a:r>
              <a:rPr lang="cs-CZ" i="1" dirty="0" err="1" smtClean="0"/>
              <a:t>semaine</a:t>
            </a:r>
            <a:r>
              <a:rPr lang="cs-CZ" i="1" dirty="0" smtClean="0"/>
              <a:t> – pendant les </a:t>
            </a:r>
            <a:r>
              <a:rPr lang="cs-CZ" i="1" dirty="0" err="1" smtClean="0"/>
              <a:t>vacances</a:t>
            </a:r>
            <a:r>
              <a:rPr lang="cs-CZ" i="1" dirty="0" smtClean="0"/>
              <a:t> – </a:t>
            </a:r>
            <a:r>
              <a:rPr lang="cs-CZ" i="1" dirty="0" err="1" smtClean="0"/>
              <a:t>rarement</a:t>
            </a:r>
            <a:r>
              <a:rPr lang="cs-CZ" i="1" dirty="0" smtClean="0"/>
              <a:t>)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2. </a:t>
            </a: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de </a:t>
            </a:r>
            <a:r>
              <a:rPr lang="cs-CZ" dirty="0" err="1" smtClean="0"/>
              <a:t>films</a:t>
            </a:r>
            <a:r>
              <a:rPr lang="cs-CZ" dirty="0" smtClean="0"/>
              <a:t> </a:t>
            </a:r>
            <a:r>
              <a:rPr lang="cs-CZ" dirty="0" err="1" smtClean="0"/>
              <a:t>aimez</a:t>
            </a:r>
            <a:r>
              <a:rPr lang="cs-CZ" dirty="0" smtClean="0"/>
              <a:t>-vous?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un</a:t>
            </a:r>
            <a:r>
              <a:rPr lang="cs-CZ" i="1" dirty="0" smtClean="0"/>
              <a:t> film </a:t>
            </a:r>
            <a:r>
              <a:rPr lang="cs-CZ" i="1" dirty="0" err="1" smtClean="0"/>
              <a:t>d´horreur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</a:t>
            </a:r>
            <a:r>
              <a:rPr lang="cs-CZ" i="1" dirty="0" err="1" smtClean="0"/>
              <a:t>dessin</a:t>
            </a:r>
            <a:r>
              <a:rPr lang="cs-CZ" i="1" dirty="0" smtClean="0"/>
              <a:t> </a:t>
            </a:r>
            <a:r>
              <a:rPr lang="cs-CZ" i="1" dirty="0" err="1" smtClean="0"/>
              <a:t>animé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</a:t>
            </a:r>
            <a:r>
              <a:rPr lang="cs-CZ" i="1" dirty="0" err="1" smtClean="0"/>
              <a:t>polar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film </a:t>
            </a:r>
            <a:r>
              <a:rPr lang="cs-CZ" i="1" dirty="0" err="1" smtClean="0"/>
              <a:t>romantique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film </a:t>
            </a:r>
            <a:r>
              <a:rPr lang="cs-CZ" i="1" dirty="0" err="1" smtClean="0"/>
              <a:t>d´action</a:t>
            </a:r>
            <a:r>
              <a:rPr lang="cs-CZ" i="1" dirty="0" smtClean="0"/>
              <a:t> et </a:t>
            </a:r>
            <a:r>
              <a:rPr lang="cs-CZ" i="1" dirty="0" err="1" smtClean="0"/>
              <a:t>d´aventure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film de science-fiction – </a:t>
            </a:r>
            <a:r>
              <a:rPr lang="cs-CZ" i="1" dirty="0" err="1" smtClean="0"/>
              <a:t>une</a:t>
            </a:r>
            <a:r>
              <a:rPr lang="cs-CZ" i="1" dirty="0" smtClean="0"/>
              <a:t> </a:t>
            </a:r>
            <a:r>
              <a:rPr lang="cs-CZ" i="1" dirty="0" err="1" smtClean="0"/>
              <a:t>comédie</a:t>
            </a:r>
            <a:r>
              <a:rPr lang="cs-CZ" i="1" dirty="0" smtClean="0"/>
              <a:t> – </a:t>
            </a:r>
            <a:r>
              <a:rPr lang="cs-CZ" i="1" dirty="0" err="1" smtClean="0"/>
              <a:t>un</a:t>
            </a:r>
            <a:r>
              <a:rPr lang="cs-CZ" i="1" dirty="0" smtClean="0"/>
              <a:t> film </a:t>
            </a:r>
            <a:r>
              <a:rPr lang="cs-CZ" i="1" dirty="0" err="1" smtClean="0"/>
              <a:t>fantastique</a:t>
            </a:r>
            <a:r>
              <a:rPr lang="cs-CZ" i="1" dirty="0" smtClean="0"/>
              <a:t> – </a:t>
            </a:r>
            <a:r>
              <a:rPr lang="cs-CZ" i="1" dirty="0" err="1" smtClean="0"/>
              <a:t>une</a:t>
            </a:r>
            <a:r>
              <a:rPr lang="cs-CZ" i="1" dirty="0" smtClean="0"/>
              <a:t> </a:t>
            </a:r>
            <a:r>
              <a:rPr lang="cs-CZ" i="1" dirty="0" err="1" smtClean="0"/>
              <a:t>comédie</a:t>
            </a:r>
            <a:r>
              <a:rPr lang="cs-CZ" i="1" dirty="0" smtClean="0"/>
              <a:t> </a:t>
            </a:r>
            <a:r>
              <a:rPr lang="cs-CZ" i="1" dirty="0" err="1" smtClean="0"/>
              <a:t>dramatique</a:t>
            </a:r>
            <a:r>
              <a:rPr lang="cs-CZ" i="1" dirty="0" smtClean="0"/>
              <a:t>)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67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/>
              <a:t>Quel</a:t>
            </a:r>
            <a:r>
              <a:rPr lang="cs-CZ" dirty="0"/>
              <a:t> film </a:t>
            </a:r>
            <a:r>
              <a:rPr lang="cs-CZ" dirty="0" err="1"/>
              <a:t>avez</a:t>
            </a:r>
            <a:r>
              <a:rPr lang="cs-CZ" dirty="0"/>
              <a:t>-vous </a:t>
            </a:r>
            <a:r>
              <a:rPr lang="cs-CZ" dirty="0" err="1"/>
              <a:t>vu</a:t>
            </a:r>
            <a:r>
              <a:rPr lang="cs-CZ" dirty="0"/>
              <a:t> </a:t>
            </a:r>
            <a:r>
              <a:rPr lang="cs-CZ" dirty="0" err="1"/>
              <a:t>récemment</a:t>
            </a:r>
            <a:r>
              <a:rPr lang="cs-CZ" dirty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 err="1" smtClean="0"/>
              <a:t>Quel</a:t>
            </a:r>
            <a:r>
              <a:rPr lang="cs-CZ" dirty="0" smtClean="0"/>
              <a:t>/</a:t>
            </a:r>
            <a:r>
              <a:rPr lang="cs-CZ" dirty="0" err="1" smtClean="0"/>
              <a:t>quelle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votre</a:t>
            </a:r>
            <a:r>
              <a:rPr lang="cs-CZ" dirty="0" smtClean="0"/>
              <a:t> </a:t>
            </a:r>
            <a:r>
              <a:rPr lang="cs-CZ" dirty="0" err="1" smtClean="0"/>
              <a:t>acteur</a:t>
            </a:r>
            <a:r>
              <a:rPr lang="cs-CZ" dirty="0" smtClean="0"/>
              <a:t>/</a:t>
            </a:r>
            <a:r>
              <a:rPr lang="cs-CZ" dirty="0" err="1" smtClean="0"/>
              <a:t>actrice</a:t>
            </a:r>
            <a:r>
              <a:rPr lang="cs-CZ" dirty="0" smtClean="0"/>
              <a:t> </a:t>
            </a:r>
            <a:r>
              <a:rPr lang="cs-CZ" dirty="0" err="1" smtClean="0"/>
              <a:t>préféré</a:t>
            </a:r>
            <a:r>
              <a:rPr lang="cs-CZ" dirty="0" smtClean="0"/>
              <a:t>/e?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/>
              <a:t>films</a:t>
            </a:r>
            <a:r>
              <a:rPr lang="cs-CZ" dirty="0"/>
              <a:t> </a:t>
            </a:r>
            <a:r>
              <a:rPr lang="cs-CZ" dirty="0" err="1"/>
              <a:t>français</a:t>
            </a:r>
            <a:r>
              <a:rPr lang="cs-CZ" dirty="0"/>
              <a:t> </a:t>
            </a:r>
            <a:r>
              <a:rPr lang="cs-CZ" dirty="0" err="1"/>
              <a:t>connaissez</a:t>
            </a:r>
            <a:r>
              <a:rPr lang="cs-CZ" dirty="0"/>
              <a:t>-vous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/>
              <a:t>acteurs</a:t>
            </a:r>
            <a:r>
              <a:rPr lang="cs-CZ" dirty="0"/>
              <a:t> et </a:t>
            </a:r>
            <a:r>
              <a:rPr lang="cs-CZ" dirty="0" err="1"/>
              <a:t>cinéastes</a:t>
            </a:r>
            <a:r>
              <a:rPr lang="cs-CZ" dirty="0"/>
              <a:t> </a:t>
            </a:r>
            <a:r>
              <a:rPr lang="cs-CZ" dirty="0" err="1"/>
              <a:t>français</a:t>
            </a:r>
            <a:r>
              <a:rPr lang="cs-CZ" dirty="0"/>
              <a:t> </a:t>
            </a:r>
            <a:r>
              <a:rPr lang="cs-CZ" dirty="0" err="1"/>
              <a:t>connaissez</a:t>
            </a:r>
            <a:r>
              <a:rPr lang="cs-CZ" dirty="0"/>
              <a:t>-vous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  </a:t>
            </a:r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/>
              <a:t>que</a:t>
            </a:r>
            <a:r>
              <a:rPr lang="cs-CZ" dirty="0"/>
              <a:t> vous </a:t>
            </a:r>
            <a:r>
              <a:rPr lang="cs-CZ" dirty="0" err="1"/>
              <a:t>préférez</a:t>
            </a:r>
            <a:r>
              <a:rPr lang="cs-CZ" dirty="0"/>
              <a:t> – les </a:t>
            </a:r>
            <a:r>
              <a:rPr lang="cs-CZ" dirty="0" err="1"/>
              <a:t>films</a:t>
            </a:r>
            <a:r>
              <a:rPr lang="cs-CZ" dirty="0"/>
              <a:t> </a:t>
            </a:r>
            <a:r>
              <a:rPr lang="cs-CZ" dirty="0" err="1"/>
              <a:t>doublés</a:t>
            </a:r>
            <a:r>
              <a:rPr lang="cs-CZ" dirty="0"/>
              <a:t> ou </a:t>
            </a:r>
            <a:r>
              <a:rPr lang="cs-CZ" dirty="0" err="1"/>
              <a:t>sous-titrés</a:t>
            </a:r>
            <a:r>
              <a:rPr lang="cs-CZ" dirty="0"/>
              <a:t> en </a:t>
            </a:r>
            <a:r>
              <a:rPr lang="cs-CZ" dirty="0" err="1"/>
              <a:t>version</a:t>
            </a:r>
            <a:r>
              <a:rPr lang="cs-CZ" dirty="0"/>
              <a:t> </a:t>
            </a:r>
            <a:r>
              <a:rPr lang="cs-CZ" dirty="0" err="1"/>
              <a:t>originale</a:t>
            </a:r>
            <a:r>
              <a:rPr lang="cs-CZ" dirty="0"/>
              <a:t> (</a:t>
            </a:r>
            <a:r>
              <a:rPr lang="cs-CZ" dirty="0" err="1"/>
              <a:t>VO</a:t>
            </a:r>
            <a:r>
              <a:rPr lang="cs-CZ" dirty="0" smtClean="0"/>
              <a:t>)?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 err="1" smtClean="0"/>
              <a:t>Il</a:t>
            </a:r>
            <a:r>
              <a:rPr lang="cs-CZ" dirty="0" smtClean="0"/>
              <a:t> </a:t>
            </a:r>
            <a:r>
              <a:rPr lang="cs-CZ" dirty="0"/>
              <a:t>y a en </a:t>
            </a:r>
            <a:r>
              <a:rPr lang="cs-CZ" dirty="0" err="1"/>
              <a:t>République</a:t>
            </a:r>
            <a:r>
              <a:rPr lang="cs-CZ" dirty="0"/>
              <a:t> </a:t>
            </a:r>
            <a:r>
              <a:rPr lang="cs-CZ" dirty="0" err="1"/>
              <a:t>tchèque</a:t>
            </a:r>
            <a:r>
              <a:rPr lang="cs-CZ" dirty="0"/>
              <a:t> des </a:t>
            </a:r>
            <a:r>
              <a:rPr lang="cs-CZ" dirty="0" err="1"/>
              <a:t>festivals</a:t>
            </a:r>
            <a:r>
              <a:rPr lang="cs-CZ" dirty="0"/>
              <a:t> de </a:t>
            </a:r>
            <a:r>
              <a:rPr lang="cs-CZ" dirty="0" err="1"/>
              <a:t>cinéma</a:t>
            </a:r>
            <a:r>
              <a:rPr lang="cs-CZ" dirty="0"/>
              <a:t> </a:t>
            </a:r>
            <a:r>
              <a:rPr lang="cs-CZ" dirty="0" err="1"/>
              <a:t>célèbres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 err="1" smtClean="0"/>
              <a:t>Il</a:t>
            </a:r>
            <a:r>
              <a:rPr lang="cs-CZ" dirty="0" smtClean="0"/>
              <a:t> </a:t>
            </a:r>
            <a:r>
              <a:rPr lang="cs-CZ" dirty="0"/>
              <a:t>y a en France des </a:t>
            </a:r>
            <a:r>
              <a:rPr lang="cs-CZ" dirty="0" err="1"/>
              <a:t>festivals</a:t>
            </a:r>
            <a:r>
              <a:rPr lang="cs-CZ" dirty="0"/>
              <a:t> de </a:t>
            </a:r>
            <a:r>
              <a:rPr lang="cs-CZ" dirty="0" err="1"/>
              <a:t>cinéma</a:t>
            </a:r>
            <a:r>
              <a:rPr lang="cs-CZ" dirty="0"/>
              <a:t> </a:t>
            </a:r>
            <a:r>
              <a:rPr lang="cs-CZ" dirty="0" err="1"/>
              <a:t>célèbres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4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genres</a:t>
            </a:r>
            <a:r>
              <a:rPr lang="cs-CZ" dirty="0" smtClean="0"/>
              <a:t> de </a:t>
            </a:r>
            <a:r>
              <a:rPr lang="cs-CZ" dirty="0" err="1" smtClean="0"/>
              <a:t>films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4968552"/>
          </a:xfrm>
        </p:spPr>
        <p:txBody>
          <a:bodyPr numCol="1"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i="1" dirty="0" smtClean="0"/>
          </a:p>
          <a:p>
            <a:pPr>
              <a:buFont typeface="Arial" pitchFamily="34" charset="0"/>
              <a:buChar char="•"/>
            </a:pPr>
            <a:endParaRPr lang="cs-CZ" i="1" dirty="0"/>
          </a:p>
          <a:p>
            <a:pPr>
              <a:buFont typeface="Arial" pitchFamily="34" charset="0"/>
              <a:buChar char="•"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>
              <a:buFont typeface="Arial" pitchFamily="34" charset="0"/>
              <a:buChar char="•"/>
            </a:pPr>
            <a:endParaRPr lang="cs-CZ" i="1" dirty="0"/>
          </a:p>
          <a:p>
            <a:pPr>
              <a:buFont typeface="Arial" pitchFamily="34" charset="0"/>
              <a:buChar char="•"/>
            </a:pPr>
            <a:endParaRPr lang="cs-CZ" i="1" dirty="0" smtClean="0"/>
          </a:p>
          <a:p>
            <a:pPr>
              <a:buFont typeface="Arial" pitchFamily="34" charset="0"/>
              <a:buChar char="•"/>
            </a:pPr>
            <a:endParaRPr lang="cs-CZ" i="1" dirty="0" smtClean="0"/>
          </a:p>
        </p:txBody>
      </p:sp>
      <p:pic>
        <p:nvPicPr>
          <p:cNvPr id="2051" name="Picture 3" descr="C:\Users\bj\AppData\Local\Microsoft\Windows\Temporary Internet Files\Content.IE5\ATBSR7PU\MP9004490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680" y="2183805"/>
            <a:ext cx="1863903" cy="239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j\AppData\Local\Microsoft\Windows\Temporary Internet Files\Content.IE5\ATBSR7PU\MC9003835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14692"/>
            <a:ext cx="2021114" cy="241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j\AppData\Local\Microsoft\Windows\Temporary Internet Files\Content.IE5\HZ8V0EG3\MM90039575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583" y="2468442"/>
            <a:ext cx="2499826" cy="21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362" y="4857045"/>
            <a:ext cx="20942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dessin</a:t>
            </a:r>
            <a:r>
              <a:rPr lang="cs-CZ" dirty="0"/>
              <a:t> </a:t>
            </a:r>
            <a:r>
              <a:rPr lang="cs-CZ" dirty="0" err="1"/>
              <a:t>animé</a:t>
            </a:r>
            <a:r>
              <a:rPr lang="cs-CZ" dirty="0"/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608242" y="4857045"/>
            <a:ext cx="1734228" cy="4549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polar</a:t>
            </a:r>
            <a:r>
              <a:rPr lang="cs-CZ" dirty="0"/>
              <a:t>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203532" y="4857045"/>
            <a:ext cx="1746197" cy="5536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</a:t>
            </a:r>
            <a:r>
              <a:rPr lang="cs-CZ" dirty="0" err="1"/>
              <a:t>d´horreur</a:t>
            </a:r>
            <a:r>
              <a:rPr lang="cs-CZ" dirty="0"/>
              <a:t>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32689" y="4857045"/>
            <a:ext cx="1719241" cy="4316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comédie</a:t>
            </a:r>
            <a:endParaRPr lang="cs-CZ" dirty="0"/>
          </a:p>
        </p:txBody>
      </p:sp>
      <p:pic>
        <p:nvPicPr>
          <p:cNvPr id="2057" name="Picture 9" descr="C:\Users\bj\AppData\Local\Microsoft\Windows\Temporary Internet Files\Content.IE5\ATBSR7PU\MP90017886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308" y="1943476"/>
            <a:ext cx="1817162" cy="275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50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genres</a:t>
            </a:r>
            <a:r>
              <a:rPr lang="cs-CZ" dirty="0" smtClean="0"/>
              <a:t> de </a:t>
            </a:r>
            <a:r>
              <a:rPr lang="cs-CZ" dirty="0" err="1" smtClean="0"/>
              <a:t>films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251425" y="4070027"/>
            <a:ext cx="23102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</a:t>
            </a:r>
            <a:r>
              <a:rPr lang="cs-CZ" dirty="0" err="1"/>
              <a:t>romantique</a:t>
            </a:r>
            <a:r>
              <a:rPr lang="cs-CZ" dirty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98437" y="3960012"/>
            <a:ext cx="2112599" cy="7372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de science-fiction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15621" y="3934771"/>
            <a:ext cx="1872515" cy="5492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western</a:t>
            </a:r>
          </a:p>
        </p:txBody>
      </p:sp>
      <p:pic>
        <p:nvPicPr>
          <p:cNvPr id="3077" name="Picture 5" descr="C:\Users\bj\AppData\Local\Microsoft\Windows\Temporary Internet Files\Content.IE5\HZ8V0EG3\MC900027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93" y="1651169"/>
            <a:ext cx="2774889" cy="206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bj\AppData\Local\Microsoft\Windows\Temporary Internet Files\Content.IE5\ATBSR7PU\MC900240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99" y="1606020"/>
            <a:ext cx="1969569" cy="21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bj\AppData\Local\Microsoft\Windows\Temporary Internet Files\Content.IE5\ATBSR7PU\MP9003997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239" y="1205574"/>
            <a:ext cx="1820353" cy="272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8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genres</a:t>
            </a:r>
            <a:r>
              <a:rPr lang="cs-CZ" dirty="0" smtClean="0"/>
              <a:t> de </a:t>
            </a:r>
            <a:r>
              <a:rPr lang="cs-CZ" dirty="0" err="1" smtClean="0"/>
              <a:t>films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84168" y="4483932"/>
            <a:ext cx="23102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</a:t>
            </a:r>
            <a:r>
              <a:rPr lang="cs-CZ" dirty="0" err="1"/>
              <a:t>d´action</a:t>
            </a:r>
            <a:r>
              <a:rPr lang="cs-CZ" dirty="0"/>
              <a:t> et </a:t>
            </a:r>
            <a:r>
              <a:rPr lang="cs-CZ" dirty="0" err="1"/>
              <a:t>d´aventure</a:t>
            </a:r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7384" y="4182984"/>
            <a:ext cx="16001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de </a:t>
            </a:r>
            <a:r>
              <a:rPr lang="cs-CZ" dirty="0" err="1"/>
              <a:t>guerre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48829" y="4650045"/>
            <a:ext cx="1763045" cy="6886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un</a:t>
            </a:r>
            <a:r>
              <a:rPr lang="cs-CZ" dirty="0"/>
              <a:t> film </a:t>
            </a:r>
            <a:r>
              <a:rPr lang="cs-CZ" dirty="0" err="1"/>
              <a:t>historique</a:t>
            </a:r>
            <a:endParaRPr lang="cs-CZ" dirty="0"/>
          </a:p>
        </p:txBody>
      </p:sp>
      <p:pic>
        <p:nvPicPr>
          <p:cNvPr id="4102" name="Picture 6" descr="C:\Users\bj\AppData\Local\Microsoft\Windows\Temporary Internet Files\Content.IE5\ATBSR7PU\MP9004464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99994"/>
            <a:ext cx="1932929" cy="298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bj\AppData\Local\Microsoft\Windows\Temporary Internet Files\Content.IE5\49N64I9Y\MP9004393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73" y="2051329"/>
            <a:ext cx="2658015" cy="176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bj\AppData\Local\Microsoft\Windows\Temporary Internet Files\Content.IE5\GWN8GIV3\MP9004318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036" y="1887554"/>
            <a:ext cx="3157599" cy="232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54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genre</a:t>
            </a:r>
            <a:r>
              <a:rPr lang="cs-CZ" dirty="0" smtClean="0"/>
              <a:t> de film </a:t>
            </a:r>
            <a:r>
              <a:rPr lang="cs-CZ" dirty="0" err="1" smtClean="0"/>
              <a:t>répresentent</a:t>
            </a:r>
            <a:r>
              <a:rPr lang="cs-CZ" dirty="0"/>
              <a:t> </a:t>
            </a:r>
            <a:r>
              <a:rPr lang="cs-CZ" dirty="0" smtClean="0"/>
              <a:t>les </a:t>
            </a:r>
            <a:r>
              <a:rPr lang="cs-CZ" dirty="0" err="1" smtClean="0"/>
              <a:t>images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4" descr="C:\Users\bj\AppData\Local\Microsoft\Windows\Temporary Internet Files\Content.IE5\ATBSR7PU\MC90038359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44824"/>
            <a:ext cx="2566233" cy="306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bj\AppData\Local\Microsoft\Windows\Temporary Internet Files\Content.IE5\ATBSR7PU\MP9004490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2808312" cy="361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bj\AppData\Local\Microsoft\Windows\Temporary Internet Files\Content.IE5\HZ8V0EG3\MM90039575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091" y="2421220"/>
            <a:ext cx="2499826" cy="21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bj\AppData\Local\Microsoft\Windows\Temporary Internet Files\Content.IE5\ATBSR7PU\MP90017886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615" y="1339887"/>
            <a:ext cx="2672777" cy="404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bj\AppData\Local\Microsoft\Windows\Temporary Internet Files\Content.IE5\HZ8V0EG3\MC9000277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603" y="1824080"/>
            <a:ext cx="4138801" cy="308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bj\AppData\Local\Microsoft\Windows\Temporary Internet Files\Content.IE5\ATBSR7PU\MC900240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978" y="1556792"/>
            <a:ext cx="3246051" cy="347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bj\AppData\Local\Microsoft\Windows\Temporary Internet Files\Content.IE5\ATBSR7PU\MP90039973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054" y="1264497"/>
            <a:ext cx="2953897" cy="442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bj\AppData\Local\Microsoft\Windows\Temporary Internet Files\Content.IE5\49N64I9Y\MP90043931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575" y="2096233"/>
            <a:ext cx="3821829" cy="253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bj\AppData\Local\Microsoft\Windows\Temporary Internet Files\Content.IE5\ATBSR7PU\MP900446436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879" y="1259335"/>
            <a:ext cx="3113516" cy="480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bj\AppData\Local\Microsoft\Windows\Temporary Internet Files\Content.IE5\GWN8GIV3\MP90043181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392" y="1920152"/>
            <a:ext cx="4730193" cy="348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26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504056"/>
          </a:xfrm>
        </p:spPr>
        <p:txBody>
          <a:bodyPr/>
          <a:lstStyle/>
          <a:p>
            <a:r>
              <a:rPr lang="cs-CZ" dirty="0" err="1" smtClean="0"/>
              <a:t>Vocabulaire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cinéma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6093296"/>
          </a:xfrm>
        </p:spPr>
        <p:txBody>
          <a:bodyPr numCol="2"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acteur</a:t>
            </a:r>
            <a:r>
              <a:rPr lang="cs-CZ" sz="2100" dirty="0" smtClean="0"/>
              <a:t>/</a:t>
            </a: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actrice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réalisateur</a:t>
            </a:r>
            <a:r>
              <a:rPr lang="cs-CZ" sz="2100" dirty="0" smtClean="0"/>
              <a:t>/</a:t>
            </a: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réalisatrice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cinéaste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cinéphile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noir</a:t>
            </a:r>
            <a:r>
              <a:rPr lang="cs-CZ" sz="2100" dirty="0" smtClean="0"/>
              <a:t> et </a:t>
            </a:r>
            <a:r>
              <a:rPr lang="cs-CZ" sz="2100" dirty="0" err="1" smtClean="0"/>
              <a:t>blanc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suite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histoire</a:t>
            </a:r>
            <a:r>
              <a:rPr lang="cs-CZ" sz="2100" dirty="0" smtClean="0"/>
              <a:t> </a:t>
            </a:r>
            <a:r>
              <a:rPr lang="cs-CZ" sz="2100" dirty="0" err="1" smtClean="0"/>
              <a:t>d´amour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raconter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l´humour</a:t>
            </a:r>
            <a:r>
              <a:rPr lang="cs-CZ" sz="2100" dirty="0" smtClean="0"/>
              <a:t> (m.)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personnage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héros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une</a:t>
            </a:r>
            <a:r>
              <a:rPr lang="cs-CZ" sz="2100" dirty="0" smtClean="0"/>
              <a:t> </a:t>
            </a:r>
            <a:r>
              <a:rPr lang="cs-CZ" sz="2100" dirty="0" err="1" smtClean="0"/>
              <a:t>adaptation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être</a:t>
            </a:r>
            <a:r>
              <a:rPr lang="cs-CZ" sz="2100" dirty="0" smtClean="0"/>
              <a:t> </a:t>
            </a:r>
            <a:r>
              <a:rPr lang="cs-CZ" sz="2100" dirty="0" err="1" smtClean="0"/>
              <a:t>adapté</a:t>
            </a:r>
            <a:r>
              <a:rPr lang="cs-CZ" sz="2100" dirty="0" smtClean="0"/>
              <a:t>/e au </a:t>
            </a:r>
            <a:r>
              <a:rPr lang="cs-CZ" sz="2100" dirty="0" err="1" smtClean="0"/>
              <a:t>cinéma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des </a:t>
            </a:r>
            <a:r>
              <a:rPr lang="cs-CZ" sz="2100" dirty="0" err="1" smtClean="0"/>
              <a:t>effets</a:t>
            </a:r>
            <a:r>
              <a:rPr lang="cs-CZ" sz="2100" dirty="0" smtClean="0"/>
              <a:t> </a:t>
            </a:r>
            <a:r>
              <a:rPr lang="cs-CZ" sz="2100" dirty="0" err="1" smtClean="0"/>
              <a:t>spéciaux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spectateur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tourner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se </a:t>
            </a:r>
            <a:r>
              <a:rPr lang="cs-CZ" sz="2100" dirty="0" err="1" smtClean="0"/>
              <a:t>derouler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</a:t>
            </a:r>
            <a:r>
              <a:rPr lang="cs-CZ" sz="2100" dirty="0" err="1" smtClean="0"/>
              <a:t>court-métrage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err="1" smtClean="0"/>
              <a:t>un</a:t>
            </a:r>
            <a:r>
              <a:rPr lang="cs-CZ" sz="2100" dirty="0" smtClean="0"/>
              <a:t> long-</a:t>
            </a:r>
            <a:r>
              <a:rPr lang="cs-CZ" sz="2100" dirty="0" err="1" smtClean="0"/>
              <a:t>métrage</a:t>
            </a:r>
            <a:endParaRPr lang="cs-CZ" sz="2100" dirty="0" smtClean="0"/>
          </a:p>
          <a:p>
            <a:pPr>
              <a:buFont typeface="Arial" pitchFamily="34" charset="0"/>
              <a:buChar char="•"/>
            </a:pPr>
            <a:endParaRPr lang="cs-CZ" sz="2100" dirty="0"/>
          </a:p>
          <a:p>
            <a:pPr>
              <a:buFont typeface="Arial" pitchFamily="34" charset="0"/>
              <a:buChar char="•"/>
            </a:pPr>
            <a:endParaRPr lang="cs-CZ" sz="2100" dirty="0" smtClean="0"/>
          </a:p>
          <a:p>
            <a:pPr>
              <a:buFont typeface="Arial" pitchFamily="34" charset="0"/>
              <a:buChar char="•"/>
            </a:pPr>
            <a:endParaRPr lang="cs-CZ" sz="2100" dirty="0"/>
          </a:p>
          <a:p>
            <a:pPr>
              <a:buFont typeface="Arial" pitchFamily="34" charset="0"/>
              <a:buChar char="•"/>
            </a:pPr>
            <a:endParaRPr lang="cs-CZ" sz="2100" dirty="0" smtClean="0"/>
          </a:p>
          <a:p>
            <a:pPr>
              <a:buFont typeface="Arial" pitchFamily="34" charset="0"/>
              <a:buChar char="•"/>
            </a:pPr>
            <a:endParaRPr lang="cs-CZ" sz="2100" dirty="0" smtClean="0"/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herec/herečka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režisér/režisérka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filmař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milovník filmu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černobílý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pokračování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příběh lásky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vyprávět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humor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postava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hrdina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adaptace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zfilmovaný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speciální efekty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divák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točit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odehrávat se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krátký film</a:t>
            </a:r>
          </a:p>
          <a:p>
            <a:pPr>
              <a:buFont typeface="Arial" pitchFamily="34" charset="0"/>
              <a:buChar char="•"/>
            </a:pPr>
            <a:r>
              <a:rPr lang="cs-CZ" sz="2100" dirty="0" smtClean="0"/>
              <a:t>celovečerní film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7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Histoire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cinéma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040560"/>
          </a:xfrm>
        </p:spPr>
        <p:txBody>
          <a:bodyPr numCol="2"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1895 -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cinématographe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1902 -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Voyage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la </a:t>
            </a:r>
            <a:r>
              <a:rPr lang="cs-CZ" dirty="0" err="1" smtClean="0"/>
              <a:t>Lune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1943 </a:t>
            </a:r>
            <a:r>
              <a:rPr lang="cs-CZ" dirty="0"/>
              <a:t>- Les </a:t>
            </a:r>
            <a:r>
              <a:rPr lang="cs-CZ" dirty="0" err="1"/>
              <a:t>Enfants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Paradis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1959 - Les </a:t>
            </a:r>
            <a:r>
              <a:rPr lang="cs-CZ" dirty="0" err="1"/>
              <a:t>Quatre</a:t>
            </a:r>
            <a:r>
              <a:rPr lang="cs-CZ" dirty="0"/>
              <a:t> </a:t>
            </a:r>
            <a:r>
              <a:rPr lang="cs-CZ" dirty="0" err="1"/>
              <a:t>Cents</a:t>
            </a:r>
            <a:r>
              <a:rPr lang="cs-CZ" dirty="0"/>
              <a:t> </a:t>
            </a:r>
            <a:r>
              <a:rPr lang="cs-CZ" dirty="0" err="1"/>
              <a:t>Coups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1966 - La Grande </a:t>
            </a:r>
            <a:r>
              <a:rPr lang="cs-CZ" dirty="0" err="1" smtClean="0"/>
              <a:t>Vadrouille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2001 -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Fabuleux</a:t>
            </a:r>
            <a:r>
              <a:rPr lang="cs-CZ" dirty="0" smtClean="0"/>
              <a:t> </a:t>
            </a:r>
            <a:r>
              <a:rPr lang="cs-CZ" dirty="0" err="1" smtClean="0"/>
              <a:t>destin</a:t>
            </a:r>
            <a:r>
              <a:rPr lang="cs-CZ" dirty="0" smtClean="0"/>
              <a:t> 	</a:t>
            </a:r>
            <a:r>
              <a:rPr lang="cs-CZ" dirty="0" err="1" smtClean="0"/>
              <a:t>d´Amélie</a:t>
            </a:r>
            <a:r>
              <a:rPr lang="cs-CZ" dirty="0" smtClean="0"/>
              <a:t> </a:t>
            </a:r>
            <a:r>
              <a:rPr lang="cs-CZ" dirty="0" err="1" smtClean="0"/>
              <a:t>Poulain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Les </a:t>
            </a:r>
            <a:r>
              <a:rPr lang="cs-CZ" dirty="0" err="1"/>
              <a:t>frères</a:t>
            </a:r>
            <a:r>
              <a:rPr lang="cs-CZ" dirty="0"/>
              <a:t> </a:t>
            </a:r>
            <a:r>
              <a:rPr lang="cs-CZ" dirty="0" err="1" smtClean="0"/>
              <a:t>Lumières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Georges </a:t>
            </a:r>
            <a:r>
              <a:rPr lang="cs-CZ" dirty="0" err="1" smtClean="0"/>
              <a:t>Méliès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Marcel </a:t>
            </a:r>
            <a:r>
              <a:rPr lang="cs-CZ" dirty="0" err="1"/>
              <a:t>Carné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François</a:t>
            </a:r>
            <a:r>
              <a:rPr lang="cs-CZ" dirty="0" smtClean="0"/>
              <a:t> </a:t>
            </a:r>
            <a:r>
              <a:rPr lang="cs-CZ" dirty="0" err="1" smtClean="0"/>
              <a:t>Truffaut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Gérard</a:t>
            </a:r>
            <a:r>
              <a:rPr lang="cs-CZ" dirty="0" smtClean="0"/>
              <a:t> </a:t>
            </a:r>
            <a:r>
              <a:rPr lang="cs-CZ" dirty="0" err="1"/>
              <a:t>Oury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Jean-</a:t>
            </a:r>
            <a:r>
              <a:rPr lang="cs-CZ" dirty="0" err="1"/>
              <a:t>Pierre</a:t>
            </a:r>
            <a:r>
              <a:rPr lang="cs-CZ" dirty="0"/>
              <a:t> </a:t>
            </a:r>
            <a:r>
              <a:rPr lang="cs-CZ" dirty="0" err="1"/>
              <a:t>Jeunet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68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1895 -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cinématographe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5472608" cy="4968552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/>
              <a:t>frères</a:t>
            </a:r>
            <a:r>
              <a:rPr lang="cs-CZ" dirty="0"/>
              <a:t> </a:t>
            </a:r>
            <a:r>
              <a:rPr lang="cs-CZ" dirty="0" err="1" smtClean="0"/>
              <a:t>Lumières</a:t>
            </a:r>
            <a:r>
              <a:rPr lang="cs-CZ" dirty="0" smtClean="0"/>
              <a:t>, Auguste et Louis </a:t>
            </a:r>
            <a:r>
              <a:rPr lang="cs-CZ" dirty="0" err="1" smtClean="0"/>
              <a:t>Lumières</a:t>
            </a:r>
            <a:r>
              <a:rPr lang="cs-CZ" dirty="0"/>
              <a:t> </a:t>
            </a:r>
            <a:r>
              <a:rPr lang="cs-CZ" dirty="0" err="1" smtClean="0"/>
              <a:t>ont</a:t>
            </a:r>
            <a:r>
              <a:rPr lang="cs-CZ" dirty="0" smtClean="0"/>
              <a:t> </a:t>
            </a:r>
            <a:r>
              <a:rPr lang="cs-CZ" dirty="0" err="1" smtClean="0"/>
              <a:t>inventé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cinématographe</a:t>
            </a:r>
            <a:r>
              <a:rPr lang="cs-CZ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première</a:t>
            </a:r>
            <a:r>
              <a:rPr lang="cs-CZ" dirty="0" smtClean="0"/>
              <a:t> </a:t>
            </a:r>
            <a:r>
              <a:rPr lang="cs-CZ" dirty="0" err="1" smtClean="0"/>
              <a:t>séance</a:t>
            </a:r>
            <a:r>
              <a:rPr lang="cs-CZ" dirty="0" smtClean="0"/>
              <a:t> de </a:t>
            </a:r>
            <a:r>
              <a:rPr lang="cs-CZ" dirty="0" err="1" smtClean="0"/>
              <a:t>cinéma</a:t>
            </a:r>
            <a:r>
              <a:rPr lang="cs-CZ" dirty="0" smtClean="0"/>
              <a:t> à Paris a </a:t>
            </a:r>
            <a:r>
              <a:rPr lang="cs-CZ" dirty="0" err="1" smtClean="0"/>
              <a:t>eu</a:t>
            </a:r>
            <a:r>
              <a:rPr lang="cs-CZ" dirty="0" smtClean="0"/>
              <a:t> </a:t>
            </a:r>
            <a:r>
              <a:rPr lang="cs-CZ" dirty="0" err="1" smtClean="0"/>
              <a:t>lieu</a:t>
            </a:r>
            <a:r>
              <a:rPr lang="cs-CZ" dirty="0" smtClean="0"/>
              <a:t> au Grand Café en </a:t>
            </a:r>
            <a:r>
              <a:rPr lang="cs-CZ" dirty="0" err="1" smtClean="0"/>
              <a:t>décembre</a:t>
            </a:r>
            <a:r>
              <a:rPr lang="cs-CZ" dirty="0" smtClean="0"/>
              <a:t> 1895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film </a:t>
            </a:r>
            <a:r>
              <a:rPr lang="cs-CZ" dirty="0" err="1" smtClean="0"/>
              <a:t>s´appelait</a:t>
            </a:r>
            <a:r>
              <a:rPr lang="cs-CZ" dirty="0" smtClean="0"/>
              <a:t> </a:t>
            </a:r>
            <a:r>
              <a:rPr lang="cs-CZ" i="1" dirty="0" err="1" smtClean="0"/>
              <a:t>Sortie</a:t>
            </a:r>
            <a:r>
              <a:rPr lang="cs-CZ" i="1" dirty="0" smtClean="0"/>
              <a:t> de </a:t>
            </a:r>
            <a:r>
              <a:rPr lang="cs-CZ" i="1" dirty="0" err="1" smtClean="0"/>
              <a:t>l´usine</a:t>
            </a:r>
            <a:r>
              <a:rPr lang="cs-CZ" i="1" dirty="0" smtClean="0"/>
              <a:t> </a:t>
            </a:r>
            <a:r>
              <a:rPr lang="cs-CZ" i="1" dirty="0" err="1" smtClean="0"/>
              <a:t>Lumière</a:t>
            </a:r>
            <a:r>
              <a:rPr lang="cs-CZ" i="1" dirty="0" smtClean="0"/>
              <a:t> à Lyon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film a </a:t>
            </a:r>
            <a:r>
              <a:rPr lang="cs-CZ" dirty="0" err="1" smtClean="0"/>
              <a:t>durée</a:t>
            </a:r>
            <a:r>
              <a:rPr lang="cs-CZ" dirty="0" smtClean="0"/>
              <a:t> 45 </a:t>
            </a:r>
            <a:r>
              <a:rPr lang="cs-CZ" dirty="0" err="1" smtClean="0"/>
              <a:t>seconds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HI63PUXnVMw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69" y="1556793"/>
            <a:ext cx="256348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59748" y="5013176"/>
            <a:ext cx="399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49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1902 –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Voyage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la </a:t>
            </a:r>
            <a:r>
              <a:rPr lang="cs-CZ" dirty="0" err="1" smtClean="0"/>
              <a:t>Lune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266928" cy="475252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réalisateur</a:t>
            </a:r>
            <a:r>
              <a:rPr lang="cs-CZ" dirty="0" smtClean="0"/>
              <a:t>: Georges </a:t>
            </a:r>
            <a:r>
              <a:rPr lang="cs-CZ" dirty="0" err="1" smtClean="0"/>
              <a:t>Méliès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adaptation</a:t>
            </a:r>
            <a:r>
              <a:rPr lang="cs-CZ" dirty="0" smtClean="0"/>
              <a:t> </a:t>
            </a:r>
            <a:r>
              <a:rPr lang="fr-FR" dirty="0" smtClean="0"/>
              <a:t>d'après </a:t>
            </a:r>
            <a:r>
              <a:rPr lang="fr-FR" dirty="0"/>
              <a:t>les œuvres </a:t>
            </a:r>
            <a:r>
              <a:rPr lang="cs-CZ" i="1" dirty="0" smtClean="0"/>
              <a:t>De la </a:t>
            </a:r>
            <a:r>
              <a:rPr lang="cs-CZ" i="1" dirty="0" err="1" smtClean="0"/>
              <a:t>Terre</a:t>
            </a:r>
            <a:r>
              <a:rPr lang="cs-CZ" i="1" dirty="0" smtClean="0"/>
              <a:t> à la </a:t>
            </a:r>
            <a:r>
              <a:rPr lang="cs-CZ" i="1" dirty="0" err="1" smtClean="0"/>
              <a:t>Lune</a:t>
            </a:r>
            <a:r>
              <a:rPr lang="cs-CZ" dirty="0" smtClean="0"/>
              <a:t> de </a:t>
            </a:r>
            <a:r>
              <a:rPr lang="cs-CZ" dirty="0" err="1" smtClean="0"/>
              <a:t>Jules</a:t>
            </a:r>
            <a:r>
              <a:rPr lang="cs-CZ" dirty="0" smtClean="0"/>
              <a:t> Verne et </a:t>
            </a:r>
            <a:r>
              <a:rPr lang="cs-CZ" i="1" dirty="0" smtClean="0"/>
              <a:t>Les </a:t>
            </a:r>
            <a:r>
              <a:rPr lang="cs-CZ" i="1" dirty="0" err="1" smtClean="0"/>
              <a:t>Premiers</a:t>
            </a:r>
            <a:r>
              <a:rPr lang="cs-CZ" i="1" dirty="0" smtClean="0"/>
              <a:t> </a:t>
            </a:r>
            <a:r>
              <a:rPr lang="cs-CZ" i="1" dirty="0" err="1" smtClean="0"/>
              <a:t>Hommes</a:t>
            </a:r>
            <a:r>
              <a:rPr lang="cs-CZ" i="1" dirty="0" smtClean="0"/>
              <a:t> </a:t>
            </a:r>
            <a:r>
              <a:rPr lang="cs-CZ" i="1" dirty="0" err="1" smtClean="0"/>
              <a:t>dans</a:t>
            </a:r>
            <a:r>
              <a:rPr lang="cs-CZ" i="1" dirty="0" smtClean="0"/>
              <a:t> la </a:t>
            </a:r>
            <a:r>
              <a:rPr lang="cs-CZ" i="1" dirty="0" err="1" smtClean="0"/>
              <a:t>Lune</a:t>
            </a:r>
            <a:r>
              <a:rPr lang="cs-CZ" dirty="0" smtClean="0"/>
              <a:t> de H. G. </a:t>
            </a:r>
            <a:r>
              <a:rPr lang="cs-CZ" dirty="0" err="1" smtClean="0"/>
              <a:t>Wells</a:t>
            </a:r>
            <a:r>
              <a:rPr lang="cs-CZ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film </a:t>
            </a:r>
            <a:r>
              <a:rPr lang="cs-CZ" dirty="0" err="1" smtClean="0"/>
              <a:t>muet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premier</a:t>
            </a:r>
            <a:r>
              <a:rPr lang="cs-CZ" dirty="0" smtClean="0"/>
              <a:t> film de science-fiction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fr-FR" dirty="0"/>
              <a:t>les projections étaient toujours accompagnées d'un musicien sur scène qui jouait des airs « à la mode »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version</a:t>
            </a:r>
            <a:r>
              <a:rPr lang="cs-CZ" dirty="0" smtClean="0"/>
              <a:t> en </a:t>
            </a:r>
            <a:r>
              <a:rPr lang="cs-CZ" dirty="0" err="1" smtClean="0"/>
              <a:t>noir</a:t>
            </a:r>
            <a:r>
              <a:rPr lang="cs-CZ" dirty="0" smtClean="0"/>
              <a:t> et </a:t>
            </a:r>
            <a:r>
              <a:rPr lang="cs-CZ" dirty="0" err="1" smtClean="0"/>
              <a:t>blanc</a:t>
            </a:r>
            <a:r>
              <a:rPr lang="cs-CZ" dirty="0" smtClean="0"/>
              <a:t> et en </a:t>
            </a:r>
            <a:r>
              <a:rPr lang="cs-CZ" dirty="0" err="1" smtClean="0"/>
              <a:t>couleur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fcUJgPCwfJM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6792"/>
            <a:ext cx="2447925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88842" y="4142025"/>
            <a:ext cx="503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7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1943 – Les </a:t>
            </a:r>
            <a:r>
              <a:rPr lang="cs-CZ" dirty="0" err="1" smtClean="0"/>
              <a:t>Enfants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Paradis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4320480" cy="4330417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réalisé</a:t>
            </a:r>
            <a:r>
              <a:rPr lang="cs-CZ" dirty="0" smtClean="0"/>
              <a:t> par Marcel </a:t>
            </a:r>
            <a:r>
              <a:rPr lang="cs-CZ" dirty="0" err="1" smtClean="0"/>
              <a:t>Carné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scénario</a:t>
            </a:r>
            <a:r>
              <a:rPr lang="cs-CZ" dirty="0" smtClean="0"/>
              <a:t> a </a:t>
            </a:r>
            <a:r>
              <a:rPr lang="cs-CZ" dirty="0" err="1" smtClean="0"/>
              <a:t>écrit</a:t>
            </a:r>
            <a:r>
              <a:rPr lang="cs-CZ" dirty="0" smtClean="0"/>
              <a:t> Jacques </a:t>
            </a:r>
            <a:r>
              <a:rPr lang="cs-CZ" dirty="0" err="1" smtClean="0"/>
              <a:t>Prévért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drame</a:t>
            </a:r>
            <a:r>
              <a:rPr lang="cs-CZ" dirty="0" smtClean="0"/>
              <a:t> en </a:t>
            </a:r>
            <a:r>
              <a:rPr lang="cs-CZ" dirty="0" err="1" smtClean="0"/>
              <a:t>noir</a:t>
            </a:r>
            <a:r>
              <a:rPr lang="cs-CZ" dirty="0" smtClean="0"/>
              <a:t> et </a:t>
            </a:r>
            <a:r>
              <a:rPr lang="cs-CZ" dirty="0" err="1" smtClean="0"/>
              <a:t>blanc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tourné</a:t>
            </a:r>
            <a:r>
              <a:rPr lang="cs-CZ" dirty="0" smtClean="0"/>
              <a:t> pendant </a:t>
            </a:r>
            <a:r>
              <a:rPr lang="cs-CZ" dirty="0" err="1" smtClean="0"/>
              <a:t>l´occupation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histoire</a:t>
            </a:r>
            <a:r>
              <a:rPr lang="cs-CZ" dirty="0" smtClean="0"/>
              <a:t> </a:t>
            </a:r>
            <a:r>
              <a:rPr lang="cs-CZ" dirty="0" err="1" smtClean="0"/>
              <a:t>d´un</a:t>
            </a:r>
            <a:r>
              <a:rPr lang="cs-CZ" dirty="0" smtClean="0"/>
              <a:t> mime </a:t>
            </a:r>
            <a:r>
              <a:rPr lang="cs-CZ" dirty="0" err="1" smtClean="0"/>
              <a:t>d´origine</a:t>
            </a:r>
            <a:r>
              <a:rPr lang="cs-CZ" dirty="0" smtClean="0"/>
              <a:t> </a:t>
            </a:r>
            <a:r>
              <a:rPr lang="cs-CZ" dirty="0" err="1" smtClean="0"/>
              <a:t>tchèque</a:t>
            </a:r>
            <a:r>
              <a:rPr lang="cs-CZ" dirty="0" smtClean="0"/>
              <a:t> Jean-</a:t>
            </a:r>
            <a:r>
              <a:rPr lang="cs-CZ" dirty="0" err="1" smtClean="0"/>
              <a:t>Gaspard</a:t>
            </a:r>
            <a:r>
              <a:rPr lang="cs-CZ" dirty="0" smtClean="0"/>
              <a:t> </a:t>
            </a:r>
            <a:r>
              <a:rPr lang="cs-CZ" dirty="0" err="1" smtClean="0"/>
              <a:t>Debureau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G1Nz-U9znnY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3883496" cy="315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56376" y="5013176"/>
            <a:ext cx="499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67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1959 – Les </a:t>
            </a:r>
            <a:r>
              <a:rPr lang="cs-CZ" dirty="0" err="1" smtClean="0"/>
              <a:t>Quatre</a:t>
            </a:r>
            <a:r>
              <a:rPr lang="cs-CZ" dirty="0" smtClean="0"/>
              <a:t> </a:t>
            </a:r>
            <a:r>
              <a:rPr lang="cs-CZ" dirty="0" err="1" smtClean="0"/>
              <a:t>Cents</a:t>
            </a:r>
            <a:r>
              <a:rPr lang="cs-CZ" dirty="0" smtClean="0"/>
              <a:t> </a:t>
            </a:r>
            <a:r>
              <a:rPr lang="cs-CZ" dirty="0" err="1" smtClean="0"/>
              <a:t>Coups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4176464" cy="4824536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realisé</a:t>
            </a:r>
            <a:r>
              <a:rPr lang="cs-CZ" dirty="0" smtClean="0"/>
              <a:t> par </a:t>
            </a:r>
            <a:r>
              <a:rPr lang="cs-CZ" dirty="0" err="1" smtClean="0"/>
              <a:t>François</a:t>
            </a:r>
            <a:r>
              <a:rPr lang="cs-CZ" dirty="0" smtClean="0"/>
              <a:t> </a:t>
            </a:r>
            <a:r>
              <a:rPr lang="cs-CZ" dirty="0" err="1" smtClean="0"/>
              <a:t>Truffaut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</a:t>
            </a:r>
            <a:r>
              <a:rPr lang="fr-FR" dirty="0" smtClean="0"/>
              <a:t>e </a:t>
            </a:r>
            <a:r>
              <a:rPr lang="fr-FR" dirty="0"/>
              <a:t>titre du film est repris de l'expression populaire « </a:t>
            </a:r>
            <a:r>
              <a:rPr lang="cs-CZ" dirty="0" err="1" smtClean="0"/>
              <a:t>faire</a:t>
            </a:r>
            <a:r>
              <a:rPr lang="cs-CZ" dirty="0" smtClean="0"/>
              <a:t> les 400 </a:t>
            </a:r>
            <a:r>
              <a:rPr lang="cs-CZ" dirty="0" err="1" smtClean="0"/>
              <a:t>coups</a:t>
            </a:r>
            <a:r>
              <a:rPr lang="fr-FR" dirty="0" smtClean="0"/>
              <a:t>», </a:t>
            </a:r>
            <a:r>
              <a:rPr lang="fr-FR" dirty="0"/>
              <a:t>faire toutes les bêtises </a:t>
            </a:r>
            <a:r>
              <a:rPr lang="fr-FR" dirty="0" smtClean="0"/>
              <a:t>possibles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cinéaste</a:t>
            </a:r>
            <a:r>
              <a:rPr lang="cs-CZ" dirty="0" smtClean="0"/>
              <a:t> de la </a:t>
            </a:r>
            <a:r>
              <a:rPr lang="cs-CZ" dirty="0" err="1" smtClean="0"/>
              <a:t>Nouvelle</a:t>
            </a:r>
            <a:r>
              <a:rPr lang="cs-CZ" dirty="0" smtClean="0"/>
              <a:t> </a:t>
            </a:r>
            <a:r>
              <a:rPr lang="cs-CZ" dirty="0" err="1" smtClean="0"/>
              <a:t>Vague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cinéma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</a:t>
            </a:r>
            <a:r>
              <a:rPr lang="cs-CZ" dirty="0" smtClean="0"/>
              <a:t> nouveau styl plus </a:t>
            </a:r>
            <a:r>
              <a:rPr lang="cs-CZ" dirty="0" err="1" smtClean="0"/>
              <a:t>réaliste</a:t>
            </a:r>
            <a:r>
              <a:rPr lang="cs-CZ" dirty="0" smtClean="0"/>
              <a:t>, plus naturel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Festival de Cannes en 1959 </a:t>
            </a:r>
            <a:r>
              <a:rPr lang="cs-CZ" dirty="0" err="1" smtClean="0"/>
              <a:t>le</a:t>
            </a:r>
            <a:r>
              <a:rPr lang="cs-CZ" dirty="0" smtClean="0"/>
              <a:t> Prix de la mise en </a:t>
            </a:r>
            <a:r>
              <a:rPr lang="cs-CZ" dirty="0" err="1" smtClean="0"/>
              <a:t>scène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BlHckmVjnho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664" y="1556792"/>
            <a:ext cx="4290053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06691" y="4774332"/>
            <a:ext cx="637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91664" y="4958998"/>
            <a:ext cx="365274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La tombe de François Truffaut au cimetière de </a:t>
            </a:r>
            <a:r>
              <a:rPr lang="fr-FR" sz="16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Montmartre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à Paris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63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/>
              <a:t>1966 - La Grande </a:t>
            </a:r>
            <a:r>
              <a:rPr lang="cs-CZ" dirty="0" err="1"/>
              <a:t>Vadrouille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4906888" cy="4474433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réalisé</a:t>
            </a:r>
            <a:r>
              <a:rPr lang="cs-CZ" dirty="0" smtClean="0"/>
              <a:t> par </a:t>
            </a:r>
            <a:r>
              <a:rPr lang="cs-CZ" dirty="0" err="1" smtClean="0"/>
              <a:t>Gérard</a:t>
            </a:r>
            <a:r>
              <a:rPr lang="cs-CZ" dirty="0" smtClean="0"/>
              <a:t> </a:t>
            </a:r>
            <a:r>
              <a:rPr lang="cs-CZ" dirty="0" err="1" smtClean="0"/>
              <a:t>Oury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comédie</a:t>
            </a:r>
            <a:r>
              <a:rPr lang="cs-CZ" dirty="0" smtClean="0"/>
              <a:t> qui se </a:t>
            </a:r>
            <a:r>
              <a:rPr lang="cs-CZ" dirty="0" err="1" smtClean="0"/>
              <a:t>déroule</a:t>
            </a:r>
            <a:r>
              <a:rPr lang="cs-CZ" dirty="0" smtClean="0"/>
              <a:t>  pendant </a:t>
            </a:r>
            <a:r>
              <a:rPr lang="cs-CZ" dirty="0" err="1" smtClean="0"/>
              <a:t>l´occupation</a:t>
            </a:r>
            <a:r>
              <a:rPr lang="cs-CZ" dirty="0" smtClean="0"/>
              <a:t> par les </a:t>
            </a:r>
            <a:r>
              <a:rPr lang="cs-CZ" dirty="0" err="1" smtClean="0"/>
              <a:t>Allemands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rôles</a:t>
            </a:r>
            <a:r>
              <a:rPr lang="cs-CZ" dirty="0" smtClean="0"/>
              <a:t> </a:t>
            </a:r>
            <a:r>
              <a:rPr lang="cs-CZ" dirty="0" err="1" smtClean="0"/>
              <a:t>principales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Louis de </a:t>
            </a:r>
            <a:r>
              <a:rPr lang="cs-CZ" dirty="0" err="1" smtClean="0"/>
              <a:t>Funés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Bourvil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fr-FR" dirty="0" smtClean="0"/>
              <a:t>cinquième </a:t>
            </a:r>
            <a:r>
              <a:rPr lang="cs-CZ" dirty="0" smtClean="0"/>
              <a:t>film </a:t>
            </a:r>
            <a:r>
              <a:rPr lang="cs-CZ" dirty="0" err="1" smtClean="0"/>
              <a:t>le</a:t>
            </a:r>
            <a:r>
              <a:rPr lang="cs-CZ" dirty="0" smtClean="0"/>
              <a:t> plus </a:t>
            </a:r>
            <a:r>
              <a:rPr lang="cs-CZ" dirty="0" err="1" smtClean="0"/>
              <a:t>vu</a:t>
            </a:r>
            <a:r>
              <a:rPr lang="cs-CZ" dirty="0" smtClean="0"/>
              <a:t> de </a:t>
            </a:r>
            <a:r>
              <a:rPr lang="cs-CZ" dirty="0" err="1" smtClean="0"/>
              <a:t>l´histoire</a:t>
            </a:r>
            <a:r>
              <a:rPr lang="cs-CZ" dirty="0" smtClean="0"/>
              <a:t> en France au </a:t>
            </a:r>
            <a:r>
              <a:rPr lang="cs-CZ" dirty="0" err="1" smtClean="0"/>
              <a:t>cinéma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SEckVvnZw8A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2857500" cy="391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45843" y="52681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81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2001 –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Fabuleux</a:t>
            </a:r>
            <a:r>
              <a:rPr lang="cs-CZ" dirty="0" smtClean="0"/>
              <a:t> </a:t>
            </a:r>
            <a:r>
              <a:rPr lang="cs-CZ" dirty="0" err="1" smtClean="0"/>
              <a:t>destin</a:t>
            </a:r>
            <a:r>
              <a:rPr lang="cs-CZ" dirty="0" smtClean="0"/>
              <a:t> </a:t>
            </a:r>
            <a:r>
              <a:rPr lang="cs-CZ" dirty="0" err="1" smtClean="0"/>
              <a:t>d´Amélie</a:t>
            </a:r>
            <a:r>
              <a:rPr lang="cs-CZ" dirty="0" smtClean="0"/>
              <a:t> </a:t>
            </a:r>
            <a:r>
              <a:rPr lang="cs-CZ" dirty="0" err="1" smtClean="0"/>
              <a:t>Poulain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5184576" cy="4680520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realisé</a:t>
            </a:r>
            <a:r>
              <a:rPr lang="cs-CZ" dirty="0" smtClean="0"/>
              <a:t> par Jean-</a:t>
            </a:r>
            <a:r>
              <a:rPr lang="cs-CZ" dirty="0" err="1" smtClean="0"/>
              <a:t>Pierre</a:t>
            </a:r>
            <a:r>
              <a:rPr lang="cs-CZ" dirty="0" smtClean="0"/>
              <a:t> </a:t>
            </a:r>
            <a:r>
              <a:rPr lang="cs-CZ" dirty="0" err="1" smtClean="0"/>
              <a:t>Jeunet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comédie</a:t>
            </a:r>
            <a:r>
              <a:rPr lang="cs-CZ" dirty="0" smtClean="0"/>
              <a:t> </a:t>
            </a:r>
            <a:r>
              <a:rPr lang="cs-CZ" dirty="0" err="1" smtClean="0"/>
              <a:t>romantique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représent</a:t>
            </a:r>
            <a:r>
              <a:rPr lang="cs-CZ" dirty="0" smtClean="0"/>
              <a:t> </a:t>
            </a:r>
            <a:r>
              <a:rPr lang="fr-FR" dirty="0" smtClean="0"/>
              <a:t>la </a:t>
            </a:r>
            <a:r>
              <a:rPr lang="fr-FR" dirty="0"/>
              <a:t>vie contemporaine à </a:t>
            </a:r>
            <a:r>
              <a:rPr lang="cs-CZ" dirty="0" smtClean="0"/>
              <a:t>Paris</a:t>
            </a:r>
            <a:r>
              <a:rPr lang="fr-FR" dirty="0"/>
              <a:t> dans le quartier de </a:t>
            </a:r>
            <a:r>
              <a:rPr lang="cs-CZ" dirty="0" err="1" smtClean="0"/>
              <a:t>Montmartre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rôle</a:t>
            </a:r>
            <a:r>
              <a:rPr lang="cs-CZ" dirty="0" smtClean="0"/>
              <a:t> </a:t>
            </a:r>
            <a:r>
              <a:rPr lang="cs-CZ" dirty="0" err="1" smtClean="0"/>
              <a:t>d´Amélie</a:t>
            </a:r>
            <a:r>
              <a:rPr lang="cs-CZ" dirty="0" smtClean="0"/>
              <a:t> a </a:t>
            </a:r>
            <a:r>
              <a:rPr lang="cs-CZ" dirty="0" err="1" smtClean="0"/>
              <a:t>joué</a:t>
            </a:r>
            <a:r>
              <a:rPr lang="cs-CZ" dirty="0" smtClean="0"/>
              <a:t> </a:t>
            </a:r>
            <a:r>
              <a:rPr lang="cs-CZ" dirty="0" err="1" smtClean="0"/>
              <a:t>Audrey</a:t>
            </a:r>
            <a:r>
              <a:rPr lang="cs-CZ" dirty="0" smtClean="0"/>
              <a:t> </a:t>
            </a:r>
            <a:r>
              <a:rPr lang="cs-CZ" dirty="0" err="1" smtClean="0"/>
              <a:t>Tautou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fr-FR" dirty="0"/>
              <a:t>composition de la </a:t>
            </a:r>
            <a:r>
              <a:rPr lang="cs-CZ" dirty="0" smtClean="0"/>
              <a:t>bande </a:t>
            </a:r>
            <a:r>
              <a:rPr lang="cs-CZ" dirty="0" err="1" smtClean="0"/>
              <a:t>originale</a:t>
            </a:r>
            <a:r>
              <a:rPr lang="cs-CZ" dirty="0" smtClean="0"/>
              <a:t> </a:t>
            </a:r>
            <a:r>
              <a:rPr lang="fr-FR" dirty="0" smtClean="0"/>
              <a:t>du film</a:t>
            </a:r>
            <a:r>
              <a:rPr lang="cs-CZ" dirty="0" smtClean="0"/>
              <a:t> par </a:t>
            </a:r>
            <a:r>
              <a:rPr lang="cs-CZ" dirty="0" err="1" smtClean="0"/>
              <a:t>Yann</a:t>
            </a:r>
            <a:r>
              <a:rPr lang="cs-CZ" dirty="0" smtClean="0"/>
              <a:t> </a:t>
            </a:r>
            <a:r>
              <a:rPr lang="cs-CZ" dirty="0" err="1" smtClean="0"/>
              <a:t>Tiersen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=T-</a:t>
            </a:r>
            <a:r>
              <a:rPr lang="cs-CZ" dirty="0" err="1" smtClean="0">
                <a:hlinkClick r:id="rId2"/>
              </a:rPr>
              <a:t>kY7JEGrNI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96752"/>
            <a:ext cx="2095500" cy="315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24328" y="4437112"/>
            <a:ext cx="36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74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personnage</a:t>
            </a:r>
            <a:r>
              <a:rPr lang="cs-CZ" dirty="0" smtClean="0"/>
              <a:t> </a:t>
            </a:r>
            <a:r>
              <a:rPr lang="cs-CZ" dirty="0" err="1" smtClean="0"/>
              <a:t>d´Amélie</a:t>
            </a:r>
            <a:r>
              <a:rPr lang="cs-CZ" dirty="0" smtClean="0"/>
              <a:t> </a:t>
            </a:r>
            <a:r>
              <a:rPr lang="cs-CZ" dirty="0" err="1" smtClean="0"/>
              <a:t>Poulain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89654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err="1" smtClean="0"/>
              <a:t>Quelle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profession</a:t>
            </a:r>
            <a:r>
              <a:rPr lang="cs-CZ" dirty="0" smtClean="0"/>
              <a:t>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Elle </a:t>
            </a:r>
            <a:r>
              <a:rPr lang="cs-CZ" dirty="0" err="1" smtClean="0"/>
              <a:t>est</a:t>
            </a:r>
            <a:r>
              <a:rPr lang="cs-CZ" dirty="0" smtClean="0"/>
              <a:t> comment?</a:t>
            </a:r>
          </a:p>
          <a:p>
            <a:pPr>
              <a:buFont typeface="Arial" pitchFamily="34" charset="0"/>
              <a:buChar char="•"/>
            </a:pPr>
            <a:r>
              <a:rPr lang="cs-CZ" dirty="0" err="1" smtClean="0"/>
              <a:t>Queles</a:t>
            </a:r>
            <a:r>
              <a:rPr lang="cs-CZ" dirty="0" smtClean="0"/>
              <a:t>  </a:t>
            </a:r>
            <a:r>
              <a:rPr lang="cs-CZ" dirty="0" err="1" smtClean="0"/>
              <a:t>sont</a:t>
            </a:r>
            <a:r>
              <a:rPr lang="cs-CZ" dirty="0" smtClean="0"/>
              <a:t> se </a:t>
            </a:r>
            <a:r>
              <a:rPr lang="cs-CZ" dirty="0" err="1" smtClean="0"/>
              <a:t>plaisirs</a:t>
            </a:r>
            <a:r>
              <a:rPr lang="cs-CZ" dirty="0" smtClean="0"/>
              <a:t> </a:t>
            </a:r>
            <a:r>
              <a:rPr lang="cs-CZ" dirty="0" err="1" smtClean="0"/>
              <a:t>simples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elle </a:t>
            </a:r>
            <a:r>
              <a:rPr lang="fr-FR" dirty="0"/>
              <a:t>prend goût </a:t>
            </a:r>
            <a:r>
              <a:rPr lang="fr-FR" dirty="0" smtClean="0"/>
              <a:t>à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plonger</a:t>
            </a:r>
            <a:r>
              <a:rPr lang="cs-CZ" dirty="0" smtClean="0"/>
              <a:t> la </a:t>
            </a:r>
            <a:r>
              <a:rPr lang="cs-CZ" dirty="0" err="1" smtClean="0"/>
              <a:t>main</a:t>
            </a:r>
            <a:r>
              <a:rPr lang="cs-CZ" dirty="0" smtClean="0"/>
              <a:t> au plus </a:t>
            </a:r>
            <a:r>
              <a:rPr lang="cs-CZ" dirty="0" err="1" smtClean="0"/>
              <a:t>profond</a:t>
            </a:r>
            <a:r>
              <a:rPr lang="cs-CZ" dirty="0" smtClean="0"/>
              <a:t> </a:t>
            </a:r>
            <a:r>
              <a:rPr lang="cs-CZ" dirty="0" err="1" smtClean="0"/>
              <a:t>d´un</a:t>
            </a:r>
            <a:r>
              <a:rPr lang="cs-CZ" dirty="0" smtClean="0"/>
              <a:t> </a:t>
            </a:r>
            <a:r>
              <a:rPr lang="cs-CZ" dirty="0" err="1" smtClean="0"/>
              <a:t>sac</a:t>
            </a:r>
            <a:r>
              <a:rPr lang="cs-CZ" dirty="0" smtClean="0"/>
              <a:t> de </a:t>
            </a:r>
            <a:r>
              <a:rPr lang="cs-CZ" dirty="0" err="1" smtClean="0"/>
              <a:t>grains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briser</a:t>
            </a:r>
            <a:r>
              <a:rPr lang="cs-CZ" dirty="0" smtClean="0"/>
              <a:t> la </a:t>
            </a:r>
            <a:r>
              <a:rPr lang="cs-CZ" dirty="0" err="1" smtClean="0"/>
              <a:t>croute</a:t>
            </a:r>
            <a:r>
              <a:rPr lang="cs-CZ" dirty="0" smtClean="0"/>
              <a:t> de </a:t>
            </a:r>
            <a:r>
              <a:rPr lang="fr-FR" dirty="0" smtClean="0"/>
              <a:t>la</a:t>
            </a:r>
            <a:r>
              <a:rPr lang="fr-FR" dirty="0"/>
              <a:t> </a:t>
            </a:r>
            <a:r>
              <a:rPr lang="cs-CZ" dirty="0" err="1" smtClean="0"/>
              <a:t>crème</a:t>
            </a:r>
            <a:r>
              <a:rPr lang="cs-CZ" dirty="0" smtClean="0"/>
              <a:t> </a:t>
            </a:r>
            <a:r>
              <a:rPr lang="cs-CZ" dirty="0" err="1" smtClean="0"/>
              <a:t>brûlée</a:t>
            </a:r>
            <a:r>
              <a:rPr lang="cs-CZ" dirty="0" smtClean="0"/>
              <a:t> </a:t>
            </a:r>
            <a:r>
              <a:rPr lang="cs-CZ" dirty="0" err="1" smtClean="0"/>
              <a:t>avec</a:t>
            </a:r>
            <a:r>
              <a:rPr lang="cs-CZ" dirty="0" smtClean="0"/>
              <a:t> la pointe de la petite </a:t>
            </a:r>
            <a:r>
              <a:rPr lang="cs-CZ" dirty="0" err="1" smtClean="0"/>
              <a:t>cuillère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faire </a:t>
            </a:r>
            <a:r>
              <a:rPr lang="fr-FR" dirty="0"/>
              <a:t>des ricochets sur le </a:t>
            </a:r>
            <a:r>
              <a:rPr lang="cs-CZ" dirty="0" err="1" smtClean="0"/>
              <a:t>canal</a:t>
            </a:r>
            <a:r>
              <a:rPr lang="cs-CZ" dirty="0" smtClean="0"/>
              <a:t> Saint-Martin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...........................................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...........................................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............................................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vos </a:t>
            </a:r>
            <a:r>
              <a:rPr lang="cs-CZ" dirty="0" err="1" smtClean="0"/>
              <a:t>petits</a:t>
            </a:r>
            <a:r>
              <a:rPr lang="cs-CZ" dirty="0" smtClean="0"/>
              <a:t> </a:t>
            </a:r>
            <a:r>
              <a:rPr lang="cs-CZ" dirty="0" err="1" smtClean="0"/>
              <a:t>plaisirs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58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546441"/>
          </a:xfrm>
        </p:spPr>
        <p:txBody>
          <a:bodyPr/>
          <a:lstStyle/>
          <a:p>
            <a:r>
              <a:rPr lang="cs-CZ" dirty="0" smtClean="0"/>
              <a:t>Qui a </a:t>
            </a:r>
            <a:r>
              <a:rPr lang="cs-CZ" dirty="0" err="1" smtClean="0"/>
              <a:t>inventé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cinématographe</a:t>
            </a:r>
            <a:r>
              <a:rPr lang="cs-CZ" dirty="0" smtClean="0"/>
              <a:t> et </a:t>
            </a:r>
            <a:r>
              <a:rPr lang="cs-CZ" dirty="0" err="1" smtClean="0"/>
              <a:t>quand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55885" y="2204864"/>
            <a:ext cx="230425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1895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256348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04248" y="5229200"/>
            <a:ext cx="403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827584" y="3479902"/>
            <a:ext cx="336085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i="1" dirty="0" err="1"/>
              <a:t>Sortie</a:t>
            </a:r>
            <a:r>
              <a:rPr lang="cs-CZ" i="1" dirty="0"/>
              <a:t> de </a:t>
            </a:r>
            <a:r>
              <a:rPr lang="cs-CZ" i="1" dirty="0" err="1"/>
              <a:t>l´usine</a:t>
            </a:r>
            <a:r>
              <a:rPr lang="cs-CZ" i="1" dirty="0"/>
              <a:t> </a:t>
            </a:r>
            <a:r>
              <a:rPr lang="cs-CZ" i="1" dirty="0" err="1"/>
              <a:t>Lumière</a:t>
            </a:r>
            <a:r>
              <a:rPr lang="cs-CZ" i="1" dirty="0"/>
              <a:t> à Lyon</a:t>
            </a:r>
          </a:p>
        </p:txBody>
      </p:sp>
    </p:spTree>
    <p:extLst>
      <p:ext uri="{BB962C8B-B14F-4D97-AF65-F5344CB8AC3E}">
        <p14:creationId xmlns:p14="http://schemas.microsoft.com/office/powerpoint/2010/main" val="295237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5194920" cy="4474433"/>
          </a:xfrm>
        </p:spPr>
        <p:txBody>
          <a:bodyPr/>
          <a:lstStyle/>
          <a:p>
            <a:r>
              <a:rPr lang="cs-CZ" dirty="0" err="1" smtClean="0"/>
              <a:t>Quel</a:t>
            </a:r>
            <a:r>
              <a:rPr lang="cs-CZ" dirty="0" smtClean="0"/>
              <a:t> film </a:t>
            </a:r>
            <a:r>
              <a:rPr lang="cs-CZ" dirty="0" err="1" smtClean="0"/>
              <a:t>représente</a:t>
            </a:r>
            <a:r>
              <a:rPr lang="cs-CZ" dirty="0" smtClean="0"/>
              <a:t> </a:t>
            </a:r>
            <a:r>
              <a:rPr lang="cs-CZ" dirty="0" err="1" smtClean="0"/>
              <a:t>cette</a:t>
            </a:r>
            <a:r>
              <a:rPr lang="cs-CZ" dirty="0" smtClean="0"/>
              <a:t> image?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Qui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réalisateur</a:t>
            </a:r>
            <a:r>
              <a:rPr lang="cs-CZ" dirty="0"/>
              <a:t> </a:t>
            </a:r>
            <a:r>
              <a:rPr lang="cs-CZ" dirty="0" smtClean="0"/>
              <a:t>de </a:t>
            </a:r>
            <a:r>
              <a:rPr lang="cs-CZ" dirty="0" err="1" smtClean="0"/>
              <a:t>ce</a:t>
            </a:r>
            <a:r>
              <a:rPr lang="cs-CZ" dirty="0" smtClean="0"/>
              <a:t> film?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genre</a:t>
            </a:r>
            <a:r>
              <a:rPr lang="cs-CZ" dirty="0" smtClean="0"/>
              <a:t> de film </a:t>
            </a:r>
            <a:r>
              <a:rPr lang="cs-CZ" dirty="0" err="1" smtClean="0"/>
              <a:t>représente</a:t>
            </a:r>
            <a:r>
              <a:rPr lang="cs-CZ" dirty="0" smtClean="0"/>
              <a:t> </a:t>
            </a:r>
            <a:r>
              <a:rPr lang="cs-CZ" dirty="0" err="1" smtClean="0"/>
              <a:t>cet</a:t>
            </a:r>
            <a:r>
              <a:rPr lang="cs-CZ" dirty="0" smtClean="0"/>
              <a:t> </a:t>
            </a:r>
            <a:r>
              <a:rPr lang="cs-CZ" dirty="0" err="1" smtClean="0"/>
              <a:t>oeuvre</a:t>
            </a:r>
            <a:r>
              <a:rPr lang="cs-CZ" dirty="0" smtClean="0"/>
              <a:t> </a:t>
            </a:r>
            <a:r>
              <a:rPr lang="cs-CZ" dirty="0" err="1" smtClean="0"/>
              <a:t>cinématographique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1340768"/>
            <a:ext cx="2447925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57477" y="3855368"/>
            <a:ext cx="79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08461" y="1700808"/>
            <a:ext cx="3168352" cy="6812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Voyage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la </a:t>
            </a:r>
            <a:r>
              <a:rPr lang="cs-CZ" dirty="0" err="1" smtClean="0"/>
              <a:t>Lune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331640" y="3573016"/>
            <a:ext cx="2945173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Georges </a:t>
            </a:r>
            <a:r>
              <a:rPr lang="cs-CZ" dirty="0" err="1" smtClean="0"/>
              <a:t>Méliès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580112" y="4797152"/>
            <a:ext cx="295232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</a:t>
            </a:r>
            <a:r>
              <a:rPr lang="cs-CZ" dirty="0" smtClean="0"/>
              <a:t> film de science-fiction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69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38647" y="484077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196752"/>
            <a:ext cx="4320480" cy="4402425"/>
          </a:xfrm>
        </p:spPr>
        <p:txBody>
          <a:bodyPr/>
          <a:lstStyle/>
          <a:p>
            <a:r>
              <a:rPr lang="cs-CZ" dirty="0" smtClean="0"/>
              <a:t>Comment </a:t>
            </a:r>
            <a:r>
              <a:rPr lang="cs-CZ" dirty="0" err="1" smtClean="0"/>
              <a:t>ce</a:t>
            </a:r>
            <a:r>
              <a:rPr lang="cs-CZ" dirty="0" smtClean="0"/>
              <a:t> film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lié</a:t>
            </a:r>
            <a:r>
              <a:rPr lang="cs-CZ" dirty="0" smtClean="0"/>
              <a:t> </a:t>
            </a:r>
            <a:r>
              <a:rPr lang="cs-CZ" dirty="0" err="1" smtClean="0"/>
              <a:t>avec</a:t>
            </a:r>
            <a:r>
              <a:rPr lang="cs-CZ" dirty="0" smtClean="0"/>
              <a:t> la 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tchèque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poète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a </a:t>
            </a:r>
            <a:r>
              <a:rPr lang="cs-CZ" dirty="0" err="1" smtClean="0"/>
              <a:t>écrit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scénario</a:t>
            </a:r>
            <a:r>
              <a:rPr lang="cs-CZ" dirty="0" smtClean="0"/>
              <a:t> de </a:t>
            </a:r>
            <a:r>
              <a:rPr lang="cs-CZ" dirty="0" err="1" smtClean="0"/>
              <a:t>ce</a:t>
            </a:r>
            <a:r>
              <a:rPr lang="cs-CZ" dirty="0" smtClean="0"/>
              <a:t> film?</a:t>
            </a:r>
          </a:p>
          <a:p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532" y="1556792"/>
            <a:ext cx="3883496" cy="315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539552" y="2060848"/>
            <a:ext cx="403244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/>
              <a:t>Ce</a:t>
            </a:r>
            <a:r>
              <a:rPr lang="cs-CZ" dirty="0" smtClean="0"/>
              <a:t> film </a:t>
            </a:r>
            <a:r>
              <a:rPr lang="cs-CZ" dirty="0" err="1" smtClean="0"/>
              <a:t>raconte</a:t>
            </a:r>
            <a:r>
              <a:rPr lang="cs-CZ" dirty="0" smtClean="0"/>
              <a:t> </a:t>
            </a:r>
            <a:r>
              <a:rPr lang="cs-CZ" dirty="0" err="1" smtClean="0"/>
              <a:t>l´histoire</a:t>
            </a:r>
            <a:r>
              <a:rPr lang="cs-CZ" dirty="0" smtClean="0"/>
              <a:t> </a:t>
            </a:r>
            <a:r>
              <a:rPr lang="cs-CZ" dirty="0" err="1"/>
              <a:t>d´un</a:t>
            </a:r>
            <a:r>
              <a:rPr lang="cs-CZ" dirty="0"/>
              <a:t> mime </a:t>
            </a:r>
            <a:r>
              <a:rPr lang="cs-CZ" dirty="0" err="1"/>
              <a:t>d´origine</a:t>
            </a:r>
            <a:r>
              <a:rPr lang="cs-CZ" dirty="0"/>
              <a:t> </a:t>
            </a:r>
            <a:r>
              <a:rPr lang="cs-CZ" dirty="0" err="1"/>
              <a:t>tchèque</a:t>
            </a:r>
            <a:r>
              <a:rPr lang="cs-CZ" dirty="0"/>
              <a:t> Jean-</a:t>
            </a:r>
            <a:r>
              <a:rPr lang="cs-CZ" dirty="0" err="1"/>
              <a:t>Gaspard</a:t>
            </a:r>
            <a:r>
              <a:rPr lang="cs-CZ" dirty="0"/>
              <a:t> </a:t>
            </a:r>
            <a:r>
              <a:rPr lang="cs-CZ" dirty="0" err="1"/>
              <a:t>Debureau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971600" y="4712133"/>
            <a:ext cx="3240360" cy="6610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Jacques </a:t>
            </a:r>
            <a:r>
              <a:rPr lang="cs-CZ" dirty="0" err="1" smtClean="0"/>
              <a:t>Prévért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83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sens</a:t>
            </a:r>
            <a:r>
              <a:rPr lang="cs-CZ" dirty="0" smtClean="0"/>
              <a:t> de </a:t>
            </a:r>
            <a:r>
              <a:rPr lang="fr-FR" dirty="0" smtClean="0"/>
              <a:t>l'expression </a:t>
            </a:r>
            <a:r>
              <a:rPr lang="fr-FR" dirty="0"/>
              <a:t>populaire « </a:t>
            </a:r>
            <a:r>
              <a:rPr lang="cs-CZ" dirty="0" err="1"/>
              <a:t>faire</a:t>
            </a:r>
            <a:r>
              <a:rPr lang="cs-CZ" dirty="0"/>
              <a:t> les 400 </a:t>
            </a:r>
            <a:r>
              <a:rPr lang="cs-CZ" dirty="0" err="1"/>
              <a:t>coups</a:t>
            </a:r>
            <a:r>
              <a:rPr lang="fr-FR" dirty="0" smtClean="0"/>
              <a:t>»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réalisateur</a:t>
            </a:r>
            <a:r>
              <a:rPr lang="cs-CZ" dirty="0" smtClean="0"/>
              <a:t> </a:t>
            </a:r>
            <a:r>
              <a:rPr lang="cs-CZ" dirty="0" err="1" smtClean="0"/>
              <a:t>représent</a:t>
            </a:r>
            <a:r>
              <a:rPr lang="cs-CZ" dirty="0" smtClean="0"/>
              <a:t> la </a:t>
            </a:r>
            <a:r>
              <a:rPr lang="cs-CZ" dirty="0" err="1" smtClean="0"/>
              <a:t>Nouvelle</a:t>
            </a:r>
            <a:r>
              <a:rPr lang="cs-CZ" dirty="0" smtClean="0"/>
              <a:t> </a:t>
            </a:r>
            <a:r>
              <a:rPr lang="cs-CZ" dirty="0" err="1" smtClean="0"/>
              <a:t>vague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cinéma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915816" y="2060848"/>
            <a:ext cx="470353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faire toutes les bêtises possibles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4005064"/>
            <a:ext cx="36004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François</a:t>
            </a:r>
            <a:r>
              <a:rPr lang="cs-CZ" dirty="0"/>
              <a:t> </a:t>
            </a:r>
            <a:r>
              <a:rPr lang="cs-CZ" dirty="0" err="1"/>
              <a:t>Truffaut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67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fr-FR" dirty="0"/>
              <a:t>cinquième </a:t>
            </a:r>
            <a:r>
              <a:rPr lang="cs-CZ" dirty="0"/>
              <a:t>film </a:t>
            </a:r>
            <a:r>
              <a:rPr lang="cs-CZ" dirty="0" err="1"/>
              <a:t>le</a:t>
            </a:r>
            <a:r>
              <a:rPr lang="cs-CZ" dirty="0"/>
              <a:t> plus </a:t>
            </a:r>
            <a:r>
              <a:rPr lang="cs-CZ" dirty="0" err="1"/>
              <a:t>vu</a:t>
            </a:r>
            <a:r>
              <a:rPr lang="cs-CZ" dirty="0"/>
              <a:t> de </a:t>
            </a:r>
            <a:r>
              <a:rPr lang="cs-CZ" dirty="0" err="1"/>
              <a:t>l´histoire</a:t>
            </a:r>
            <a:r>
              <a:rPr lang="cs-CZ" dirty="0"/>
              <a:t> en France au </a:t>
            </a:r>
            <a:r>
              <a:rPr lang="cs-CZ" dirty="0" err="1" smtClean="0"/>
              <a:t>cinéma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2. Qui a </a:t>
            </a:r>
            <a:r>
              <a:rPr lang="cs-CZ" dirty="0" err="1" smtClean="0"/>
              <a:t>joué</a:t>
            </a:r>
            <a:r>
              <a:rPr lang="cs-CZ" dirty="0" smtClean="0"/>
              <a:t> les </a:t>
            </a:r>
            <a:r>
              <a:rPr lang="cs-CZ" dirty="0" err="1" smtClean="0"/>
              <a:t>rôles</a:t>
            </a:r>
            <a:r>
              <a:rPr lang="cs-CZ" dirty="0" smtClean="0"/>
              <a:t> </a:t>
            </a:r>
            <a:r>
              <a:rPr lang="cs-CZ" dirty="0" err="1" smtClean="0"/>
              <a:t>principales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915816" y="2276872"/>
            <a:ext cx="417646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Grande </a:t>
            </a:r>
            <a:r>
              <a:rPr lang="cs-CZ" dirty="0" err="1" smtClean="0"/>
              <a:t>Vadrouille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915816" y="4149080"/>
            <a:ext cx="482453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Louis de </a:t>
            </a:r>
            <a:r>
              <a:rPr lang="cs-CZ" dirty="0" err="1" smtClean="0"/>
              <a:t>Funés</a:t>
            </a:r>
            <a:r>
              <a:rPr lang="cs-CZ" dirty="0" smtClean="0"/>
              <a:t> et </a:t>
            </a:r>
            <a:r>
              <a:rPr lang="cs-CZ" dirty="0" err="1" smtClean="0"/>
              <a:t>Bourvil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188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4752528"/>
          </a:xfrm>
        </p:spPr>
        <p:txBody>
          <a:bodyPr/>
          <a:lstStyle/>
          <a:p>
            <a:r>
              <a:rPr lang="cs-CZ" dirty="0" smtClean="0"/>
              <a:t>Qui a </a:t>
            </a:r>
            <a:r>
              <a:rPr lang="cs-CZ" dirty="0" err="1" smtClean="0"/>
              <a:t>composé</a:t>
            </a:r>
            <a:r>
              <a:rPr lang="cs-CZ" dirty="0" smtClean="0"/>
              <a:t> </a:t>
            </a:r>
            <a:r>
              <a:rPr lang="fr-FR" dirty="0" smtClean="0"/>
              <a:t>la</a:t>
            </a:r>
            <a:r>
              <a:rPr lang="fr-FR" dirty="0"/>
              <a:t> </a:t>
            </a:r>
            <a:r>
              <a:rPr lang="cs-CZ" dirty="0"/>
              <a:t>bande </a:t>
            </a:r>
            <a:r>
              <a:rPr lang="cs-CZ" dirty="0" err="1"/>
              <a:t>originale</a:t>
            </a:r>
            <a:r>
              <a:rPr lang="cs-CZ" dirty="0"/>
              <a:t> </a:t>
            </a:r>
            <a:r>
              <a:rPr lang="fr-FR" dirty="0"/>
              <a:t>du film</a:t>
            </a:r>
            <a:r>
              <a:rPr lang="cs-CZ" dirty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Fabuleux</a:t>
            </a:r>
            <a:r>
              <a:rPr lang="cs-CZ" dirty="0" smtClean="0"/>
              <a:t> </a:t>
            </a:r>
            <a:r>
              <a:rPr lang="cs-CZ" dirty="0" err="1" smtClean="0"/>
              <a:t>destan</a:t>
            </a:r>
            <a:r>
              <a:rPr lang="cs-CZ" dirty="0" smtClean="0"/>
              <a:t> </a:t>
            </a:r>
            <a:r>
              <a:rPr lang="cs-CZ" dirty="0" err="1" smtClean="0"/>
              <a:t>d´Amélie</a:t>
            </a:r>
            <a:r>
              <a:rPr lang="cs-CZ" dirty="0" smtClean="0"/>
              <a:t> </a:t>
            </a:r>
            <a:r>
              <a:rPr lang="cs-CZ" dirty="0" err="1" smtClean="0"/>
              <a:t>Poulain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Quelle</a:t>
            </a:r>
            <a:r>
              <a:rPr lang="cs-CZ" dirty="0" smtClean="0"/>
              <a:t> </a:t>
            </a:r>
            <a:r>
              <a:rPr lang="cs-CZ" dirty="0" err="1" smtClean="0"/>
              <a:t>actrice</a:t>
            </a:r>
            <a:r>
              <a:rPr lang="cs-CZ" dirty="0" smtClean="0"/>
              <a:t> </a:t>
            </a:r>
            <a:r>
              <a:rPr lang="cs-CZ" dirty="0" err="1" smtClean="0"/>
              <a:t>célébre</a:t>
            </a:r>
            <a:r>
              <a:rPr lang="cs-CZ" dirty="0" smtClean="0"/>
              <a:t> </a:t>
            </a:r>
            <a:r>
              <a:rPr lang="cs-CZ" dirty="0" err="1" smtClean="0"/>
              <a:t>représentait</a:t>
            </a:r>
            <a:r>
              <a:rPr lang="cs-CZ" dirty="0" smtClean="0"/>
              <a:t> Amélie </a:t>
            </a:r>
            <a:r>
              <a:rPr lang="cs-CZ" dirty="0" err="1" smtClean="0"/>
              <a:t>Poulain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Dans</a:t>
            </a:r>
            <a:r>
              <a:rPr lang="cs-CZ" dirty="0" smtClean="0"/>
              <a:t> </a:t>
            </a:r>
            <a:r>
              <a:rPr lang="cs-CZ" dirty="0" err="1" smtClean="0"/>
              <a:t>quelle</a:t>
            </a:r>
            <a:r>
              <a:rPr lang="cs-CZ" dirty="0" smtClean="0"/>
              <a:t> </a:t>
            </a:r>
            <a:r>
              <a:rPr lang="cs-CZ" dirty="0" err="1" smtClean="0"/>
              <a:t>quartier</a:t>
            </a:r>
            <a:r>
              <a:rPr lang="cs-CZ" dirty="0" smtClean="0"/>
              <a:t> </a:t>
            </a:r>
            <a:r>
              <a:rPr lang="cs-CZ" dirty="0" err="1" smtClean="0"/>
              <a:t>parisien</a:t>
            </a:r>
            <a:r>
              <a:rPr lang="cs-CZ" dirty="0" smtClean="0"/>
              <a:t> se </a:t>
            </a:r>
            <a:r>
              <a:rPr lang="cs-CZ" dirty="0" err="1" smtClean="0"/>
              <a:t>déroule</a:t>
            </a:r>
            <a:r>
              <a:rPr lang="cs-CZ" dirty="0" smtClean="0"/>
              <a:t> </a:t>
            </a:r>
            <a:r>
              <a:rPr lang="cs-CZ" dirty="0" err="1" smtClean="0"/>
              <a:t>l´histoire</a:t>
            </a:r>
            <a:r>
              <a:rPr lang="cs-CZ" dirty="0" smtClean="0"/>
              <a:t> de </a:t>
            </a:r>
            <a:r>
              <a:rPr lang="cs-CZ" dirty="0" err="1" smtClean="0"/>
              <a:t>ce</a:t>
            </a:r>
            <a:r>
              <a:rPr lang="cs-CZ" dirty="0" smtClean="0"/>
              <a:t> film?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99792" y="1956753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Yann</a:t>
            </a:r>
            <a:r>
              <a:rPr lang="cs-CZ" dirty="0"/>
              <a:t> </a:t>
            </a:r>
            <a:r>
              <a:rPr lang="cs-CZ" dirty="0" err="1"/>
              <a:t>Tiersen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99792" y="3480938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Audrey</a:t>
            </a:r>
            <a:r>
              <a:rPr lang="cs-CZ" dirty="0" smtClean="0"/>
              <a:t> </a:t>
            </a:r>
            <a:r>
              <a:rPr lang="cs-CZ" dirty="0" err="1" smtClean="0"/>
              <a:t>Tautou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699792" y="4941168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Montmartre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16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46085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Obrázek </a:t>
            </a:r>
            <a:r>
              <a:rPr lang="cs-CZ" b="1" dirty="0"/>
              <a:t>č. 1:</a:t>
            </a:r>
          </a:p>
          <a:p>
            <a:pPr marL="0" indent="0">
              <a:buNone/>
            </a:pPr>
            <a:r>
              <a:rPr lang="cs-CZ" dirty="0"/>
              <a:t>NEUVEDENO. </a:t>
            </a:r>
            <a:r>
              <a:rPr lang="cs-CZ" i="1" dirty="0" err="1"/>
              <a:t>wikipedia</a:t>
            </a:r>
            <a:r>
              <a:rPr lang="cs-CZ" dirty="0"/>
              <a:t> [online]. [cit. 30.3.2013].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cs.wikipedia.org</a:t>
            </a:r>
            <a:r>
              <a:rPr lang="cs-CZ" dirty="0">
                <a:hlinkClick r:id="rId2"/>
              </a:rPr>
              <a:t>/wiki/</a:t>
            </a:r>
            <a:r>
              <a:rPr lang="cs-CZ" dirty="0" err="1">
                <a:hlinkClick r:id="rId2"/>
              </a:rPr>
              <a:t>Soubor:Fratelli_Lumiere.jpg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Obrázek č. 2</a:t>
            </a:r>
          </a:p>
          <a:p>
            <a:pPr marL="0" indent="0">
              <a:buNone/>
            </a:pPr>
            <a:r>
              <a:rPr lang="en-US" dirty="0" err="1"/>
              <a:t>MÉLIÈS</a:t>
            </a:r>
            <a:r>
              <a:rPr lang="en-US" dirty="0"/>
              <a:t>, Georges. </a:t>
            </a:r>
            <a:r>
              <a:rPr lang="en-US" i="1" dirty="0" err="1"/>
              <a:t>wikipedia</a:t>
            </a:r>
            <a:r>
              <a:rPr lang="en-US" dirty="0"/>
              <a:t> [online]. [cit. 30.3.2013].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err="1">
                <a:hlinkClick r:id="rId3"/>
              </a:rPr>
              <a:t>cs.wikipedia.org</a:t>
            </a:r>
            <a:r>
              <a:rPr lang="en-US" dirty="0">
                <a:hlinkClick r:id="rId3"/>
              </a:rPr>
              <a:t>/wiki/</a:t>
            </a:r>
            <a:r>
              <a:rPr lang="en-US" dirty="0" err="1">
                <a:hlinkClick r:id="rId3"/>
              </a:rPr>
              <a:t>Soubor:Le_Voyage_dans_la_lune.jpg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Obrázek č. 3</a:t>
            </a:r>
          </a:p>
          <a:p>
            <a:pPr marL="0" indent="0">
              <a:buNone/>
            </a:pPr>
            <a:r>
              <a:rPr lang="cs-CZ" dirty="0" err="1"/>
              <a:t>CARNÉ</a:t>
            </a:r>
            <a:r>
              <a:rPr lang="cs-CZ" dirty="0"/>
              <a:t>, Marcel. </a:t>
            </a:r>
            <a:r>
              <a:rPr lang="cs-CZ" i="1" dirty="0" err="1"/>
              <a:t>wikipedia</a:t>
            </a:r>
            <a:r>
              <a:rPr lang="cs-CZ" dirty="0"/>
              <a:t> [online]. [cit. 30.3.2013].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>
                <a:hlinkClick r:id="rId4"/>
              </a:rPr>
              <a:t>commons.wikimedia.org</a:t>
            </a:r>
            <a:r>
              <a:rPr lang="cs-CZ" dirty="0">
                <a:hlinkClick r:id="rId4"/>
              </a:rPr>
              <a:t>/wiki/</a:t>
            </a:r>
            <a:r>
              <a:rPr lang="cs-CZ" dirty="0" err="1">
                <a:hlinkClick r:id="rId4"/>
              </a:rPr>
              <a:t>File:Les_enfants_du_Paradis.jpg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Obrázek č. 4</a:t>
            </a:r>
          </a:p>
          <a:p>
            <a:pPr marL="0" indent="0">
              <a:buNone/>
            </a:pPr>
            <a:r>
              <a:rPr lang="cs-CZ" dirty="0"/>
              <a:t>BR. </a:t>
            </a:r>
            <a:r>
              <a:rPr lang="cs-CZ" i="1" dirty="0" err="1"/>
              <a:t>wikipedia</a:t>
            </a:r>
            <a:r>
              <a:rPr lang="cs-CZ" dirty="0"/>
              <a:t> [online]. [cit. 30.3.2013].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>
                <a:hlinkClick r:id="rId5"/>
              </a:rPr>
              <a:t>commons.wikimedia.org</a:t>
            </a:r>
            <a:r>
              <a:rPr lang="cs-CZ" dirty="0">
                <a:hlinkClick r:id="rId5"/>
              </a:rPr>
              <a:t>/wiki/</a:t>
            </a:r>
            <a:r>
              <a:rPr lang="cs-CZ" dirty="0" err="1">
                <a:hlinkClick r:id="rId5"/>
              </a:rPr>
              <a:t>File:Montmartre-Truffaut.JPG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Obrázek č. 5</a:t>
            </a:r>
          </a:p>
          <a:p>
            <a:pPr marL="0" indent="0">
              <a:buNone/>
            </a:pPr>
            <a:r>
              <a:rPr lang="cs-CZ" dirty="0"/>
              <a:t>NEUVEDENO.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>
                <a:hlinkClick r:id="rId6"/>
              </a:rPr>
              <a:t>en.wikipedia.org</a:t>
            </a:r>
            <a:r>
              <a:rPr lang="cs-CZ" dirty="0">
                <a:hlinkClick r:id="rId6"/>
              </a:rPr>
              <a:t>/wiki/</a:t>
            </a:r>
            <a:r>
              <a:rPr lang="cs-CZ" dirty="0" err="1">
                <a:hlinkClick r:id="rId6"/>
              </a:rPr>
              <a:t>File:La_Grande_Vadrouille_poster.jpg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Obrázek č. 6</a:t>
            </a:r>
          </a:p>
          <a:p>
            <a:pPr marL="0" indent="0">
              <a:buNone/>
            </a:pPr>
            <a:r>
              <a:rPr lang="cs-CZ" dirty="0" err="1"/>
              <a:t>AMPILHAC</a:t>
            </a:r>
            <a:r>
              <a:rPr lang="cs-CZ" dirty="0"/>
              <a:t>, </a:t>
            </a:r>
            <a:r>
              <a:rPr lang="cs-CZ" dirty="0" err="1"/>
              <a:t>Mireille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err="1" smtClean="0">
                <a:hlinkClick r:id="rId7"/>
              </a:rPr>
              <a:t>commons.wikimedia.org</a:t>
            </a:r>
            <a:r>
              <a:rPr lang="cs-CZ" dirty="0" smtClean="0">
                <a:hlinkClick r:id="rId7"/>
              </a:rPr>
              <a:t>/wiki/File:Emilie_Dequenne_and_Jean-Pierre_Jeunet_at_the_2009_Deauville_American_Film_Festival-01.jpg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Ostatní obrázky pocházejí z galerie klipart programu Microsoft PowerPoint.</a:t>
            </a:r>
            <a:endParaRPr lang="cs-CZ" b="1" dirty="0"/>
          </a:p>
          <a:p>
            <a:pPr marL="0" indent="0" algn="ctr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2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4186401"/>
          </a:xfrm>
        </p:spPr>
        <p:txBody>
          <a:bodyPr>
            <a:normAutofit/>
          </a:bodyPr>
          <a:lstStyle/>
          <a:p>
            <a:r>
              <a:rPr lang="cs-CZ" dirty="0" err="1" smtClean="0"/>
              <a:t>BOURDAIS</a:t>
            </a:r>
            <a:r>
              <a:rPr lang="cs-CZ" dirty="0"/>
              <a:t>, Daniele a kol.: </a:t>
            </a:r>
            <a:r>
              <a:rPr lang="cs-CZ" i="1" dirty="0"/>
              <a:t>Francouzština maturitní příprava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2010, ISBN 978-80-7240-721-7</a:t>
            </a:r>
          </a:p>
          <a:p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r>
              <a:rPr lang="cs-CZ" smtClean="0"/>
              <a:t>vlastní materiály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06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3751</TotalTime>
  <Words>814</Words>
  <Application>Microsoft Office PowerPoint</Application>
  <PresentationFormat>Předvádění na obrazovce (4:3)</PresentationFormat>
  <Paragraphs>313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projekt</vt:lpstr>
      <vt:lpstr>francouzská kinematografie Le cinéma franÇais</vt:lpstr>
      <vt:lpstr>ANOTACE</vt:lpstr>
      <vt:lpstr>Questions thématiques</vt:lpstr>
      <vt:lpstr>Questions thématiques</vt:lpstr>
      <vt:lpstr>Les genres de films</vt:lpstr>
      <vt:lpstr>Les genres de films</vt:lpstr>
      <vt:lpstr>Les genres de films</vt:lpstr>
      <vt:lpstr>Quel genre de film répresentent les images?</vt:lpstr>
      <vt:lpstr>Vocabulaire du cinéma</vt:lpstr>
      <vt:lpstr>Histoire du cinéma français</vt:lpstr>
      <vt:lpstr>1895 - Le cinématographe </vt:lpstr>
      <vt:lpstr>              1902 – Le Voyage dans la Lune</vt:lpstr>
      <vt:lpstr>1943 – Les Enfants du Paradis</vt:lpstr>
      <vt:lpstr>1959 – Les Quatre Cents Coups</vt:lpstr>
      <vt:lpstr>1966 - La Grande Vadrouille</vt:lpstr>
      <vt:lpstr>2001 – Le Fabuleux destin d´Amélie Poulain</vt:lpstr>
      <vt:lpstr>Le personnage d´Amélie Poulain</vt:lpstr>
      <vt:lpstr>Test</vt:lpstr>
      <vt:lpstr>Test</vt:lpstr>
      <vt:lpstr>Test</vt:lpstr>
      <vt:lpstr>Test</vt:lpstr>
      <vt:lpstr>Test</vt:lpstr>
      <vt:lpstr>Test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64</cp:revision>
  <dcterms:created xsi:type="dcterms:W3CDTF">2012-06-20T16:12:09Z</dcterms:created>
  <dcterms:modified xsi:type="dcterms:W3CDTF">2014-02-20T12:20:45Z</dcterms:modified>
</cp:coreProperties>
</file>