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61" r:id="rId2"/>
    <p:sldId id="262" r:id="rId3"/>
    <p:sldId id="266" r:id="rId4"/>
    <p:sldId id="267" r:id="rId5"/>
    <p:sldId id="268" r:id="rId6"/>
    <p:sldId id="270" r:id="rId7"/>
    <p:sldId id="269" r:id="rId8"/>
    <p:sldId id="271" r:id="rId9"/>
    <p:sldId id="272" r:id="rId10"/>
    <p:sldId id="273" r:id="rId11"/>
    <p:sldId id="274" r:id="rId12"/>
    <p:sldId id="275" r:id="rId13"/>
    <p:sldId id="276" r:id="rId14"/>
    <p:sldId id="277" r:id="rId15"/>
    <p:sldId id="278" r:id="rId16"/>
    <p:sldId id="280" r:id="rId17"/>
    <p:sldId id="279" r:id="rId18"/>
    <p:sldId id="281" r:id="rId19"/>
    <p:sldId id="26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34" autoAdjust="0"/>
    <p:restoredTop sz="94700" autoAdjust="0"/>
  </p:normalViewPr>
  <p:slideViewPr>
    <p:cSldViewPr>
      <p:cViewPr varScale="1">
        <p:scale>
          <a:sx n="70" d="100"/>
          <a:sy n="70" d="100"/>
        </p:scale>
        <p:origin x="-138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7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  <p:sldLayoutId id="2147483771" r:id="rId12"/>
    <p:sldLayoutId id="2147483772" r:id="rId13"/>
    <p:sldLayoutId id="2147483705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7.wmf"/><Relationship Id="rId7" Type="http://schemas.openxmlformats.org/officeDocument/2006/relationships/hyperlink" Target="http://www.youtube.com/watch?v=mLq7EcvRaf0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fr.wikipedia.org/wiki/La_Marseillaise" TargetMode="External"/><Relationship Id="rId5" Type="http://schemas.openxmlformats.org/officeDocument/2006/relationships/hyperlink" Target="http://fr.wikipedia.org/wiki/Marianne" TargetMode="External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www.elysee.fr/" TargetMode="Externa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uvernement.fr/gouvernement/composition-du-gouvernement" TargetMode="External"/><Relationship Id="rId2" Type="http://schemas.openxmlformats.org/officeDocument/2006/relationships/hyperlink" Target="http://www.gouvernement.fr/premier-ministre/jean-marc-ayrault-premier-ministre" TargetMode="Externa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enat.fr/" TargetMode="External"/><Relationship Id="rId2" Type="http://schemas.openxmlformats.org/officeDocument/2006/relationships/hyperlink" Target="http://www.assemblee-nationale.fr/" TargetMode="Externa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7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fr.wikipedia.org/wiki/Fichier:Fran%C3%A7ois_Hollande_(Journ%C3%A9es_de_Nantes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francouzský politický systém</a:t>
            </a:r>
            <a:br>
              <a:rPr lang="cs-CZ" sz="3200" dirty="0" smtClean="0"/>
            </a:br>
            <a:r>
              <a:rPr lang="cs-CZ" sz="3200" dirty="0" err="1" smtClean="0"/>
              <a:t>le</a:t>
            </a:r>
            <a:r>
              <a:rPr lang="cs-CZ" sz="3200" dirty="0" smtClean="0"/>
              <a:t> </a:t>
            </a:r>
            <a:r>
              <a:rPr lang="cs-CZ" sz="3200" dirty="0" err="1" smtClean="0"/>
              <a:t>systÈme</a:t>
            </a:r>
            <a:r>
              <a:rPr lang="cs-CZ" sz="3200" dirty="0" smtClean="0"/>
              <a:t> </a:t>
            </a:r>
            <a:r>
              <a:rPr lang="cs-CZ" sz="3200" dirty="0" err="1" smtClean="0"/>
              <a:t>Politique</a:t>
            </a:r>
            <a:r>
              <a:rPr lang="cs-CZ" sz="3200" dirty="0" smtClean="0"/>
              <a:t> en </a:t>
            </a:r>
            <a:r>
              <a:rPr lang="cs-CZ" sz="3200" dirty="0" err="1" smtClean="0"/>
              <a:t>france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Jiřina Boušková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err="1" smtClean="0"/>
              <a:t>VY_32_INOVACE_7.FJ.12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leden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7</a:t>
            </a:r>
            <a:r>
              <a:rPr lang="cs-CZ" sz="1200" dirty="0" smtClean="0"/>
              <a:t>. ročník – osmileté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7132976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baseline="0" dirty="0" smtClean="0"/>
                        <a:t>Francouzský jazyk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Reálie francouzsky</a:t>
                      </a:r>
                      <a:r>
                        <a:rPr lang="cs-CZ" sz="1200" baseline="0" dirty="0" smtClean="0"/>
                        <a:t> mluvících zemí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slouží ke všeobecnému seznámení žáků s francouzským politickým systémem.</a:t>
            </a:r>
          </a:p>
          <a:p>
            <a:pPr algn="just"/>
            <a:r>
              <a:rPr lang="cs-CZ" sz="1100" dirty="0" smtClean="0"/>
              <a:t>Obrazový materiál je vhodný pro popis a srovnání.</a:t>
            </a:r>
          </a:p>
          <a:p>
            <a:pPr algn="just"/>
            <a:r>
              <a:rPr lang="cs-CZ" sz="1100" dirty="0" smtClean="0"/>
              <a:t>Slovní zásoba může být zkontrolována pomocí testu a otázek.</a:t>
            </a:r>
          </a:p>
          <a:p>
            <a:pPr algn="just"/>
            <a:r>
              <a:rPr lang="cs-CZ" sz="1100" dirty="0" smtClean="0"/>
              <a:t>Materiál se využije ve výkladové části hodiny.</a:t>
            </a:r>
          </a:p>
          <a:p>
            <a:pPr algn="just"/>
            <a:r>
              <a:rPr lang="cs-CZ" sz="1100" dirty="0" smtClean="0"/>
              <a:t>Pomůcky: interaktivní tabule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6851" y="372096"/>
            <a:ext cx="8229600" cy="696140"/>
          </a:xfrm>
        </p:spPr>
        <p:txBody>
          <a:bodyPr/>
          <a:lstStyle/>
          <a:p>
            <a:r>
              <a:rPr lang="cs-CZ" dirty="0" smtClean="0"/>
              <a:t>Les </a:t>
            </a:r>
            <a:r>
              <a:rPr lang="cs-CZ" dirty="0" err="1" smtClean="0"/>
              <a:t>symboles</a:t>
            </a:r>
            <a:r>
              <a:rPr lang="cs-CZ" dirty="0" smtClean="0"/>
              <a:t> de la France</a:t>
            </a:r>
            <a:endParaRPr lang="cs-CZ" dirty="0"/>
          </a:p>
        </p:txBody>
      </p:sp>
      <p:pic>
        <p:nvPicPr>
          <p:cNvPr id="1026" name="Picture 2" descr="C:\Users\bj\AppData\Local\Microsoft\Windows\Temporary Internet Files\Content.IE5\6IRMMWDS\MP9004008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0305" y="1810061"/>
            <a:ext cx="2701355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j\AppData\Local\Microsoft\Windows\Temporary Internet Files\Content.IE5\6FCKFC1P\MC9003439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810061"/>
            <a:ext cx="1797710" cy="1408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bj\AppData\Local\Microsoft\Windows\Temporary Internet Files\Content.IE5\XQPSA8MJ\MP900426583[1]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489" y="1754052"/>
            <a:ext cx="1895666" cy="2370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457166" y="3759413"/>
            <a:ext cx="235005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5"/>
              </a:rPr>
              <a:t>http://</a:t>
            </a:r>
            <a:r>
              <a:rPr lang="cs-CZ" dirty="0" err="1" smtClean="0">
                <a:hlinkClick r:id="rId5"/>
              </a:rPr>
              <a:t>fr.wikipedia.org</a:t>
            </a:r>
            <a:r>
              <a:rPr lang="cs-CZ" dirty="0" smtClean="0">
                <a:hlinkClick r:id="rId5"/>
              </a:rPr>
              <a:t>/wiki/</a:t>
            </a:r>
            <a:r>
              <a:rPr lang="cs-CZ" dirty="0" err="1" smtClean="0">
                <a:hlinkClick r:id="rId5"/>
              </a:rPr>
              <a:t>Marianne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915082" y="3786599"/>
            <a:ext cx="312970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 algn="ctr">
              <a:buFont typeface="Arial" pitchFamily="34" charset="0"/>
              <a:buChar char="•"/>
            </a:pPr>
            <a:r>
              <a:rPr lang="fr-FR" sz="20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le drapeau tricolore,</a:t>
            </a:r>
            <a:endParaRPr lang="cs-CZ" sz="2000" dirty="0">
              <a:solidFill>
                <a:schemeClr val="tx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ctr"/>
            <a:r>
              <a:rPr lang="fr-FR" sz="20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000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bleu</a:t>
            </a: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,</a:t>
            </a:r>
            <a:r>
              <a:rPr lang="fr-FR" sz="20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blanc, rouge</a:t>
            </a:r>
            <a:r>
              <a:rPr lang="fr-FR" dirty="0"/>
              <a:t> </a:t>
            </a:r>
          </a:p>
        </p:txBody>
      </p:sp>
      <p:sp>
        <p:nvSpPr>
          <p:cNvPr id="6" name="Obdélník 5"/>
          <p:cNvSpPr/>
          <p:nvPr/>
        </p:nvSpPr>
        <p:spPr>
          <a:xfrm>
            <a:off x="461504" y="4290730"/>
            <a:ext cx="245357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ctr">
              <a:buFont typeface="Arial" pitchFamily="34" charset="0"/>
              <a:buChar char="•"/>
            </a:pPr>
            <a:r>
              <a:rPr lang="fr-FR" sz="20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le</a:t>
            </a: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000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coq</a:t>
            </a: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000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gaulois</a:t>
            </a:r>
            <a:endParaRPr lang="fr-FR" sz="2000" dirty="0">
              <a:solidFill>
                <a:schemeClr val="tx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588224" y="3301332"/>
            <a:ext cx="183539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ctr">
              <a:buFont typeface="Arial" pitchFamily="34" charset="0"/>
              <a:buChar char="•"/>
            </a:pPr>
            <a:r>
              <a:rPr lang="cs-CZ" sz="2000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Marianne</a:t>
            </a:r>
            <a:endParaRPr lang="fr-FR" sz="2000" dirty="0">
              <a:solidFill>
                <a:schemeClr val="tx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837994" y="5327848"/>
            <a:ext cx="489416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6"/>
              </a:rPr>
              <a:t>http://</a:t>
            </a:r>
            <a:r>
              <a:rPr lang="cs-CZ" dirty="0" err="1">
                <a:hlinkClick r:id="rId6"/>
              </a:rPr>
              <a:t>fr.wikipedia.org</a:t>
            </a:r>
            <a:r>
              <a:rPr lang="cs-CZ" dirty="0">
                <a:hlinkClick r:id="rId6"/>
              </a:rPr>
              <a:t>/wiki/</a:t>
            </a:r>
            <a:r>
              <a:rPr lang="cs-CZ" dirty="0" err="1">
                <a:hlinkClick r:id="rId6"/>
              </a:rPr>
              <a:t>La_Marseillaise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96680" y="5697180"/>
            <a:ext cx="5254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7"/>
              </a:rPr>
              <a:t>http://</a:t>
            </a:r>
            <a:r>
              <a:rPr lang="cs-CZ" dirty="0" err="1">
                <a:hlinkClick r:id="rId7"/>
              </a:rPr>
              <a:t>www.youtube.com</a:t>
            </a:r>
            <a:r>
              <a:rPr lang="cs-CZ" dirty="0">
                <a:hlinkClick r:id="rId7"/>
              </a:rPr>
              <a:t>/</a:t>
            </a:r>
            <a:r>
              <a:rPr lang="cs-CZ" dirty="0" err="1">
                <a:hlinkClick r:id="rId7"/>
              </a:rPr>
              <a:t>watch?v</a:t>
            </a:r>
            <a:r>
              <a:rPr lang="cs-CZ" dirty="0">
                <a:hlinkClick r:id="rId7"/>
              </a:rPr>
              <a:t>=</a:t>
            </a:r>
            <a:r>
              <a:rPr lang="cs-CZ" dirty="0" err="1">
                <a:hlinkClick r:id="rId7"/>
              </a:rPr>
              <a:t>mLq7EcvRaf0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16864" y="4927738"/>
            <a:ext cx="66313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ctr">
              <a:buFont typeface="Arial" pitchFamily="34" charset="0"/>
              <a:buChar char="•"/>
            </a:pP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</a:t>
            </a:r>
            <a:r>
              <a:rPr lang="fr-FR" sz="20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'hymne national est La </a:t>
            </a:r>
            <a:r>
              <a:rPr lang="fr-FR" sz="2000" dirty="0" smtClean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Marseillaise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(1792)</a:t>
            </a:r>
            <a:r>
              <a:rPr lang="fr-FR" sz="20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 </a:t>
            </a:r>
            <a:endParaRPr lang="cs-CZ" sz="20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Bookman Old Style" pitchFamily="18" charset="0"/>
              <a:ea typeface="+mj-ea"/>
              <a:cs typeface="+mj-cs"/>
            </a:endParaRPr>
          </a:p>
        </p:txBody>
      </p:sp>
      <p:pic>
        <p:nvPicPr>
          <p:cNvPr id="1029" name="Picture 5" descr="C:\Users\bj\AppData\Local\Microsoft\Windows\Temporary Internet Files\Content.IE5\6IRMMWDS\MC90001939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717" y="4859360"/>
            <a:ext cx="1751485" cy="1371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626724" y="1186880"/>
            <a:ext cx="823792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</a:t>
            </a:r>
            <a:r>
              <a:rPr lang="fr-FR" sz="20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 devise </a:t>
            </a:r>
            <a:r>
              <a:rPr lang="fr-FR" sz="2000" dirty="0" smtClean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est </a:t>
            </a:r>
            <a:r>
              <a:rPr lang="fr-FR" sz="20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« Liberté, Égalité, Fraternité » </a:t>
            </a:r>
            <a:endParaRPr lang="cs-CZ" sz="2000" dirty="0">
              <a:solidFill>
                <a:schemeClr val="tx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456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1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96140"/>
          </a:xfrm>
        </p:spPr>
        <p:txBody>
          <a:bodyPr/>
          <a:lstStyle/>
          <a:p>
            <a:r>
              <a:rPr lang="cs-CZ" dirty="0" err="1" smtClean="0"/>
              <a:t>L´administration</a:t>
            </a:r>
            <a:r>
              <a:rPr lang="cs-CZ" dirty="0" smtClean="0"/>
              <a:t> de la France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8892480" cy="4968552"/>
          </a:xfrm>
        </p:spPr>
        <p:txBody>
          <a:bodyPr>
            <a:normAutofit fontScale="92500" lnSpcReduction="200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fr-FR" dirty="0"/>
              <a:t>une </a:t>
            </a:r>
            <a:r>
              <a:rPr lang="cs-CZ" dirty="0" err="1" smtClean="0"/>
              <a:t>république</a:t>
            </a:r>
            <a:r>
              <a:rPr lang="cs-CZ" dirty="0" smtClean="0"/>
              <a:t> </a:t>
            </a:r>
            <a:r>
              <a:rPr lang="cs-CZ" dirty="0" err="1" smtClean="0"/>
              <a:t>constitutionnelle</a:t>
            </a:r>
            <a:r>
              <a:rPr lang="cs-CZ" dirty="0" smtClean="0"/>
              <a:t> </a:t>
            </a:r>
            <a:r>
              <a:rPr lang="cs-CZ" dirty="0" err="1" smtClean="0"/>
              <a:t>parlementaire</a:t>
            </a:r>
            <a:r>
              <a:rPr lang="cs-CZ" dirty="0" smtClean="0"/>
              <a:t> à régime </a:t>
            </a:r>
            <a:r>
              <a:rPr lang="cs-CZ" dirty="0" err="1" smtClean="0"/>
              <a:t>présidentiel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22 </a:t>
            </a:r>
            <a:r>
              <a:rPr lang="cs-CZ" dirty="0" err="1" smtClean="0"/>
              <a:t>régions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d</a:t>
            </a:r>
            <a:r>
              <a:rPr lang="fr-FR" dirty="0" smtClean="0"/>
              <a:t>irigées par</a:t>
            </a:r>
            <a:r>
              <a:rPr lang="cs-CZ" dirty="0" smtClean="0"/>
              <a:t>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fr-FR" dirty="0" smtClean="0"/>
              <a:t>un</a:t>
            </a:r>
            <a:r>
              <a:rPr lang="fr-FR" dirty="0"/>
              <a:t> </a:t>
            </a:r>
            <a:r>
              <a:rPr lang="cs-CZ" dirty="0" err="1" smtClean="0"/>
              <a:t>préfet</a:t>
            </a:r>
            <a:r>
              <a:rPr lang="cs-CZ" dirty="0" smtClean="0"/>
              <a:t> de </a:t>
            </a:r>
            <a:r>
              <a:rPr lang="cs-CZ" dirty="0" err="1" smtClean="0"/>
              <a:t>région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un</a:t>
            </a:r>
            <a:r>
              <a:rPr lang="cs-CZ" dirty="0" smtClean="0"/>
              <a:t> </a:t>
            </a:r>
            <a:r>
              <a:rPr lang="cs-CZ" dirty="0" err="1" smtClean="0"/>
              <a:t>conseil</a:t>
            </a:r>
            <a:r>
              <a:rPr lang="cs-CZ" dirty="0" smtClean="0"/>
              <a:t> </a:t>
            </a:r>
            <a:r>
              <a:rPr lang="cs-CZ" dirty="0" err="1" smtClean="0"/>
              <a:t>régional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101 </a:t>
            </a:r>
            <a:r>
              <a:rPr lang="cs-CZ" dirty="0" err="1" smtClean="0"/>
              <a:t>départements</a:t>
            </a:r>
            <a:r>
              <a:rPr lang="cs-CZ" dirty="0" smtClean="0"/>
              <a:t> </a:t>
            </a:r>
            <a:r>
              <a:rPr lang="cs-CZ" dirty="0" err="1" smtClean="0"/>
              <a:t>avec</a:t>
            </a:r>
            <a:r>
              <a:rPr lang="cs-CZ" dirty="0" smtClean="0"/>
              <a:t> </a:t>
            </a:r>
            <a:r>
              <a:rPr lang="cs-CZ" dirty="0" err="1" smtClean="0"/>
              <a:t>l´outre-mer</a:t>
            </a:r>
            <a:r>
              <a:rPr lang="cs-CZ" dirty="0" smtClean="0"/>
              <a:t> (96 + 5)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fr-FR" dirty="0" smtClean="0"/>
              <a:t>dirigé</a:t>
            </a:r>
            <a:r>
              <a:rPr lang="cs-CZ" dirty="0" smtClean="0"/>
              <a:t>s</a:t>
            </a:r>
            <a:r>
              <a:rPr lang="fr-FR" dirty="0" smtClean="0"/>
              <a:t> pa</a:t>
            </a:r>
            <a:r>
              <a:rPr lang="cs-CZ" dirty="0" smtClean="0"/>
              <a:t>r: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fr-FR" dirty="0" smtClean="0"/>
              <a:t>un</a:t>
            </a:r>
            <a:r>
              <a:rPr lang="fr-FR" dirty="0"/>
              <a:t> </a:t>
            </a:r>
            <a:r>
              <a:rPr lang="cs-CZ" dirty="0" err="1" smtClean="0"/>
              <a:t>préfet</a:t>
            </a:r>
            <a:r>
              <a:rPr lang="cs-CZ" dirty="0" smtClean="0"/>
              <a:t> de </a:t>
            </a:r>
            <a:r>
              <a:rPr lang="cs-CZ" dirty="0" err="1" smtClean="0"/>
              <a:t>département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un</a:t>
            </a:r>
            <a:r>
              <a:rPr lang="cs-CZ" dirty="0" smtClean="0"/>
              <a:t> </a:t>
            </a:r>
            <a:r>
              <a:rPr lang="cs-CZ" dirty="0" err="1" smtClean="0"/>
              <a:t>conseil</a:t>
            </a:r>
            <a:r>
              <a:rPr lang="cs-CZ" dirty="0" smtClean="0"/>
              <a:t> </a:t>
            </a:r>
            <a:r>
              <a:rPr lang="cs-CZ" dirty="0" err="1" smtClean="0"/>
              <a:t>général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36 000 </a:t>
            </a:r>
            <a:r>
              <a:rPr lang="cs-CZ" dirty="0" err="1" smtClean="0"/>
              <a:t>communes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dirigées</a:t>
            </a:r>
            <a:r>
              <a:rPr lang="cs-CZ" dirty="0" smtClean="0"/>
              <a:t> par: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maire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conseil</a:t>
            </a:r>
            <a:r>
              <a:rPr lang="cs-CZ" dirty="0" smtClean="0"/>
              <a:t> </a:t>
            </a:r>
            <a:r>
              <a:rPr lang="cs-CZ" dirty="0" err="1" smtClean="0"/>
              <a:t>municipal</a:t>
            </a:r>
            <a:endParaRPr lang="cs-CZ" dirty="0"/>
          </a:p>
        </p:txBody>
      </p:sp>
      <p:pic>
        <p:nvPicPr>
          <p:cNvPr id="3075" name="Picture 3" descr="C:\Users\bj\AppData\Local\Microsoft\Windows\Temporary Internet Files\Content.IE5\CSPPOS5Y\MC9004057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420888"/>
            <a:ext cx="1943100" cy="1908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444208" y="4537387"/>
            <a:ext cx="2376264" cy="3262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80000"/>
              </a:lnSpc>
              <a:spcBef>
                <a:spcPct val="20000"/>
              </a:spcBef>
            </a:pPr>
            <a:r>
              <a:rPr lang="cs-CZ" sz="1900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l´hexagone</a:t>
            </a:r>
            <a:endParaRPr lang="cs-CZ" sz="1900" dirty="0">
              <a:solidFill>
                <a:schemeClr val="tx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1390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2656"/>
            <a:ext cx="8856984" cy="936104"/>
          </a:xfrm>
        </p:spPr>
        <p:txBody>
          <a:bodyPr/>
          <a:lstStyle/>
          <a:p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président</a:t>
            </a:r>
            <a:r>
              <a:rPr lang="cs-CZ" dirty="0" smtClean="0"/>
              <a:t> de la </a:t>
            </a:r>
            <a:r>
              <a:rPr lang="cs-CZ" dirty="0" err="1" smtClean="0"/>
              <a:t>République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5266928" cy="3960440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la France </a:t>
            </a:r>
            <a:r>
              <a:rPr lang="cs-CZ" dirty="0" err="1" smtClean="0"/>
              <a:t>est</a:t>
            </a:r>
            <a:r>
              <a:rPr lang="cs-CZ" dirty="0" smtClean="0"/>
              <a:t> </a:t>
            </a:r>
            <a:r>
              <a:rPr lang="cs-CZ" dirty="0" err="1" smtClean="0"/>
              <a:t>dirigée</a:t>
            </a:r>
            <a:r>
              <a:rPr lang="cs-CZ" dirty="0" smtClean="0"/>
              <a:t> par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président</a:t>
            </a:r>
            <a:r>
              <a:rPr lang="cs-CZ" dirty="0" smtClean="0"/>
              <a:t> de la </a:t>
            </a:r>
            <a:r>
              <a:rPr lang="cs-CZ" dirty="0" err="1" smtClean="0"/>
              <a:t>République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François</a:t>
            </a:r>
            <a:r>
              <a:rPr lang="cs-CZ" dirty="0" smtClean="0"/>
              <a:t> </a:t>
            </a:r>
            <a:r>
              <a:rPr lang="cs-CZ" dirty="0" err="1" smtClean="0"/>
              <a:t>Hollande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élu</a:t>
            </a:r>
            <a:r>
              <a:rPr lang="cs-CZ" dirty="0" smtClean="0"/>
              <a:t> </a:t>
            </a:r>
            <a:r>
              <a:rPr lang="cs-CZ" dirty="0" err="1" smtClean="0"/>
              <a:t>tous</a:t>
            </a:r>
            <a:r>
              <a:rPr lang="cs-CZ" dirty="0" smtClean="0"/>
              <a:t> les 5 </a:t>
            </a:r>
            <a:r>
              <a:rPr lang="cs-CZ" dirty="0" err="1" smtClean="0"/>
              <a:t>ans</a:t>
            </a:r>
            <a:r>
              <a:rPr lang="cs-CZ" dirty="0" smtClean="0"/>
              <a:t> au </a:t>
            </a:r>
            <a:r>
              <a:rPr lang="cs-CZ" dirty="0" err="1" smtClean="0"/>
              <a:t>suffrage</a:t>
            </a:r>
            <a:r>
              <a:rPr lang="cs-CZ" dirty="0" smtClean="0"/>
              <a:t> </a:t>
            </a:r>
            <a:r>
              <a:rPr lang="cs-CZ" dirty="0" err="1" smtClean="0"/>
              <a:t>universel</a:t>
            </a:r>
            <a:r>
              <a:rPr lang="cs-CZ" dirty="0" smtClean="0"/>
              <a:t> direct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il</a:t>
            </a:r>
            <a:r>
              <a:rPr lang="cs-CZ" dirty="0" smtClean="0"/>
              <a:t> </a:t>
            </a:r>
            <a:r>
              <a:rPr lang="cs-CZ" dirty="0" err="1" smtClean="0"/>
              <a:t>réside</a:t>
            </a:r>
            <a:r>
              <a:rPr lang="cs-CZ" dirty="0" smtClean="0"/>
              <a:t> au </a:t>
            </a:r>
            <a:r>
              <a:rPr lang="cs-CZ" dirty="0" err="1" smtClean="0"/>
              <a:t>Palais</a:t>
            </a:r>
            <a:r>
              <a:rPr lang="cs-CZ" dirty="0" smtClean="0"/>
              <a:t> de </a:t>
            </a:r>
            <a:r>
              <a:rPr lang="cs-CZ" dirty="0" err="1" smtClean="0"/>
              <a:t>l´Élysée</a:t>
            </a:r>
            <a:r>
              <a:rPr lang="cs-CZ" dirty="0" smtClean="0"/>
              <a:t> à Paris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2"/>
              </a:rPr>
              <a:t>http://</a:t>
            </a:r>
            <a:r>
              <a:rPr lang="cs-CZ" dirty="0" err="1">
                <a:hlinkClick r:id="rId2"/>
              </a:rPr>
              <a:t>www.elysee.fr</a:t>
            </a:r>
            <a:r>
              <a:rPr lang="cs-CZ" dirty="0">
                <a:hlinkClick r:id="rId2"/>
              </a:rPr>
              <a:t>/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700808"/>
            <a:ext cx="1994514" cy="31690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100392" y="4949743"/>
            <a:ext cx="4103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3547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96140"/>
          </a:xfrm>
        </p:spPr>
        <p:txBody>
          <a:bodyPr/>
          <a:lstStyle/>
          <a:p>
            <a:r>
              <a:rPr lang="cs-CZ" dirty="0" err="1" smtClean="0"/>
              <a:t>Le</a:t>
            </a:r>
            <a:r>
              <a:rPr lang="cs-CZ" dirty="0" smtClean="0"/>
              <a:t> Gouvernement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19256" cy="4896544"/>
          </a:xfrm>
        </p:spPr>
        <p:txBody>
          <a:bodyPr>
            <a:normAutofit fontScale="85000" lnSpcReduction="200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err="1"/>
              <a:t>le</a:t>
            </a:r>
            <a:r>
              <a:rPr lang="cs-CZ" dirty="0"/>
              <a:t> </a:t>
            </a:r>
            <a:r>
              <a:rPr lang="cs-CZ" dirty="0" err="1"/>
              <a:t>Premier</a:t>
            </a:r>
            <a:r>
              <a:rPr lang="cs-CZ" dirty="0"/>
              <a:t> </a:t>
            </a:r>
            <a:r>
              <a:rPr lang="cs-CZ" dirty="0" err="1"/>
              <a:t>ministre</a:t>
            </a:r>
            <a:r>
              <a:rPr lang="cs-CZ" dirty="0"/>
              <a:t>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/>
              <a:t>chef</a:t>
            </a:r>
            <a:r>
              <a:rPr lang="cs-CZ" dirty="0"/>
              <a:t> </a:t>
            </a:r>
            <a:r>
              <a:rPr lang="cs-CZ" dirty="0" err="1"/>
              <a:t>du</a:t>
            </a:r>
            <a:r>
              <a:rPr lang="cs-CZ" dirty="0"/>
              <a:t> </a:t>
            </a:r>
            <a:r>
              <a:rPr lang="cs-CZ" dirty="0" smtClean="0"/>
              <a:t>Gouvernement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Jean-</a:t>
            </a:r>
            <a:r>
              <a:rPr lang="cs-CZ" dirty="0" err="1"/>
              <a:t>Marc</a:t>
            </a:r>
            <a:r>
              <a:rPr lang="cs-CZ" dirty="0"/>
              <a:t> </a:t>
            </a:r>
            <a:r>
              <a:rPr lang="cs-CZ" dirty="0" err="1"/>
              <a:t>Ayrault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il</a:t>
            </a:r>
            <a:r>
              <a:rPr lang="cs-CZ" dirty="0" smtClean="0"/>
              <a:t> </a:t>
            </a:r>
            <a:r>
              <a:rPr lang="cs-CZ" dirty="0" err="1"/>
              <a:t>réside</a:t>
            </a:r>
            <a:r>
              <a:rPr lang="cs-CZ" dirty="0"/>
              <a:t> à </a:t>
            </a:r>
            <a:r>
              <a:rPr lang="cs-CZ" dirty="0" err="1"/>
              <a:t>l´hôtel</a:t>
            </a:r>
            <a:r>
              <a:rPr lang="cs-CZ" dirty="0"/>
              <a:t> </a:t>
            </a:r>
            <a:r>
              <a:rPr lang="cs-CZ" dirty="0" err="1"/>
              <a:t>Matignon</a:t>
            </a:r>
            <a:r>
              <a:rPr lang="cs-CZ" dirty="0"/>
              <a:t> à Paris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2"/>
              </a:rPr>
              <a:t>http://</a:t>
            </a:r>
            <a:r>
              <a:rPr lang="cs-CZ" dirty="0" err="1">
                <a:hlinkClick r:id="rId2"/>
              </a:rPr>
              <a:t>www.gouvernement.fr</a:t>
            </a:r>
            <a:r>
              <a:rPr lang="cs-CZ" dirty="0">
                <a:hlinkClick r:id="rId2"/>
              </a:rPr>
              <a:t>/</a:t>
            </a:r>
            <a:r>
              <a:rPr lang="cs-CZ" dirty="0" err="1">
                <a:hlinkClick r:id="rId2"/>
              </a:rPr>
              <a:t>premier-ministre</a:t>
            </a:r>
            <a:r>
              <a:rPr lang="cs-CZ" dirty="0">
                <a:hlinkClick r:id="rId2"/>
              </a:rPr>
              <a:t>/</a:t>
            </a:r>
            <a:r>
              <a:rPr lang="cs-CZ" dirty="0" err="1">
                <a:hlinkClick r:id="rId2"/>
              </a:rPr>
              <a:t>jean-marc-ayrault-premier-ministre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/>
              <a:t>Le</a:t>
            </a:r>
            <a:r>
              <a:rPr lang="cs-CZ" dirty="0"/>
              <a:t> Gouvernement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15 </a:t>
            </a:r>
            <a:r>
              <a:rPr lang="cs-CZ" dirty="0" err="1" smtClean="0"/>
              <a:t>ministères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par </a:t>
            </a:r>
            <a:r>
              <a:rPr lang="cs-CZ" dirty="0" err="1" smtClean="0"/>
              <a:t>exemple</a:t>
            </a:r>
            <a:r>
              <a:rPr lang="cs-CZ" dirty="0" smtClean="0"/>
              <a:t>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ministre</a:t>
            </a:r>
            <a:r>
              <a:rPr lang="cs-CZ" dirty="0" smtClean="0"/>
              <a:t> de la </a:t>
            </a:r>
            <a:r>
              <a:rPr lang="cs-CZ" dirty="0" err="1" smtClean="0"/>
              <a:t>Jeunesse</a:t>
            </a:r>
            <a:r>
              <a:rPr lang="cs-CZ" dirty="0" smtClean="0"/>
              <a:t> et des </a:t>
            </a:r>
            <a:r>
              <a:rPr lang="cs-CZ" dirty="0" err="1" smtClean="0"/>
              <a:t>Sports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ministre</a:t>
            </a:r>
            <a:r>
              <a:rPr lang="cs-CZ" dirty="0" smtClean="0"/>
              <a:t> de la </a:t>
            </a:r>
            <a:r>
              <a:rPr lang="cs-CZ" dirty="0" err="1" smtClean="0"/>
              <a:t>Santé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ministre</a:t>
            </a:r>
            <a:r>
              <a:rPr lang="cs-CZ" dirty="0" smtClean="0"/>
              <a:t> de </a:t>
            </a:r>
            <a:r>
              <a:rPr lang="cs-CZ" dirty="0" err="1" smtClean="0"/>
              <a:t>l´Environnement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ministre</a:t>
            </a:r>
            <a:r>
              <a:rPr lang="cs-CZ" dirty="0" smtClean="0"/>
              <a:t> de </a:t>
            </a:r>
            <a:r>
              <a:rPr lang="cs-CZ" dirty="0" err="1" smtClean="0"/>
              <a:t>l´Agriculture</a:t>
            </a:r>
            <a:r>
              <a:rPr lang="cs-CZ" dirty="0" smtClean="0"/>
              <a:t> et de la </a:t>
            </a:r>
            <a:r>
              <a:rPr lang="cs-CZ" dirty="0" err="1" smtClean="0"/>
              <a:t>Pêche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ministre</a:t>
            </a:r>
            <a:r>
              <a:rPr lang="cs-CZ" dirty="0" smtClean="0"/>
              <a:t> de </a:t>
            </a:r>
            <a:r>
              <a:rPr lang="cs-CZ" dirty="0" err="1" smtClean="0"/>
              <a:t>l´Education</a:t>
            </a:r>
            <a:r>
              <a:rPr lang="cs-CZ" dirty="0" smtClean="0"/>
              <a:t> </a:t>
            </a:r>
            <a:r>
              <a:rPr lang="cs-CZ" dirty="0" err="1" smtClean="0"/>
              <a:t>Nationale</a:t>
            </a:r>
            <a:r>
              <a:rPr lang="cs-CZ" dirty="0" smtClean="0"/>
              <a:t> et de la </a:t>
            </a:r>
            <a:r>
              <a:rPr lang="cs-CZ" dirty="0" err="1" smtClean="0"/>
              <a:t>Recherche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ministre</a:t>
            </a:r>
            <a:r>
              <a:rPr lang="cs-CZ" dirty="0" smtClean="0"/>
              <a:t> de </a:t>
            </a:r>
            <a:r>
              <a:rPr lang="cs-CZ" dirty="0" err="1" smtClean="0"/>
              <a:t>l´Intérieur</a:t>
            </a:r>
            <a:r>
              <a:rPr lang="cs-CZ" dirty="0" smtClean="0"/>
              <a:t>....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3"/>
              </a:rPr>
              <a:t>http://</a:t>
            </a:r>
            <a:r>
              <a:rPr lang="cs-CZ" dirty="0" err="1">
                <a:hlinkClick r:id="rId3"/>
              </a:rPr>
              <a:t>www.gouvernement.fr</a:t>
            </a:r>
            <a:r>
              <a:rPr lang="cs-CZ" dirty="0">
                <a:hlinkClick r:id="rId3"/>
              </a:rPr>
              <a:t>/gouvernement/</a:t>
            </a:r>
            <a:r>
              <a:rPr lang="cs-CZ" dirty="0" err="1">
                <a:hlinkClick r:id="rId3"/>
              </a:rPr>
              <a:t>composition</a:t>
            </a:r>
            <a:r>
              <a:rPr lang="cs-CZ" dirty="0">
                <a:hlinkClick r:id="rId3"/>
              </a:rPr>
              <a:t>-</a:t>
            </a:r>
            <a:r>
              <a:rPr lang="cs-CZ" dirty="0" err="1">
                <a:hlinkClick r:id="rId3"/>
              </a:rPr>
              <a:t>du</a:t>
            </a:r>
            <a:r>
              <a:rPr lang="cs-CZ" dirty="0">
                <a:hlinkClick r:id="rId3"/>
              </a:rPr>
              <a:t>-gouvernement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2493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/>
          <a:p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Parlement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892480" cy="4330417"/>
          </a:xfrm>
        </p:spPr>
        <p:txBody>
          <a:bodyPr/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est</a:t>
            </a:r>
            <a:r>
              <a:rPr lang="cs-CZ" dirty="0" smtClean="0"/>
              <a:t> </a:t>
            </a:r>
            <a:r>
              <a:rPr lang="cs-CZ" dirty="0" err="1" smtClean="0"/>
              <a:t>divisé</a:t>
            </a:r>
            <a:r>
              <a:rPr lang="cs-CZ" dirty="0" smtClean="0"/>
              <a:t> en </a:t>
            </a:r>
            <a:r>
              <a:rPr lang="cs-CZ" dirty="0" err="1" smtClean="0"/>
              <a:t>deux</a:t>
            </a:r>
            <a:r>
              <a:rPr lang="cs-CZ" dirty="0" smtClean="0"/>
              <a:t> </a:t>
            </a:r>
            <a:r>
              <a:rPr lang="cs-CZ" dirty="0" err="1" smtClean="0"/>
              <a:t>parties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Assemblée</a:t>
            </a:r>
            <a:r>
              <a:rPr lang="cs-CZ" dirty="0" smtClean="0"/>
              <a:t> </a:t>
            </a:r>
            <a:r>
              <a:rPr lang="cs-CZ" dirty="0" err="1" smtClean="0"/>
              <a:t>nationale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siège</a:t>
            </a:r>
            <a:r>
              <a:rPr lang="cs-CZ" dirty="0" smtClean="0"/>
              <a:t> au </a:t>
            </a:r>
            <a:r>
              <a:rPr lang="cs-CZ" dirty="0" err="1" smtClean="0"/>
              <a:t>palais</a:t>
            </a:r>
            <a:r>
              <a:rPr lang="cs-CZ" dirty="0" smtClean="0"/>
              <a:t> Bourbon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577 </a:t>
            </a:r>
            <a:r>
              <a:rPr lang="cs-CZ" dirty="0" err="1" smtClean="0"/>
              <a:t>députés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2"/>
              </a:rPr>
              <a:t>http://</a:t>
            </a:r>
            <a:r>
              <a:rPr lang="cs-CZ" dirty="0" err="1">
                <a:hlinkClick r:id="rId2"/>
              </a:rPr>
              <a:t>www.assemblee-nationale.fr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Sénat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réside</a:t>
            </a:r>
            <a:r>
              <a:rPr lang="cs-CZ" dirty="0" smtClean="0"/>
              <a:t> au </a:t>
            </a:r>
            <a:r>
              <a:rPr lang="cs-CZ" dirty="0" err="1" smtClean="0"/>
              <a:t>palais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Luxembourg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348 </a:t>
            </a:r>
            <a:r>
              <a:rPr lang="cs-CZ" dirty="0" err="1" smtClean="0"/>
              <a:t>sénateurs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3"/>
              </a:rPr>
              <a:t>http://</a:t>
            </a:r>
            <a:r>
              <a:rPr lang="cs-CZ" dirty="0" err="1">
                <a:hlinkClick r:id="rId3"/>
              </a:rPr>
              <a:t>www.senat.fr</a:t>
            </a:r>
            <a:r>
              <a:rPr lang="cs-CZ" dirty="0">
                <a:hlinkClick r:id="rId3"/>
              </a:rPr>
              <a:t>/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5842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 </a:t>
            </a:r>
            <a:r>
              <a:rPr lang="cs-CZ" dirty="0" err="1" smtClean="0"/>
              <a:t>partis</a:t>
            </a:r>
            <a:r>
              <a:rPr lang="cs-CZ" dirty="0" smtClean="0"/>
              <a:t> </a:t>
            </a:r>
            <a:r>
              <a:rPr lang="cs-CZ" dirty="0" err="1" smtClean="0"/>
              <a:t>politiques</a:t>
            </a:r>
            <a:r>
              <a:rPr lang="cs-CZ" dirty="0" smtClean="0"/>
              <a:t> en France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8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La </a:t>
            </a:r>
            <a:r>
              <a:rPr lang="cs-CZ" sz="2800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gauche</a:t>
            </a:r>
            <a:endParaRPr lang="cs-CZ" sz="28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Bookman Old Style" pitchFamily="18" charset="0"/>
              <a:ea typeface="+mj-ea"/>
              <a:cs typeface="+mj-cs"/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z="28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La </a:t>
            </a:r>
            <a:r>
              <a:rPr lang="cs-CZ" sz="2800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droite</a:t>
            </a:r>
            <a:endParaRPr lang="cs-CZ" sz="28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Bookman Old Style" pitchFamily="18" charset="0"/>
              <a:ea typeface="+mj-ea"/>
              <a:cs typeface="+mj-cs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3"/>
          </p:nvPr>
        </p:nvSpPr>
        <p:spPr>
          <a:xfrm>
            <a:off x="0" y="2060848"/>
            <a:ext cx="4211960" cy="3538328"/>
          </a:xfrm>
        </p:spPr>
        <p:txBody>
          <a:bodyPr/>
          <a:lstStyle/>
          <a:p>
            <a:r>
              <a:rPr lang="cs-CZ" sz="2400" dirty="0" err="1" smtClean="0"/>
              <a:t>le</a:t>
            </a:r>
            <a:r>
              <a:rPr lang="cs-CZ" sz="2400" dirty="0" smtClean="0"/>
              <a:t> </a:t>
            </a:r>
            <a:r>
              <a:rPr lang="cs-CZ" sz="2400" dirty="0" err="1" smtClean="0"/>
              <a:t>Parti</a:t>
            </a:r>
            <a:r>
              <a:rPr lang="cs-CZ" sz="2400" dirty="0" smtClean="0"/>
              <a:t> </a:t>
            </a:r>
            <a:r>
              <a:rPr lang="cs-CZ" sz="2400" dirty="0" err="1" smtClean="0"/>
              <a:t>socialiste</a:t>
            </a:r>
            <a:r>
              <a:rPr lang="cs-CZ" sz="2400" dirty="0" smtClean="0"/>
              <a:t> (PS)</a:t>
            </a:r>
          </a:p>
          <a:p>
            <a:r>
              <a:rPr lang="cs-CZ" sz="2400" dirty="0" err="1" smtClean="0"/>
              <a:t>Europe</a:t>
            </a:r>
            <a:r>
              <a:rPr lang="cs-CZ" sz="2400" dirty="0" smtClean="0"/>
              <a:t> </a:t>
            </a:r>
            <a:r>
              <a:rPr lang="cs-CZ" sz="2400" dirty="0" err="1" smtClean="0"/>
              <a:t>écologie</a:t>
            </a:r>
            <a:r>
              <a:rPr lang="cs-CZ" sz="2400" dirty="0" smtClean="0"/>
              <a:t> Les </a:t>
            </a:r>
            <a:r>
              <a:rPr lang="cs-CZ" sz="2400" dirty="0" err="1" smtClean="0"/>
              <a:t>Verts</a:t>
            </a:r>
            <a:endParaRPr lang="cs-CZ" sz="2400" dirty="0" smtClean="0"/>
          </a:p>
          <a:p>
            <a:r>
              <a:rPr lang="cs-CZ" sz="2400" dirty="0" err="1"/>
              <a:t>le</a:t>
            </a:r>
            <a:r>
              <a:rPr lang="cs-CZ" sz="2400" dirty="0"/>
              <a:t> </a:t>
            </a:r>
            <a:r>
              <a:rPr lang="cs-CZ" sz="2400" dirty="0" err="1"/>
              <a:t>Parti</a:t>
            </a:r>
            <a:r>
              <a:rPr lang="cs-CZ" sz="2400" dirty="0"/>
              <a:t> </a:t>
            </a:r>
            <a:r>
              <a:rPr lang="cs-CZ" sz="2400" dirty="0" err="1"/>
              <a:t>communiste</a:t>
            </a:r>
            <a:r>
              <a:rPr lang="cs-CZ" sz="2400" dirty="0"/>
              <a:t> </a:t>
            </a:r>
            <a:r>
              <a:rPr lang="cs-CZ" sz="2400" dirty="0" err="1"/>
              <a:t>français</a:t>
            </a:r>
            <a:r>
              <a:rPr lang="cs-CZ" sz="2400" dirty="0"/>
              <a:t> (</a:t>
            </a:r>
            <a:r>
              <a:rPr lang="cs-CZ" sz="2400" dirty="0" err="1"/>
              <a:t>PCF</a:t>
            </a:r>
            <a:r>
              <a:rPr lang="cs-CZ" sz="2400" dirty="0"/>
              <a:t>)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4"/>
          </p:nvPr>
        </p:nvSpPr>
        <p:spPr>
          <a:xfrm>
            <a:off x="4211960" y="2060848"/>
            <a:ext cx="4536504" cy="3538329"/>
          </a:xfrm>
        </p:spPr>
        <p:txBody>
          <a:bodyPr>
            <a:normAutofit/>
          </a:bodyPr>
          <a:lstStyle/>
          <a:p>
            <a:r>
              <a:rPr lang="cs-CZ" sz="2400" dirty="0"/>
              <a:t>l</a:t>
            </a:r>
            <a:r>
              <a:rPr lang="fr-FR" sz="2400" dirty="0"/>
              <a:t>'Union des démocrates et </a:t>
            </a:r>
            <a:r>
              <a:rPr lang="cs-CZ" sz="2400" dirty="0"/>
              <a:t>I</a:t>
            </a:r>
            <a:r>
              <a:rPr lang="fr-FR" sz="2400" dirty="0"/>
              <a:t>ndépendants (UDI</a:t>
            </a:r>
            <a:r>
              <a:rPr lang="cs-CZ" sz="2400" dirty="0"/>
              <a:t>)</a:t>
            </a:r>
          </a:p>
          <a:p>
            <a:r>
              <a:rPr lang="cs-CZ" sz="2400" dirty="0" err="1"/>
              <a:t>l´Union</a:t>
            </a:r>
            <a:r>
              <a:rPr lang="cs-CZ" sz="2400" dirty="0"/>
              <a:t> </a:t>
            </a:r>
            <a:r>
              <a:rPr lang="cs-CZ" sz="2400" dirty="0" err="1"/>
              <a:t>pour</a:t>
            </a:r>
            <a:r>
              <a:rPr lang="cs-CZ" sz="2400" dirty="0"/>
              <a:t> </a:t>
            </a:r>
            <a:r>
              <a:rPr lang="cs-CZ" sz="2400" dirty="0" err="1"/>
              <a:t>le</a:t>
            </a:r>
            <a:r>
              <a:rPr lang="cs-CZ" sz="2400" dirty="0"/>
              <a:t> </a:t>
            </a:r>
            <a:r>
              <a:rPr lang="cs-CZ" sz="2400" dirty="0" err="1"/>
              <a:t>mouvement</a:t>
            </a:r>
            <a:r>
              <a:rPr lang="cs-CZ" sz="2400" dirty="0"/>
              <a:t> </a:t>
            </a:r>
            <a:r>
              <a:rPr lang="cs-CZ" sz="2400" dirty="0" err="1"/>
              <a:t>populaire</a:t>
            </a:r>
            <a:r>
              <a:rPr lang="cs-CZ" sz="2400" dirty="0"/>
              <a:t> (</a:t>
            </a:r>
            <a:r>
              <a:rPr lang="cs-CZ" sz="2400" dirty="0" err="1"/>
              <a:t>UMP</a:t>
            </a:r>
            <a:r>
              <a:rPr lang="cs-CZ" sz="2400" dirty="0"/>
              <a:t>)</a:t>
            </a:r>
          </a:p>
          <a:p>
            <a:r>
              <a:rPr lang="cs-CZ" sz="2400" dirty="0" err="1"/>
              <a:t>le</a:t>
            </a:r>
            <a:r>
              <a:rPr lang="cs-CZ" sz="2400" dirty="0"/>
              <a:t> Front </a:t>
            </a:r>
            <a:r>
              <a:rPr lang="cs-CZ" sz="2400" dirty="0" err="1"/>
              <a:t>National</a:t>
            </a:r>
            <a:r>
              <a:rPr lang="cs-CZ" sz="2400" dirty="0"/>
              <a:t> (</a:t>
            </a:r>
            <a:r>
              <a:rPr lang="cs-CZ" sz="2400" dirty="0" err="1"/>
              <a:t>extrême</a:t>
            </a:r>
            <a:r>
              <a:rPr lang="cs-CZ" sz="2400" dirty="0"/>
              <a:t> </a:t>
            </a:r>
            <a:r>
              <a:rPr lang="cs-CZ" sz="2400" dirty="0" err="1"/>
              <a:t>droite</a:t>
            </a:r>
            <a:r>
              <a:rPr lang="cs-CZ" sz="24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675586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  <p:bldP spid="8" grpId="0" build="p"/>
      <p:bldP spid="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/>
          <a:lstStyle/>
          <a:p>
            <a:r>
              <a:rPr lang="cs-CZ" dirty="0" err="1" smtClean="0"/>
              <a:t>Quels</a:t>
            </a:r>
            <a:r>
              <a:rPr lang="cs-CZ" dirty="0" smtClean="0"/>
              <a:t> </a:t>
            </a:r>
            <a:r>
              <a:rPr lang="cs-CZ" dirty="0" err="1" smtClean="0"/>
              <a:t>sont</a:t>
            </a:r>
            <a:r>
              <a:rPr lang="cs-CZ" dirty="0" smtClean="0"/>
              <a:t> les </a:t>
            </a:r>
            <a:r>
              <a:rPr lang="cs-CZ" dirty="0" err="1" smtClean="0"/>
              <a:t>symboles</a:t>
            </a:r>
            <a:r>
              <a:rPr lang="cs-CZ" dirty="0" smtClean="0"/>
              <a:t> de la France?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9" name="Picture 4" descr="C:\Users\bj\AppData\Local\Microsoft\Windows\Temporary Internet Files\Content.IE5\XQPSA8MJ\MP9004265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628" y="2204864"/>
            <a:ext cx="1895666" cy="2370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bj\AppData\Local\Microsoft\Windows\Temporary Internet Files\Content.IE5\6IRMMWDS\MP9004008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117525"/>
            <a:ext cx="2701355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bj\AppData\Local\Microsoft\Windows\Temporary Internet Files\Content.IE5\6FCKFC1P\MC9003439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887" y="2105347"/>
            <a:ext cx="1797710" cy="1408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5" descr="C:\Users\bj\AppData\Local\Microsoft\Windows\Temporary Internet Files\Content.IE5\6IRMMWDS\MC90001939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2758" y="4293096"/>
            <a:ext cx="1751485" cy="1371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bj\AppData\Local\Microsoft\Windows\Temporary Internet Files\Content.IE5\CSPPOS5Y\MC9004057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756223"/>
            <a:ext cx="1943100" cy="1908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4170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464496"/>
          </a:xfrm>
        </p:spPr>
        <p:txBody>
          <a:bodyPr/>
          <a:lstStyle/>
          <a:p>
            <a:r>
              <a:rPr lang="cs-CZ" dirty="0" smtClean="0"/>
              <a:t>Qui </a:t>
            </a:r>
            <a:r>
              <a:rPr lang="cs-CZ" dirty="0" err="1" smtClean="0"/>
              <a:t>siège</a:t>
            </a:r>
            <a:r>
              <a:rPr lang="cs-CZ" dirty="0" smtClean="0"/>
              <a:t> .......?</a:t>
            </a:r>
          </a:p>
          <a:p>
            <a:pPr marL="0" indent="0">
              <a:buNone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au </a:t>
            </a:r>
            <a:r>
              <a:rPr lang="cs-CZ" dirty="0" err="1" smtClean="0"/>
              <a:t>palais</a:t>
            </a:r>
            <a:r>
              <a:rPr lang="cs-CZ" dirty="0" smtClean="0"/>
              <a:t> </a:t>
            </a:r>
            <a:r>
              <a:rPr lang="cs-CZ" dirty="0"/>
              <a:t>de </a:t>
            </a:r>
            <a:r>
              <a:rPr lang="cs-CZ" dirty="0" err="1" smtClean="0"/>
              <a:t>l´Élysée</a:t>
            </a:r>
            <a:endParaRPr lang="cs-CZ" dirty="0" smtClean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/>
              <a:t>à </a:t>
            </a:r>
            <a:r>
              <a:rPr lang="cs-CZ" dirty="0" err="1"/>
              <a:t>l´hôtel</a:t>
            </a:r>
            <a:r>
              <a:rPr lang="cs-CZ" dirty="0"/>
              <a:t> </a:t>
            </a:r>
            <a:r>
              <a:rPr lang="cs-CZ" dirty="0" err="1" smtClean="0"/>
              <a:t>Matignon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 au </a:t>
            </a:r>
            <a:r>
              <a:rPr lang="cs-CZ" dirty="0" err="1"/>
              <a:t>palais</a:t>
            </a:r>
            <a:r>
              <a:rPr lang="cs-CZ" dirty="0"/>
              <a:t> </a:t>
            </a:r>
            <a:r>
              <a:rPr lang="cs-CZ" dirty="0" err="1"/>
              <a:t>du</a:t>
            </a:r>
            <a:r>
              <a:rPr lang="cs-CZ" dirty="0"/>
              <a:t> </a:t>
            </a:r>
            <a:r>
              <a:rPr lang="cs-CZ" dirty="0" err="1" smtClean="0"/>
              <a:t>Luxembourg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4. au </a:t>
            </a:r>
            <a:r>
              <a:rPr lang="cs-CZ" dirty="0" err="1"/>
              <a:t>palais</a:t>
            </a:r>
            <a:r>
              <a:rPr lang="cs-CZ" dirty="0"/>
              <a:t> </a:t>
            </a:r>
            <a:r>
              <a:rPr lang="cs-CZ" dirty="0" smtClean="0"/>
              <a:t>Bourbon</a:t>
            </a:r>
          </a:p>
          <a:p>
            <a:pPr marL="457200" indent="-457200">
              <a:buFont typeface="Arial" pitchFamily="34" charset="0"/>
              <a:buAutoNum type="arabicPeriod"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457200" indent="-457200">
              <a:buFont typeface="Arial" pitchFamily="34" charset="0"/>
              <a:buAutoNum type="arabicPeriod"/>
            </a:pPr>
            <a:endParaRPr lang="cs-CZ" dirty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5436096" y="2276872"/>
            <a:ext cx="3168352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président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469108" y="4889596"/>
            <a:ext cx="3168352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l´Assemblée</a:t>
            </a:r>
            <a:r>
              <a:rPr lang="cs-CZ" dirty="0" smtClean="0"/>
              <a:t> </a:t>
            </a:r>
            <a:r>
              <a:rPr lang="cs-CZ" dirty="0" err="1" smtClean="0"/>
              <a:t>nationale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5436096" y="3033769"/>
            <a:ext cx="3168352" cy="6161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premier</a:t>
            </a:r>
            <a:r>
              <a:rPr lang="cs-CZ" dirty="0" smtClean="0"/>
              <a:t> </a:t>
            </a:r>
            <a:r>
              <a:rPr lang="cs-CZ" dirty="0" err="1" smtClean="0"/>
              <a:t>ministre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5436096" y="4005064"/>
            <a:ext cx="3168352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Sénat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8310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052736"/>
            <a:ext cx="8712968" cy="5256584"/>
          </a:xfrm>
        </p:spPr>
        <p:txBody>
          <a:bodyPr>
            <a:normAutofit/>
          </a:bodyPr>
          <a:lstStyle/>
          <a:p>
            <a:r>
              <a:rPr lang="cs-CZ" dirty="0" err="1" smtClean="0"/>
              <a:t>Combien</a:t>
            </a:r>
            <a:r>
              <a:rPr lang="cs-CZ" dirty="0" smtClean="0"/>
              <a:t> de </a:t>
            </a:r>
            <a:r>
              <a:rPr lang="cs-CZ" dirty="0" err="1" smtClean="0"/>
              <a:t>régions</a:t>
            </a:r>
            <a:r>
              <a:rPr lang="cs-CZ" dirty="0" smtClean="0"/>
              <a:t> y a-t-</a:t>
            </a:r>
            <a:r>
              <a:rPr lang="cs-CZ" dirty="0" err="1" smtClean="0"/>
              <a:t>il</a:t>
            </a:r>
            <a:r>
              <a:rPr lang="cs-CZ" dirty="0" smtClean="0"/>
              <a:t> en France?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Quelles</a:t>
            </a:r>
            <a:r>
              <a:rPr lang="cs-CZ" dirty="0" smtClean="0"/>
              <a:t> </a:t>
            </a:r>
            <a:r>
              <a:rPr lang="cs-CZ" dirty="0" err="1" smtClean="0"/>
              <a:t>institutions</a:t>
            </a:r>
            <a:r>
              <a:rPr lang="cs-CZ" dirty="0" smtClean="0"/>
              <a:t> dirigent la </a:t>
            </a:r>
            <a:r>
              <a:rPr lang="cs-CZ" dirty="0" err="1" smtClean="0"/>
              <a:t>région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Vývojový diagram: dokument 5"/>
          <p:cNvSpPr/>
          <p:nvPr/>
        </p:nvSpPr>
        <p:spPr>
          <a:xfrm>
            <a:off x="2555776" y="1988840"/>
            <a:ext cx="1800200" cy="612648"/>
          </a:xfrm>
          <a:prstGeom prst="flowChartDocumen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22 </a:t>
            </a:r>
            <a:r>
              <a:rPr lang="cs-CZ" dirty="0" err="1"/>
              <a:t>régions</a:t>
            </a:r>
            <a:endParaRPr lang="cs-CZ" dirty="0"/>
          </a:p>
        </p:txBody>
      </p:sp>
      <p:sp>
        <p:nvSpPr>
          <p:cNvPr id="7" name="Vývojový diagram: dokument 6"/>
          <p:cNvSpPr/>
          <p:nvPr/>
        </p:nvSpPr>
        <p:spPr>
          <a:xfrm>
            <a:off x="2476882" y="4149080"/>
            <a:ext cx="2664296" cy="1224136"/>
          </a:xfrm>
          <a:prstGeom prst="flowChartDocumen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un </a:t>
            </a:r>
            <a:r>
              <a:rPr lang="cs-CZ" dirty="0" err="1"/>
              <a:t>préfet</a:t>
            </a:r>
            <a:r>
              <a:rPr lang="cs-CZ" dirty="0"/>
              <a:t> de </a:t>
            </a:r>
            <a:r>
              <a:rPr lang="cs-CZ" dirty="0" err="1"/>
              <a:t>région</a:t>
            </a:r>
            <a:endParaRPr lang="cs-CZ" dirty="0"/>
          </a:p>
          <a:p>
            <a:pPr algn="ctr"/>
            <a:r>
              <a:rPr lang="cs-CZ" dirty="0" err="1"/>
              <a:t>un</a:t>
            </a:r>
            <a:r>
              <a:rPr lang="cs-CZ" dirty="0"/>
              <a:t> </a:t>
            </a:r>
            <a:r>
              <a:rPr lang="cs-CZ" dirty="0" err="1"/>
              <a:t>conseil</a:t>
            </a:r>
            <a:r>
              <a:rPr lang="cs-CZ" dirty="0"/>
              <a:t> </a:t>
            </a:r>
            <a:r>
              <a:rPr lang="cs-CZ" dirty="0" err="1"/>
              <a:t>régional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0445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277071"/>
          </a:xfrm>
        </p:spPr>
        <p:txBody>
          <a:bodyPr/>
          <a:lstStyle/>
          <a:p>
            <a:r>
              <a:rPr lang="cs-CZ" dirty="0" err="1"/>
              <a:t>Combien</a:t>
            </a:r>
            <a:r>
              <a:rPr lang="cs-CZ" dirty="0"/>
              <a:t> de </a:t>
            </a:r>
            <a:r>
              <a:rPr lang="cs-CZ" dirty="0" err="1"/>
              <a:t>département</a:t>
            </a:r>
            <a:r>
              <a:rPr lang="cs-CZ" dirty="0"/>
              <a:t> y a-t-</a:t>
            </a:r>
            <a:r>
              <a:rPr lang="cs-CZ" dirty="0" err="1"/>
              <a:t>il</a:t>
            </a:r>
            <a:r>
              <a:rPr lang="cs-CZ" dirty="0"/>
              <a:t> en France?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r>
              <a:rPr lang="cs-CZ" dirty="0" err="1"/>
              <a:t>Quelles</a:t>
            </a:r>
            <a:r>
              <a:rPr lang="cs-CZ" dirty="0"/>
              <a:t> </a:t>
            </a:r>
            <a:r>
              <a:rPr lang="cs-CZ" dirty="0" err="1"/>
              <a:t>institutions</a:t>
            </a:r>
            <a:r>
              <a:rPr lang="cs-CZ" dirty="0"/>
              <a:t> dirigent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/>
              <a:t>département</a:t>
            </a:r>
            <a:r>
              <a:rPr lang="cs-CZ" dirty="0"/>
              <a:t>?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Vývojový diagram: dokument 3"/>
          <p:cNvSpPr/>
          <p:nvPr/>
        </p:nvSpPr>
        <p:spPr>
          <a:xfrm>
            <a:off x="3203848" y="2276872"/>
            <a:ext cx="1944216" cy="749000"/>
          </a:xfrm>
          <a:prstGeom prst="flowChartDocumen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101</a:t>
            </a:r>
          </a:p>
        </p:txBody>
      </p:sp>
      <p:sp>
        <p:nvSpPr>
          <p:cNvPr id="5" name="Vývojový diagram: dokument 4"/>
          <p:cNvSpPr/>
          <p:nvPr/>
        </p:nvSpPr>
        <p:spPr>
          <a:xfrm>
            <a:off x="3203848" y="4174196"/>
            <a:ext cx="2808312" cy="1251504"/>
          </a:xfrm>
          <a:prstGeom prst="flowChartDocumen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un </a:t>
            </a:r>
            <a:r>
              <a:rPr lang="cs-CZ" dirty="0" err="1"/>
              <a:t>préfet</a:t>
            </a:r>
            <a:r>
              <a:rPr lang="cs-CZ" dirty="0"/>
              <a:t> de </a:t>
            </a:r>
            <a:r>
              <a:rPr lang="cs-CZ" dirty="0" err="1"/>
              <a:t>département</a:t>
            </a:r>
            <a:endParaRPr lang="cs-CZ" dirty="0"/>
          </a:p>
          <a:p>
            <a:pPr algn="ctr"/>
            <a:r>
              <a:rPr lang="cs-CZ" dirty="0" err="1"/>
              <a:t>un</a:t>
            </a:r>
            <a:r>
              <a:rPr lang="cs-CZ" dirty="0"/>
              <a:t> </a:t>
            </a:r>
            <a:r>
              <a:rPr lang="cs-CZ" dirty="0" err="1"/>
              <a:t>conseil</a:t>
            </a:r>
            <a:r>
              <a:rPr lang="cs-CZ" dirty="0"/>
              <a:t> </a:t>
            </a:r>
            <a:r>
              <a:rPr lang="cs-CZ" dirty="0" err="1"/>
              <a:t>général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548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349079"/>
          </a:xfrm>
        </p:spPr>
        <p:txBody>
          <a:bodyPr/>
          <a:lstStyle/>
          <a:p>
            <a:r>
              <a:rPr lang="cs-CZ" dirty="0" err="1"/>
              <a:t>Combien</a:t>
            </a:r>
            <a:r>
              <a:rPr lang="cs-CZ" dirty="0"/>
              <a:t> de </a:t>
            </a:r>
            <a:r>
              <a:rPr lang="cs-CZ" dirty="0" err="1"/>
              <a:t>communes</a:t>
            </a:r>
            <a:r>
              <a:rPr lang="cs-CZ" dirty="0"/>
              <a:t> y a-t-</a:t>
            </a:r>
            <a:r>
              <a:rPr lang="cs-CZ" dirty="0" err="1"/>
              <a:t>il</a:t>
            </a:r>
            <a:r>
              <a:rPr lang="cs-CZ" dirty="0"/>
              <a:t> en France?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 err="1"/>
              <a:t>Quelles</a:t>
            </a:r>
            <a:r>
              <a:rPr lang="cs-CZ" dirty="0"/>
              <a:t> </a:t>
            </a:r>
            <a:r>
              <a:rPr lang="cs-CZ" dirty="0" err="1"/>
              <a:t>institutions</a:t>
            </a:r>
            <a:r>
              <a:rPr lang="cs-CZ" dirty="0"/>
              <a:t> dirigent la </a:t>
            </a:r>
            <a:r>
              <a:rPr lang="cs-CZ" dirty="0" err="1"/>
              <a:t>commune</a:t>
            </a:r>
            <a:r>
              <a:rPr lang="cs-CZ" dirty="0"/>
              <a:t>?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Vývojový diagram: dokument 3"/>
          <p:cNvSpPr/>
          <p:nvPr/>
        </p:nvSpPr>
        <p:spPr>
          <a:xfrm>
            <a:off x="3563888" y="2348880"/>
            <a:ext cx="1872208" cy="756664"/>
          </a:xfrm>
          <a:prstGeom prst="flowChartDocumen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36000</a:t>
            </a:r>
            <a:endParaRPr lang="cs-CZ" dirty="0"/>
          </a:p>
        </p:txBody>
      </p:sp>
      <p:sp>
        <p:nvSpPr>
          <p:cNvPr id="5" name="Vývojový diagram: dokument 4"/>
          <p:cNvSpPr/>
          <p:nvPr/>
        </p:nvSpPr>
        <p:spPr>
          <a:xfrm>
            <a:off x="3563888" y="4149080"/>
            <a:ext cx="2520280" cy="1188712"/>
          </a:xfrm>
          <a:prstGeom prst="flowChartDocumen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le</a:t>
            </a:r>
            <a:r>
              <a:rPr lang="cs-CZ" dirty="0"/>
              <a:t> </a:t>
            </a:r>
            <a:r>
              <a:rPr lang="cs-CZ" dirty="0" err="1"/>
              <a:t>maire</a:t>
            </a:r>
            <a:endParaRPr lang="cs-CZ" dirty="0"/>
          </a:p>
          <a:p>
            <a:pPr algn="ctr"/>
            <a:r>
              <a:rPr lang="cs-CZ" dirty="0" err="1"/>
              <a:t>le</a:t>
            </a:r>
            <a:r>
              <a:rPr lang="cs-CZ" dirty="0"/>
              <a:t> </a:t>
            </a:r>
            <a:r>
              <a:rPr lang="cs-CZ" dirty="0" err="1"/>
              <a:t>conseil</a:t>
            </a:r>
            <a:r>
              <a:rPr lang="cs-CZ" dirty="0"/>
              <a:t> </a:t>
            </a:r>
            <a:r>
              <a:rPr lang="cs-CZ" dirty="0" err="1"/>
              <a:t>municipal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4945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/>
          <a:lstStyle/>
          <a:p>
            <a:r>
              <a:rPr lang="cs-CZ" dirty="0" smtClean="0"/>
              <a:t>Comment </a:t>
            </a:r>
            <a:r>
              <a:rPr lang="cs-CZ" dirty="0" err="1" smtClean="0"/>
              <a:t>s´appelle</a:t>
            </a:r>
            <a:r>
              <a:rPr lang="cs-CZ" dirty="0" smtClean="0"/>
              <a:t>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président</a:t>
            </a:r>
            <a:r>
              <a:rPr lang="cs-CZ" dirty="0" smtClean="0"/>
              <a:t> de la France?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Comment </a:t>
            </a:r>
            <a:r>
              <a:rPr lang="cs-CZ" dirty="0" err="1" smtClean="0"/>
              <a:t>s´appelle</a:t>
            </a:r>
            <a:r>
              <a:rPr lang="cs-CZ" dirty="0" smtClean="0"/>
              <a:t>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premier</a:t>
            </a:r>
            <a:r>
              <a:rPr lang="cs-CZ" dirty="0" smtClean="0"/>
              <a:t> </a:t>
            </a:r>
            <a:r>
              <a:rPr lang="cs-CZ" dirty="0" err="1" smtClean="0"/>
              <a:t>Ministre</a:t>
            </a:r>
            <a:r>
              <a:rPr lang="cs-CZ" dirty="0" smtClean="0"/>
              <a:t> de la France?</a:t>
            </a:r>
            <a:endParaRPr lang="cs-CZ" dirty="0"/>
          </a:p>
        </p:txBody>
      </p:sp>
      <p:sp>
        <p:nvSpPr>
          <p:cNvPr id="5" name="Vývojový diagram: dokument 4"/>
          <p:cNvSpPr/>
          <p:nvPr/>
        </p:nvSpPr>
        <p:spPr>
          <a:xfrm>
            <a:off x="2987824" y="3933056"/>
            <a:ext cx="2592288" cy="612648"/>
          </a:xfrm>
          <a:prstGeom prst="flowChartDocumen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Jean-</a:t>
            </a:r>
            <a:r>
              <a:rPr lang="cs-CZ" dirty="0" err="1"/>
              <a:t>Marc</a:t>
            </a:r>
            <a:r>
              <a:rPr lang="cs-CZ" dirty="0"/>
              <a:t> </a:t>
            </a:r>
            <a:r>
              <a:rPr lang="cs-CZ" dirty="0" err="1"/>
              <a:t>Ayrault</a:t>
            </a:r>
            <a:endParaRPr lang="cs-CZ" dirty="0"/>
          </a:p>
        </p:txBody>
      </p:sp>
      <p:sp>
        <p:nvSpPr>
          <p:cNvPr id="6" name="Vývojový diagram: dokument 5"/>
          <p:cNvSpPr/>
          <p:nvPr/>
        </p:nvSpPr>
        <p:spPr>
          <a:xfrm>
            <a:off x="2987824" y="2060848"/>
            <a:ext cx="2592288" cy="612648"/>
          </a:xfrm>
          <a:prstGeom prst="flowChartDocumen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François</a:t>
            </a:r>
            <a:r>
              <a:rPr lang="cs-CZ" dirty="0" smtClean="0"/>
              <a:t> </a:t>
            </a:r>
            <a:r>
              <a:rPr lang="cs-CZ" dirty="0" err="1" smtClean="0"/>
              <a:t>Hollande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7836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19256" cy="4824536"/>
          </a:xfrm>
        </p:spPr>
        <p:txBody>
          <a:bodyPr/>
          <a:lstStyle/>
          <a:p>
            <a:r>
              <a:rPr lang="cs-CZ" dirty="0" smtClean="0"/>
              <a:t>Pour </a:t>
            </a:r>
            <a:r>
              <a:rPr lang="cs-CZ" dirty="0" err="1" smtClean="0"/>
              <a:t>combien</a:t>
            </a:r>
            <a:r>
              <a:rPr lang="cs-CZ" dirty="0" smtClean="0"/>
              <a:t> </a:t>
            </a:r>
            <a:r>
              <a:rPr lang="cs-CZ" dirty="0" err="1" smtClean="0"/>
              <a:t>d´années</a:t>
            </a:r>
            <a:r>
              <a:rPr lang="cs-CZ" dirty="0" smtClean="0"/>
              <a:t> </a:t>
            </a:r>
            <a:r>
              <a:rPr lang="cs-CZ" dirty="0" err="1" smtClean="0"/>
              <a:t>est</a:t>
            </a:r>
            <a:r>
              <a:rPr lang="cs-CZ" dirty="0" smtClean="0"/>
              <a:t> </a:t>
            </a:r>
            <a:r>
              <a:rPr lang="cs-CZ" dirty="0" err="1" smtClean="0"/>
              <a:t>élu</a:t>
            </a:r>
            <a:r>
              <a:rPr lang="cs-CZ" dirty="0" smtClean="0"/>
              <a:t>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président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Dans</a:t>
            </a:r>
            <a:r>
              <a:rPr lang="cs-CZ" dirty="0" smtClean="0"/>
              <a:t> </a:t>
            </a:r>
            <a:r>
              <a:rPr lang="cs-CZ" dirty="0" err="1" smtClean="0"/>
              <a:t>quel</a:t>
            </a:r>
            <a:r>
              <a:rPr lang="cs-CZ" dirty="0" smtClean="0"/>
              <a:t> type </a:t>
            </a:r>
            <a:r>
              <a:rPr lang="cs-CZ" dirty="0" err="1" smtClean="0"/>
              <a:t>d´éléctions</a:t>
            </a:r>
            <a:r>
              <a:rPr lang="cs-CZ" dirty="0" smtClean="0"/>
              <a:t> les </a:t>
            </a:r>
            <a:r>
              <a:rPr lang="cs-CZ" dirty="0" err="1" smtClean="0"/>
              <a:t>citoyens</a:t>
            </a:r>
            <a:r>
              <a:rPr lang="cs-CZ" dirty="0" smtClean="0"/>
              <a:t> </a:t>
            </a:r>
            <a:r>
              <a:rPr lang="cs-CZ" dirty="0" err="1" smtClean="0"/>
              <a:t>votent</a:t>
            </a:r>
            <a:r>
              <a:rPr lang="cs-CZ" dirty="0" smtClean="0"/>
              <a:t>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président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Vývojový diagram: dokument 3"/>
          <p:cNvSpPr/>
          <p:nvPr/>
        </p:nvSpPr>
        <p:spPr>
          <a:xfrm>
            <a:off x="3059832" y="1761544"/>
            <a:ext cx="1546091" cy="587336"/>
          </a:xfrm>
          <a:prstGeom prst="flowChartDocumen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 </a:t>
            </a:r>
            <a:r>
              <a:rPr lang="cs-CZ" dirty="0" err="1" smtClean="0"/>
              <a:t>ans</a:t>
            </a:r>
            <a:endParaRPr lang="cs-CZ" dirty="0"/>
          </a:p>
        </p:txBody>
      </p:sp>
      <p:sp>
        <p:nvSpPr>
          <p:cNvPr id="5" name="Vývojový diagram: dokument 4"/>
          <p:cNvSpPr/>
          <p:nvPr/>
        </p:nvSpPr>
        <p:spPr>
          <a:xfrm>
            <a:off x="3032930" y="3909172"/>
            <a:ext cx="3600400" cy="720080"/>
          </a:xfrm>
          <a:prstGeom prst="flowChartDocumen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au </a:t>
            </a:r>
            <a:r>
              <a:rPr lang="cs-CZ" dirty="0" err="1" smtClean="0"/>
              <a:t>suffrage</a:t>
            </a:r>
            <a:r>
              <a:rPr lang="cs-CZ" dirty="0" smtClean="0"/>
              <a:t> </a:t>
            </a:r>
            <a:r>
              <a:rPr lang="cs-CZ" dirty="0" err="1" smtClean="0"/>
              <a:t>universel</a:t>
            </a:r>
            <a:r>
              <a:rPr lang="cs-CZ" dirty="0" smtClean="0"/>
              <a:t> direct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8233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Qui </a:t>
            </a:r>
            <a:r>
              <a:rPr lang="cs-CZ" dirty="0" err="1"/>
              <a:t>travaille</a:t>
            </a:r>
            <a:r>
              <a:rPr lang="cs-CZ" dirty="0"/>
              <a:t> à </a:t>
            </a:r>
            <a:r>
              <a:rPr lang="cs-CZ" dirty="0" err="1" smtClean="0"/>
              <a:t>l´Assemblée</a:t>
            </a:r>
            <a:r>
              <a:rPr lang="cs-CZ" dirty="0" smtClean="0"/>
              <a:t> </a:t>
            </a:r>
            <a:r>
              <a:rPr lang="cs-CZ" dirty="0" err="1" smtClean="0"/>
              <a:t>nationale</a:t>
            </a:r>
            <a:r>
              <a:rPr lang="cs-CZ" dirty="0" smtClean="0"/>
              <a:t>?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Qui </a:t>
            </a:r>
            <a:r>
              <a:rPr lang="cs-CZ" dirty="0" err="1"/>
              <a:t>travaille</a:t>
            </a:r>
            <a:r>
              <a:rPr lang="cs-CZ" dirty="0"/>
              <a:t> au </a:t>
            </a:r>
            <a:r>
              <a:rPr lang="cs-CZ" dirty="0" err="1"/>
              <a:t>Sénat</a:t>
            </a:r>
            <a:r>
              <a:rPr lang="cs-CZ" dirty="0"/>
              <a:t>?</a:t>
            </a:r>
          </a:p>
          <a:p>
            <a:endParaRPr lang="cs-CZ" dirty="0"/>
          </a:p>
        </p:txBody>
      </p:sp>
      <p:sp>
        <p:nvSpPr>
          <p:cNvPr id="4" name="Vývojový diagram: dokument 3"/>
          <p:cNvSpPr/>
          <p:nvPr/>
        </p:nvSpPr>
        <p:spPr>
          <a:xfrm>
            <a:off x="2738788" y="2492896"/>
            <a:ext cx="3312368" cy="651163"/>
          </a:xfrm>
          <a:prstGeom prst="flowChartDocumen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des </a:t>
            </a:r>
            <a:r>
              <a:rPr lang="cs-CZ" dirty="0" err="1" smtClean="0"/>
              <a:t>députés</a:t>
            </a:r>
            <a:endParaRPr lang="cs-CZ" dirty="0"/>
          </a:p>
        </p:txBody>
      </p:sp>
      <p:sp>
        <p:nvSpPr>
          <p:cNvPr id="5" name="Vývojový diagram: dokument 4"/>
          <p:cNvSpPr/>
          <p:nvPr/>
        </p:nvSpPr>
        <p:spPr>
          <a:xfrm>
            <a:off x="2738788" y="4437112"/>
            <a:ext cx="3312368" cy="612648"/>
          </a:xfrm>
          <a:prstGeom prst="flowChartDocumen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des </a:t>
            </a:r>
            <a:r>
              <a:rPr lang="cs-CZ" dirty="0" err="1" smtClean="0"/>
              <a:t>sénateurs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4560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3538736" cy="3998976"/>
          </a:xfrm>
        </p:spPr>
        <p:txBody>
          <a:bodyPr/>
          <a:lstStyle/>
          <a:p>
            <a:r>
              <a:rPr lang="cs-CZ" dirty="0" err="1"/>
              <a:t>Citez</a:t>
            </a:r>
            <a:r>
              <a:rPr lang="cs-CZ" dirty="0"/>
              <a:t> 5 </a:t>
            </a:r>
            <a:r>
              <a:rPr lang="cs-CZ" dirty="0" err="1"/>
              <a:t>ministères</a:t>
            </a:r>
            <a:r>
              <a:rPr lang="cs-CZ" dirty="0"/>
              <a:t> </a:t>
            </a:r>
            <a:r>
              <a:rPr lang="cs-CZ" dirty="0" err="1"/>
              <a:t>français</a:t>
            </a:r>
            <a:r>
              <a:rPr lang="cs-CZ" dirty="0"/>
              <a:t>?</a:t>
            </a:r>
          </a:p>
          <a:p>
            <a:endParaRPr lang="cs-CZ" dirty="0"/>
          </a:p>
        </p:txBody>
      </p:sp>
      <p:sp>
        <p:nvSpPr>
          <p:cNvPr id="5" name="Vývojový diagram: dokument 4"/>
          <p:cNvSpPr/>
          <p:nvPr/>
        </p:nvSpPr>
        <p:spPr>
          <a:xfrm>
            <a:off x="4273044" y="1618132"/>
            <a:ext cx="4680520" cy="4454333"/>
          </a:xfrm>
          <a:prstGeom prst="flowChartDocumen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err="1" smtClean="0"/>
              <a:t>ministère</a:t>
            </a:r>
            <a:r>
              <a:rPr lang="cs-CZ" sz="2400" dirty="0" smtClean="0"/>
              <a:t> </a:t>
            </a:r>
            <a:r>
              <a:rPr lang="cs-CZ" sz="2400" dirty="0"/>
              <a:t>de la </a:t>
            </a:r>
            <a:r>
              <a:rPr lang="cs-CZ" sz="2400" dirty="0" err="1"/>
              <a:t>Jeunesse</a:t>
            </a:r>
            <a:r>
              <a:rPr lang="cs-CZ" sz="2400" dirty="0"/>
              <a:t> et des </a:t>
            </a:r>
            <a:r>
              <a:rPr lang="cs-CZ" sz="2400" dirty="0" err="1"/>
              <a:t>Sports</a:t>
            </a: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err="1"/>
              <a:t>ministère</a:t>
            </a:r>
            <a:r>
              <a:rPr lang="cs-CZ" sz="2400" dirty="0"/>
              <a:t> </a:t>
            </a:r>
            <a:r>
              <a:rPr lang="cs-CZ" sz="2400" dirty="0" smtClean="0"/>
              <a:t>de </a:t>
            </a:r>
            <a:r>
              <a:rPr lang="cs-CZ" sz="2400" dirty="0"/>
              <a:t>la </a:t>
            </a:r>
            <a:r>
              <a:rPr lang="cs-CZ" sz="2400" dirty="0" err="1"/>
              <a:t>Santé</a:t>
            </a: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err="1"/>
              <a:t>ministère</a:t>
            </a:r>
            <a:r>
              <a:rPr lang="cs-CZ" sz="2400" dirty="0"/>
              <a:t> </a:t>
            </a:r>
            <a:r>
              <a:rPr lang="cs-CZ" sz="2400" dirty="0" smtClean="0"/>
              <a:t>de </a:t>
            </a:r>
            <a:r>
              <a:rPr lang="cs-CZ" sz="2400" dirty="0" err="1"/>
              <a:t>l´Environnement</a:t>
            </a: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err="1"/>
              <a:t>ministère</a:t>
            </a:r>
            <a:r>
              <a:rPr lang="cs-CZ" sz="2400" dirty="0"/>
              <a:t> </a:t>
            </a:r>
            <a:r>
              <a:rPr lang="cs-CZ" sz="2400" dirty="0" smtClean="0"/>
              <a:t>de </a:t>
            </a:r>
            <a:r>
              <a:rPr lang="cs-CZ" sz="2400" dirty="0" err="1"/>
              <a:t>l´Agriculture</a:t>
            </a:r>
            <a:r>
              <a:rPr lang="cs-CZ" sz="2400" dirty="0"/>
              <a:t> et de la </a:t>
            </a:r>
            <a:r>
              <a:rPr lang="cs-CZ" sz="2400" dirty="0" err="1"/>
              <a:t>Pêche</a:t>
            </a: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err="1"/>
              <a:t>ministère</a:t>
            </a:r>
            <a:r>
              <a:rPr lang="cs-CZ" sz="2400" dirty="0"/>
              <a:t> </a:t>
            </a:r>
            <a:r>
              <a:rPr lang="cs-CZ" sz="2400" dirty="0" smtClean="0"/>
              <a:t>de </a:t>
            </a:r>
            <a:r>
              <a:rPr lang="cs-CZ" sz="2400" dirty="0" err="1"/>
              <a:t>l´Education</a:t>
            </a:r>
            <a:r>
              <a:rPr lang="cs-CZ" sz="2400" dirty="0"/>
              <a:t> </a:t>
            </a:r>
            <a:r>
              <a:rPr lang="cs-CZ" sz="2400" dirty="0" err="1"/>
              <a:t>Nationale</a:t>
            </a:r>
            <a:r>
              <a:rPr lang="cs-CZ" sz="2400" dirty="0"/>
              <a:t> et de la </a:t>
            </a:r>
            <a:r>
              <a:rPr lang="cs-CZ" sz="2400" dirty="0" err="1"/>
              <a:t>Recherche</a:t>
            </a: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err="1"/>
              <a:t>ministère</a:t>
            </a:r>
            <a:r>
              <a:rPr lang="cs-CZ" sz="2400" dirty="0"/>
              <a:t> </a:t>
            </a:r>
            <a:r>
              <a:rPr lang="cs-CZ" sz="2400" dirty="0" smtClean="0"/>
              <a:t>de </a:t>
            </a:r>
            <a:r>
              <a:rPr lang="cs-CZ" sz="2400" dirty="0" err="1"/>
              <a:t>l´Intérieur</a:t>
            </a:r>
            <a:r>
              <a:rPr lang="cs-CZ" sz="2400" dirty="0"/>
              <a:t>....</a:t>
            </a:r>
          </a:p>
        </p:txBody>
      </p:sp>
    </p:spTree>
    <p:extLst>
      <p:ext uri="{BB962C8B-B14F-4D97-AF65-F5344CB8AC3E}">
        <p14:creationId xmlns:p14="http://schemas.microsoft.com/office/powerpoint/2010/main" val="1806746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1"/>
            <a:ext cx="3816424" cy="3998976"/>
          </a:xfrm>
        </p:spPr>
        <p:txBody>
          <a:bodyPr/>
          <a:lstStyle/>
          <a:p>
            <a:r>
              <a:rPr lang="cs-CZ" dirty="0" err="1" smtClean="0"/>
              <a:t>Citez</a:t>
            </a:r>
            <a:r>
              <a:rPr lang="cs-CZ" dirty="0" smtClean="0"/>
              <a:t> 5 </a:t>
            </a:r>
            <a:r>
              <a:rPr lang="cs-CZ" dirty="0" err="1" smtClean="0"/>
              <a:t>partis</a:t>
            </a:r>
            <a:r>
              <a:rPr lang="cs-CZ" dirty="0" smtClean="0"/>
              <a:t> </a:t>
            </a:r>
            <a:r>
              <a:rPr lang="cs-CZ" dirty="0" err="1" smtClean="0"/>
              <a:t>politiques</a:t>
            </a:r>
            <a:r>
              <a:rPr lang="cs-CZ" dirty="0" smtClean="0"/>
              <a:t> de la France?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Vývojový diagram: dokument 3"/>
          <p:cNvSpPr/>
          <p:nvPr/>
        </p:nvSpPr>
        <p:spPr>
          <a:xfrm>
            <a:off x="3419872" y="1484784"/>
            <a:ext cx="5184576" cy="4392488"/>
          </a:xfrm>
          <a:prstGeom prst="flowChartDocumen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err="1" smtClean="0"/>
              <a:t>le</a:t>
            </a:r>
            <a:r>
              <a:rPr lang="cs-CZ" sz="2400" dirty="0" smtClean="0"/>
              <a:t> </a:t>
            </a:r>
            <a:r>
              <a:rPr lang="cs-CZ" sz="2400" dirty="0" err="1" smtClean="0"/>
              <a:t>Parti</a:t>
            </a:r>
            <a:r>
              <a:rPr lang="cs-CZ" sz="2400" dirty="0" smtClean="0"/>
              <a:t> </a:t>
            </a:r>
            <a:r>
              <a:rPr lang="cs-CZ" sz="2400" dirty="0" err="1" smtClean="0"/>
              <a:t>socialiste</a:t>
            </a:r>
            <a:r>
              <a:rPr lang="cs-CZ" sz="2400" dirty="0" smtClean="0"/>
              <a:t> (PS)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err="1" smtClean="0"/>
              <a:t>Europe</a:t>
            </a:r>
            <a:r>
              <a:rPr lang="cs-CZ" sz="2400" dirty="0" smtClean="0"/>
              <a:t> </a:t>
            </a:r>
            <a:r>
              <a:rPr lang="cs-CZ" sz="2400" dirty="0" err="1" smtClean="0"/>
              <a:t>écologie</a:t>
            </a:r>
            <a:r>
              <a:rPr lang="cs-CZ" sz="2400" dirty="0" smtClean="0"/>
              <a:t> Les </a:t>
            </a:r>
            <a:r>
              <a:rPr lang="cs-CZ" sz="2400" dirty="0" err="1" smtClean="0"/>
              <a:t>Verts</a:t>
            </a:r>
            <a:endParaRPr lang="cs-CZ" sz="2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err="1" smtClean="0"/>
              <a:t>le</a:t>
            </a:r>
            <a:r>
              <a:rPr lang="cs-CZ" sz="2400" dirty="0" smtClean="0"/>
              <a:t> </a:t>
            </a:r>
            <a:r>
              <a:rPr lang="cs-CZ" sz="2400" dirty="0" err="1" smtClean="0"/>
              <a:t>Parti</a:t>
            </a:r>
            <a:r>
              <a:rPr lang="cs-CZ" sz="2400" dirty="0" smtClean="0"/>
              <a:t> </a:t>
            </a:r>
            <a:r>
              <a:rPr lang="cs-CZ" sz="2400" dirty="0" err="1" smtClean="0"/>
              <a:t>communiste</a:t>
            </a:r>
            <a:r>
              <a:rPr lang="cs-CZ" sz="2400" dirty="0" smtClean="0"/>
              <a:t> </a:t>
            </a:r>
            <a:r>
              <a:rPr lang="cs-CZ" sz="2400" dirty="0" err="1" smtClean="0"/>
              <a:t>français</a:t>
            </a:r>
            <a:r>
              <a:rPr lang="cs-CZ" sz="2400" dirty="0" smtClean="0"/>
              <a:t> (</a:t>
            </a:r>
            <a:r>
              <a:rPr lang="cs-CZ" sz="2400" dirty="0" err="1" smtClean="0"/>
              <a:t>PCF</a:t>
            </a:r>
            <a:r>
              <a:rPr lang="cs-CZ" sz="2400" dirty="0" smtClean="0"/>
              <a:t>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l</a:t>
            </a:r>
            <a:r>
              <a:rPr lang="fr-FR" sz="2400" dirty="0"/>
              <a:t>'Union des démocrates et </a:t>
            </a:r>
            <a:r>
              <a:rPr lang="cs-CZ" sz="2400" dirty="0"/>
              <a:t>I</a:t>
            </a:r>
            <a:r>
              <a:rPr lang="fr-FR" sz="2400" dirty="0"/>
              <a:t>ndépendants (UDI</a:t>
            </a:r>
            <a:r>
              <a:rPr lang="cs-CZ" sz="2400" dirty="0"/>
              <a:t>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err="1"/>
              <a:t>l´Union</a:t>
            </a:r>
            <a:r>
              <a:rPr lang="cs-CZ" sz="2400" dirty="0"/>
              <a:t> </a:t>
            </a:r>
            <a:r>
              <a:rPr lang="cs-CZ" sz="2400" dirty="0" err="1"/>
              <a:t>pour</a:t>
            </a:r>
            <a:r>
              <a:rPr lang="cs-CZ" sz="2400" dirty="0"/>
              <a:t> </a:t>
            </a:r>
            <a:r>
              <a:rPr lang="cs-CZ" sz="2400" dirty="0" err="1"/>
              <a:t>le</a:t>
            </a:r>
            <a:r>
              <a:rPr lang="cs-CZ" sz="2400" dirty="0"/>
              <a:t> </a:t>
            </a:r>
            <a:r>
              <a:rPr lang="cs-CZ" sz="2400" dirty="0" err="1"/>
              <a:t>mouvement</a:t>
            </a:r>
            <a:r>
              <a:rPr lang="cs-CZ" sz="2400" dirty="0"/>
              <a:t> </a:t>
            </a:r>
            <a:r>
              <a:rPr lang="cs-CZ" sz="2400" dirty="0" err="1"/>
              <a:t>populaire</a:t>
            </a:r>
            <a:r>
              <a:rPr lang="cs-CZ" sz="2400" dirty="0"/>
              <a:t> (</a:t>
            </a:r>
            <a:r>
              <a:rPr lang="cs-CZ" sz="2400" dirty="0" err="1"/>
              <a:t>UMP</a:t>
            </a:r>
            <a:r>
              <a:rPr lang="cs-CZ" sz="2400" dirty="0"/>
              <a:t>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err="1"/>
              <a:t>le</a:t>
            </a:r>
            <a:r>
              <a:rPr lang="cs-CZ" sz="2400" dirty="0"/>
              <a:t> Front </a:t>
            </a:r>
            <a:r>
              <a:rPr lang="cs-CZ" sz="2400" dirty="0" err="1"/>
              <a:t>National</a:t>
            </a:r>
            <a:r>
              <a:rPr lang="cs-CZ" sz="2400" dirty="0"/>
              <a:t> (</a:t>
            </a:r>
            <a:r>
              <a:rPr lang="cs-CZ" sz="2400" dirty="0" err="1"/>
              <a:t>extrême</a:t>
            </a:r>
            <a:r>
              <a:rPr lang="cs-CZ" sz="2400" dirty="0"/>
              <a:t> </a:t>
            </a:r>
            <a:r>
              <a:rPr lang="cs-CZ" sz="2400" dirty="0" err="1"/>
              <a:t>droite</a:t>
            </a:r>
            <a:r>
              <a:rPr lang="cs-CZ" sz="2400" dirty="0"/>
              <a:t>)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14743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480116"/>
          </a:xfrm>
        </p:spPr>
        <p:txBody>
          <a:bodyPr/>
          <a:lstStyle/>
          <a:p>
            <a:r>
              <a:rPr lang="cs-CZ" dirty="0" smtClean="0"/>
              <a:t>Zdroje a 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469045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1. </a:t>
            </a:r>
            <a:r>
              <a:rPr lang="cs-CZ" dirty="0" err="1"/>
              <a:t>KLINKA</a:t>
            </a:r>
            <a:r>
              <a:rPr lang="cs-CZ" dirty="0"/>
              <a:t>, Tomáš a kol.: </a:t>
            </a:r>
            <a:r>
              <a:rPr lang="cs-CZ" i="1" dirty="0"/>
              <a:t>Francouzština otázky a odpovědi</a:t>
            </a:r>
            <a:r>
              <a:rPr lang="cs-CZ" dirty="0"/>
              <a:t>, Dubicko: </a:t>
            </a:r>
            <a:r>
              <a:rPr lang="cs-CZ" dirty="0" err="1"/>
              <a:t>Infoa</a:t>
            </a:r>
            <a:r>
              <a:rPr lang="cs-CZ" dirty="0"/>
              <a:t>, 2008, ISBN </a:t>
            </a:r>
            <a:r>
              <a:rPr lang="cs-CZ" dirty="0" smtClean="0"/>
              <a:t>978-80-7240-609-8</a:t>
            </a:r>
          </a:p>
          <a:p>
            <a:pPr marL="0" indent="0">
              <a:buNone/>
            </a:pPr>
            <a:r>
              <a:rPr lang="cs-CZ" dirty="0"/>
              <a:t>2</a:t>
            </a:r>
            <a:r>
              <a:rPr lang="cs-CZ" smtClean="0"/>
              <a:t>. </a:t>
            </a:r>
            <a:r>
              <a:rPr lang="cs-CZ" dirty="0" err="1" smtClean="0"/>
              <a:t>BOURDAIS</a:t>
            </a:r>
            <a:r>
              <a:rPr lang="cs-CZ" dirty="0" smtClean="0"/>
              <a:t>, </a:t>
            </a:r>
            <a:r>
              <a:rPr lang="cs-CZ" dirty="0" err="1" smtClean="0"/>
              <a:t>Danièle</a:t>
            </a:r>
            <a:r>
              <a:rPr lang="cs-CZ" dirty="0" smtClean="0"/>
              <a:t> a kol.: </a:t>
            </a:r>
            <a:r>
              <a:rPr lang="cs-CZ" i="1" dirty="0" smtClean="0"/>
              <a:t>Francouzština maturitní příprava 2, </a:t>
            </a:r>
            <a:r>
              <a:rPr lang="cs-CZ" dirty="0" smtClean="0"/>
              <a:t>Dubicko: </a:t>
            </a:r>
            <a:r>
              <a:rPr lang="cs-CZ" dirty="0" err="1" smtClean="0"/>
              <a:t>Infoa</a:t>
            </a:r>
            <a:r>
              <a:rPr lang="cs-CZ" dirty="0" smtClean="0"/>
              <a:t>, 2011, ISBN 978-80-7240-724-8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Obrázek č. 1</a:t>
            </a:r>
          </a:p>
          <a:p>
            <a:pPr marL="0" indent="0">
              <a:buNone/>
            </a:pPr>
            <a:r>
              <a:rPr lang="cs-CZ" dirty="0" err="1"/>
              <a:t>AYRAULT</a:t>
            </a:r>
            <a:r>
              <a:rPr lang="cs-CZ" dirty="0"/>
              <a:t>, Jean-</a:t>
            </a:r>
            <a:r>
              <a:rPr lang="cs-CZ" dirty="0" err="1"/>
              <a:t>Marc</a:t>
            </a:r>
            <a:r>
              <a:rPr lang="cs-CZ" dirty="0"/>
              <a:t>. </a:t>
            </a:r>
            <a:r>
              <a:rPr lang="cs-CZ" i="1" dirty="0" err="1"/>
              <a:t>Wikipedia</a:t>
            </a:r>
            <a:r>
              <a:rPr lang="cs-CZ" dirty="0"/>
              <a:t> [online]. [cit. 29.9.2012].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err="1">
                <a:hlinkClick r:id="rId2"/>
              </a:rPr>
              <a:t>fr.wikipedia.org</a:t>
            </a:r>
            <a:r>
              <a:rPr lang="cs-CZ" dirty="0">
                <a:hlinkClick r:id="rId2"/>
              </a:rPr>
              <a:t>/wiki/</a:t>
            </a:r>
            <a:r>
              <a:rPr lang="cs-CZ" dirty="0" err="1">
                <a:hlinkClick r:id="rId2"/>
              </a:rPr>
              <a:t>Fichier:Fran%C3%A7ois_Hollande</a:t>
            </a:r>
            <a:r>
              <a:rPr lang="cs-CZ" dirty="0">
                <a:hlinkClick r:id="rId2"/>
              </a:rPr>
              <a:t>_(</a:t>
            </a:r>
            <a:r>
              <a:rPr lang="cs-CZ" dirty="0" err="1">
                <a:hlinkClick r:id="rId2"/>
              </a:rPr>
              <a:t>Journ%C3%A9es_de_Nantes</a:t>
            </a:r>
            <a:endParaRPr lang="cs-CZ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Ostatní obrázky pocházejí z galerie klipart programu Microsoft PowerPoint.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 algn="ctr">
              <a:buNone/>
            </a:pPr>
            <a:r>
              <a:rPr lang="cs-CZ" dirty="0" smtClean="0"/>
              <a:t>Veškeré hypertextové odkazy jsou platné ke dni vytvoření díla.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4961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</Template>
  <TotalTime>705</TotalTime>
  <Words>488</Words>
  <Application>Microsoft Office PowerPoint</Application>
  <PresentationFormat>Předvádění na obrazovce (4:3)</PresentationFormat>
  <Paragraphs>207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projekt</vt:lpstr>
      <vt:lpstr>francouzský politický systém le systÈme Politique en france</vt:lpstr>
      <vt:lpstr>ANOTACE</vt:lpstr>
      <vt:lpstr>Les symboles de la France</vt:lpstr>
      <vt:lpstr>L´administration de la France</vt:lpstr>
      <vt:lpstr>Le président de la République</vt:lpstr>
      <vt:lpstr>Le Gouvernement</vt:lpstr>
      <vt:lpstr>Le Parlement </vt:lpstr>
      <vt:lpstr>Les partis politiques en France</vt:lpstr>
      <vt:lpstr>Test</vt:lpstr>
      <vt:lpstr>Test</vt:lpstr>
      <vt:lpstr>Test</vt:lpstr>
      <vt:lpstr>Test</vt:lpstr>
      <vt:lpstr>Test</vt:lpstr>
      <vt:lpstr>Test</vt:lpstr>
      <vt:lpstr>Test</vt:lpstr>
      <vt:lpstr>Test</vt:lpstr>
      <vt:lpstr>Test</vt:lpstr>
      <vt:lpstr>Test</vt:lpstr>
      <vt:lpstr>Zdroje a 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Ditta Kukaňová</dc:creator>
  <cp:lastModifiedBy>bj</cp:lastModifiedBy>
  <cp:revision>79</cp:revision>
  <dcterms:created xsi:type="dcterms:W3CDTF">2012-06-20T16:12:09Z</dcterms:created>
  <dcterms:modified xsi:type="dcterms:W3CDTF">2014-02-20T12:24:18Z</dcterms:modified>
</cp:coreProperties>
</file>