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5" r:id="rId4"/>
    <p:sldId id="267" r:id="rId5"/>
    <p:sldId id="268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288" r:id="rId25"/>
    <p:sldId id="289" r:id="rId26"/>
    <p:sldId id="290" r:id="rId27"/>
    <p:sldId id="264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1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serbal.pntic.mec.es/ealg0027/francereg1f.html" TargetMode="External"/><Relationship Id="rId2" Type="http://schemas.openxmlformats.org/officeDocument/2006/relationships/hyperlink" Target="http://serbal.pntic.mec.es/ealg0027/francereg3f.html" TargetMode="Externa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13" Type="http://schemas.openxmlformats.org/officeDocument/2006/relationships/image" Target="../media/image17.wmf"/><Relationship Id="rId18" Type="http://schemas.openxmlformats.org/officeDocument/2006/relationships/image" Target="../media/image11.jpeg"/><Relationship Id="rId3" Type="http://schemas.openxmlformats.org/officeDocument/2006/relationships/image" Target="../media/image27.wmf"/><Relationship Id="rId21" Type="http://schemas.openxmlformats.org/officeDocument/2006/relationships/image" Target="../media/image9.wmf"/><Relationship Id="rId7" Type="http://schemas.openxmlformats.org/officeDocument/2006/relationships/image" Target="../media/image23.wmf"/><Relationship Id="rId12" Type="http://schemas.openxmlformats.org/officeDocument/2006/relationships/image" Target="../media/image19.wmf"/><Relationship Id="rId17" Type="http://schemas.openxmlformats.org/officeDocument/2006/relationships/image" Target="../media/image13.png"/><Relationship Id="rId2" Type="http://schemas.openxmlformats.org/officeDocument/2006/relationships/image" Target="../media/image7.gif"/><Relationship Id="rId16" Type="http://schemas.openxmlformats.org/officeDocument/2006/relationships/image" Target="../media/image14.wmf"/><Relationship Id="rId20" Type="http://schemas.openxmlformats.org/officeDocument/2006/relationships/image" Target="../media/image8.w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6.jpeg"/><Relationship Id="rId11" Type="http://schemas.openxmlformats.org/officeDocument/2006/relationships/image" Target="../media/image18.wmf"/><Relationship Id="rId5" Type="http://schemas.openxmlformats.org/officeDocument/2006/relationships/image" Target="../media/image24.jpeg"/><Relationship Id="rId15" Type="http://schemas.openxmlformats.org/officeDocument/2006/relationships/image" Target="../media/image16.jpeg"/><Relationship Id="rId10" Type="http://schemas.openxmlformats.org/officeDocument/2006/relationships/image" Target="../media/image20.wmf"/><Relationship Id="rId19" Type="http://schemas.openxmlformats.org/officeDocument/2006/relationships/image" Target="../media/image12.wmf"/><Relationship Id="rId4" Type="http://schemas.openxmlformats.org/officeDocument/2006/relationships/image" Target="../media/image22.jpeg"/><Relationship Id="rId9" Type="http://schemas.openxmlformats.org/officeDocument/2006/relationships/image" Target="../media/image21.jpeg"/><Relationship Id="rId14" Type="http://schemas.openxmlformats.org/officeDocument/2006/relationships/image" Target="../media/image15.wmf"/><Relationship Id="rId22" Type="http://schemas.openxmlformats.org/officeDocument/2006/relationships/image" Target="../media/image10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ngres_coronation_charles_vii.jpg" TargetMode="External"/><Relationship Id="rId2" Type="http://schemas.openxmlformats.org/officeDocument/2006/relationships/hyperlink" Target="http://congres.cnra.online.fr/html/federations.html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Francouzské regiony</a:t>
            </a:r>
            <a:br>
              <a:rPr lang="cs-CZ" sz="3200" dirty="0" smtClean="0"/>
            </a:br>
            <a:r>
              <a:rPr lang="cs-CZ" sz="3200" dirty="0" smtClean="0"/>
              <a:t>les </a:t>
            </a:r>
            <a:r>
              <a:rPr lang="cs-CZ" sz="3200" dirty="0" err="1" smtClean="0"/>
              <a:t>régions</a:t>
            </a:r>
            <a:r>
              <a:rPr lang="cs-CZ" sz="3200" dirty="0" smtClean="0"/>
              <a:t> </a:t>
            </a:r>
            <a:r>
              <a:rPr lang="cs-CZ" sz="3200" dirty="0" err="1" smtClean="0"/>
              <a:t>franÇaises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smtClean="0"/>
              <a:t>VY_32_INOVACE_7.FJ.13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říjen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6</a:t>
            </a:r>
            <a:r>
              <a:rPr lang="cs-CZ" sz="1200" dirty="0" smtClean="0"/>
              <a:t>. ročník –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713297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francouzsky</a:t>
                      </a:r>
                      <a:r>
                        <a:rPr lang="cs-CZ" sz="1200" baseline="0" dirty="0" smtClean="0"/>
                        <a:t>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francouzskými regiony.</a:t>
            </a:r>
          </a:p>
          <a:p>
            <a:pPr algn="just"/>
            <a:r>
              <a:rPr lang="cs-CZ" sz="1100" dirty="0" smtClean="0"/>
              <a:t>Obrazový materiál je vhodný pro popis a srovnání.</a:t>
            </a:r>
          </a:p>
          <a:p>
            <a:pPr algn="just"/>
            <a:r>
              <a:rPr lang="cs-CZ" sz="1100" dirty="0" smtClean="0"/>
              <a:t>Slovní zásoba může být zkontrolována pomocí testu a otázek.</a:t>
            </a:r>
          </a:p>
          <a:p>
            <a:pPr algn="just"/>
            <a:r>
              <a:rPr lang="cs-CZ" sz="1100" dirty="0" smtClean="0"/>
              <a:t>Materiál se využije ve výkladové části hodiny.</a:t>
            </a:r>
          </a:p>
          <a:p>
            <a:pPr algn="just"/>
            <a:r>
              <a:rPr lang="cs-CZ" sz="1100" dirty="0" smtClean="0"/>
              <a:t>Pomůcky: interaktivní tabule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RÉGIONS</a:t>
            </a:r>
            <a:r>
              <a:rPr lang="cs-CZ" dirty="0" smtClean="0"/>
              <a:t> EN FRANCE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956" y="1268759"/>
            <a:ext cx="4392488" cy="469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16416" y="596872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1700808"/>
            <a:ext cx="345638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Il</a:t>
            </a:r>
            <a:r>
              <a:rPr lang="cs-CZ" sz="28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y a </a:t>
            </a:r>
            <a:r>
              <a:rPr lang="fr-FR" sz="28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22 </a:t>
            </a:r>
            <a:r>
              <a:rPr lang="fr-FR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régions </a:t>
            </a:r>
            <a:r>
              <a:rPr lang="cs-CZ" sz="28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en France </a:t>
            </a:r>
            <a:r>
              <a:rPr lang="cs-CZ" sz="28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métropolitaine</a:t>
            </a:r>
            <a:r>
              <a:rPr lang="cs-CZ" sz="28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.</a:t>
            </a:r>
            <a:endParaRPr lang="cs-CZ" sz="28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393144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TESTEZ</a:t>
            </a:r>
            <a:r>
              <a:rPr lang="cs-CZ" dirty="0" smtClean="0"/>
              <a:t> VOS </a:t>
            </a:r>
            <a:r>
              <a:rPr lang="cs-CZ" dirty="0" err="1" smtClean="0"/>
              <a:t>CONNAISSANCES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serbal.pntic.mec.es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ealg0027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francereg3f.html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serbal.pntic.mec.es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ealg0027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francereg1f.html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769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pic>
        <p:nvPicPr>
          <p:cNvPr id="1030" name="Picture 6" descr="C:\Users\bj\AppData\Local\Microsoft\Windows\Temporary Internet Files\Content.IE5\US5G7LN6\MM90035672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37661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les </a:t>
            </a:r>
            <a:r>
              <a:rPr lang="cs-CZ" sz="2800" dirty="0" err="1" smtClean="0"/>
              <a:t>crêpes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284984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La Bretagne</a:t>
            </a:r>
          </a:p>
        </p:txBody>
      </p:sp>
    </p:spTree>
    <p:extLst>
      <p:ext uri="{BB962C8B-B14F-4D97-AF65-F5344CB8AC3E}">
        <p14:creationId xmlns:p14="http://schemas.microsoft.com/office/powerpoint/2010/main" val="2464257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camembert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284984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La </a:t>
            </a:r>
            <a:r>
              <a:rPr lang="cs-CZ" sz="2800" dirty="0" smtClean="0"/>
              <a:t>Normandie</a:t>
            </a:r>
            <a:endParaRPr lang="cs-CZ" sz="2800" dirty="0"/>
          </a:p>
        </p:txBody>
      </p:sp>
      <p:pic>
        <p:nvPicPr>
          <p:cNvPr id="3074" name="Picture 2" descr="C:\Users\bj\AppData\Local\Microsoft\Windows\Temporary Internet Files\Content.IE5\GNOZ67R7\MC9002157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075" y="1772816"/>
            <a:ext cx="2325232" cy="2157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780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la </a:t>
            </a:r>
            <a:r>
              <a:rPr lang="cs-CZ" sz="2800" dirty="0" err="1" smtClean="0"/>
              <a:t>cigogne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284984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L´Alsace</a:t>
            </a:r>
            <a:endParaRPr lang="cs-CZ" sz="2800" dirty="0"/>
          </a:p>
        </p:txBody>
      </p:sp>
      <p:pic>
        <p:nvPicPr>
          <p:cNvPr id="4098" name="Picture 2" descr="C:\Users\bj\AppData\Local\Microsoft\Windows\Temporary Internet Files\Content.IE5\TSRAA69I\MC9004116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224" y="1484784"/>
            <a:ext cx="2160240" cy="3001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780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le</a:t>
            </a:r>
            <a:r>
              <a:rPr lang="cs-CZ" sz="2800" dirty="0" smtClean="0"/>
              <a:t> vin de Bordeaux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284984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L´Aquitaine</a:t>
            </a:r>
            <a:endParaRPr lang="cs-CZ" sz="2800" dirty="0"/>
          </a:p>
        </p:txBody>
      </p:sp>
      <p:pic>
        <p:nvPicPr>
          <p:cNvPr id="5124" name="Picture 4" descr="C:\Users\bj\AppData\Local\Microsoft\Windows\Temporary Internet Files\Content.IE5\J0K4DF96\MP9004266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2"/>
            <a:ext cx="3491880" cy="3674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946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les </a:t>
            </a:r>
            <a:r>
              <a:rPr lang="cs-CZ" sz="2800" dirty="0" err="1" smtClean="0"/>
              <a:t>volcans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284984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L´Auvergne</a:t>
            </a:r>
            <a:endParaRPr lang="cs-CZ" sz="2800" dirty="0"/>
          </a:p>
        </p:txBody>
      </p:sp>
      <p:pic>
        <p:nvPicPr>
          <p:cNvPr id="6146" name="Picture 2" descr="C:\Users\bj\AppData\Local\Microsoft\Windows\Temporary Internet Files\Content.IE5\US5G7LN6\MP9004337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3281906" cy="220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946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l´escargot</a:t>
            </a:r>
            <a:r>
              <a:rPr lang="cs-CZ" sz="2800" dirty="0" smtClean="0"/>
              <a:t> de </a:t>
            </a:r>
            <a:r>
              <a:rPr lang="cs-CZ" sz="2800" dirty="0" err="1" smtClean="0"/>
              <a:t>Bourgogne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284984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La </a:t>
            </a:r>
            <a:r>
              <a:rPr lang="cs-CZ" sz="2800" dirty="0" err="1" smtClean="0"/>
              <a:t>Bourgogne</a:t>
            </a:r>
            <a:endParaRPr lang="cs-CZ" sz="2800" dirty="0"/>
          </a:p>
        </p:txBody>
      </p:sp>
      <p:pic>
        <p:nvPicPr>
          <p:cNvPr id="7170" name="Picture 2" descr="C:\Users\bj\AppData\Local\Microsoft\Windows\Temporary Internet Files\Content.IE5\J0K4DF96\MC900391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0848"/>
            <a:ext cx="2448272" cy="203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946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Jeanne</a:t>
            </a:r>
            <a:r>
              <a:rPr lang="cs-CZ" sz="2800" dirty="0" smtClean="0"/>
              <a:t> </a:t>
            </a:r>
            <a:r>
              <a:rPr lang="cs-CZ" sz="2800" dirty="0" err="1" smtClean="0"/>
              <a:t>d´Arc</a:t>
            </a:r>
            <a:r>
              <a:rPr lang="cs-CZ" sz="2800" dirty="0" smtClean="0"/>
              <a:t> - Orléans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284984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Le</a:t>
            </a:r>
            <a:r>
              <a:rPr lang="cs-CZ" sz="2800" dirty="0" smtClean="0"/>
              <a:t> Centre</a:t>
            </a:r>
            <a:endParaRPr lang="cs-CZ" sz="28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68760"/>
            <a:ext cx="3148111" cy="422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07904" y="55892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597946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le</a:t>
            </a:r>
            <a:r>
              <a:rPr lang="cs-CZ" sz="2800" dirty="0" smtClean="0"/>
              <a:t> </a:t>
            </a:r>
            <a:r>
              <a:rPr lang="cs-CZ" sz="2800" dirty="0" err="1" smtClean="0"/>
              <a:t>champagne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284984"/>
            <a:ext cx="3240360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err="1" smtClean="0"/>
              <a:t>Le</a:t>
            </a:r>
            <a:r>
              <a:rPr lang="cs-CZ" sz="2800" dirty="0" smtClean="0"/>
              <a:t> </a:t>
            </a:r>
            <a:r>
              <a:rPr lang="cs-CZ" sz="2800" dirty="0" err="1" smtClean="0"/>
              <a:t>Champagne-Ardenne</a:t>
            </a:r>
            <a:r>
              <a:rPr lang="cs-CZ" sz="2800" dirty="0" smtClean="0"/>
              <a:t> </a:t>
            </a:r>
            <a:endParaRPr lang="cs-CZ" sz="2800" dirty="0"/>
          </a:p>
          <a:p>
            <a:pPr algn="ctr"/>
            <a:endParaRPr lang="cs-CZ" sz="2800" dirty="0"/>
          </a:p>
        </p:txBody>
      </p:sp>
      <p:pic>
        <p:nvPicPr>
          <p:cNvPr id="9218" name="Picture 2" descr="C:\Users\bj\AppData\Local\Microsoft\Windows\Temporary Internet Files\Content.IE5\J0K4DF96\MC9003915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6"/>
            <a:ext cx="2304256" cy="255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946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Napoleon Bonaparte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645024"/>
            <a:ext cx="32403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La </a:t>
            </a:r>
            <a:r>
              <a:rPr lang="cs-CZ" sz="2800" dirty="0" err="1" smtClean="0"/>
              <a:t>Corse</a:t>
            </a:r>
            <a:endParaRPr lang="cs-CZ" sz="2800" dirty="0"/>
          </a:p>
        </p:txBody>
      </p:sp>
      <p:pic>
        <p:nvPicPr>
          <p:cNvPr id="10242" name="Picture 2" descr="C:\Users\bj\AppData\Local\Microsoft\Windows\Temporary Internet Files\Content.IE5\GNOZ67R7\MC9003979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81533"/>
            <a:ext cx="2088232" cy="2727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4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Peugeot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5730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Le</a:t>
            </a:r>
            <a:r>
              <a:rPr lang="cs-CZ" sz="2800" dirty="0" smtClean="0"/>
              <a:t> </a:t>
            </a:r>
            <a:r>
              <a:rPr lang="cs-CZ" sz="2800" dirty="0" err="1" smtClean="0"/>
              <a:t>Franche-Comté</a:t>
            </a:r>
            <a:endParaRPr lang="cs-CZ" sz="2800" dirty="0"/>
          </a:p>
        </p:txBody>
      </p:sp>
      <p:pic>
        <p:nvPicPr>
          <p:cNvPr id="11266" name="Picture 2" descr="C:\Users\bj\AppData\Local\Microsoft\Windows\Temporary Internet Files\Content.IE5\J0K4DF96\MP9004490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44824"/>
            <a:ext cx="3056085" cy="2794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4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Paris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5730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/>
              <a:t>l’Île</a:t>
            </a:r>
            <a:r>
              <a:rPr lang="cs-CZ" sz="2800" dirty="0"/>
              <a:t>-de-France</a:t>
            </a:r>
          </a:p>
        </p:txBody>
      </p:sp>
      <p:pic>
        <p:nvPicPr>
          <p:cNvPr id="12291" name="Picture 3" descr="C:\Users\bj\AppData\Local\Microsoft\Windows\Temporary Internet Files\Content.IE5\GNOZ67R7\MC9002977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88840"/>
            <a:ext cx="2946936" cy="2086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4973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le</a:t>
            </a:r>
            <a:r>
              <a:rPr lang="cs-CZ" sz="2800" dirty="0" smtClean="0"/>
              <a:t> Pont </a:t>
            </a:r>
            <a:r>
              <a:rPr lang="cs-CZ" sz="2800" dirty="0" err="1" smtClean="0"/>
              <a:t>du</a:t>
            </a:r>
            <a:r>
              <a:rPr lang="cs-CZ" sz="2800" dirty="0" smtClean="0"/>
              <a:t> Gard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5730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Le</a:t>
            </a:r>
            <a:r>
              <a:rPr lang="cs-CZ" sz="2800" dirty="0" smtClean="0"/>
              <a:t> </a:t>
            </a:r>
            <a:r>
              <a:rPr lang="cs-CZ" sz="2800" dirty="0" err="1" smtClean="0"/>
              <a:t>Languedoc</a:t>
            </a:r>
            <a:r>
              <a:rPr lang="cs-CZ" sz="2800" dirty="0" smtClean="0"/>
              <a:t>-Roussillon </a:t>
            </a:r>
            <a:endParaRPr lang="cs-CZ" sz="2800" dirty="0"/>
          </a:p>
        </p:txBody>
      </p:sp>
      <p:pic>
        <p:nvPicPr>
          <p:cNvPr id="13314" name="Picture 2" descr="C:\Users\bj\AppData\Local\Microsoft\Windows\Temporary Internet Files\Content.IE5\US5G7LN6\MC90040630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5645" y="2060848"/>
            <a:ext cx="2815812" cy="2233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11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la </a:t>
            </a:r>
            <a:r>
              <a:rPr lang="cs-CZ" sz="2800" dirty="0" err="1" smtClean="0"/>
              <a:t>porcelaine</a:t>
            </a:r>
            <a:r>
              <a:rPr lang="cs-CZ" sz="2800" dirty="0" smtClean="0"/>
              <a:t> de Limoges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5730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Le</a:t>
            </a:r>
            <a:r>
              <a:rPr lang="cs-CZ" sz="2800" dirty="0" smtClean="0"/>
              <a:t> </a:t>
            </a:r>
            <a:r>
              <a:rPr lang="cs-CZ" sz="2800" dirty="0" err="1" smtClean="0"/>
              <a:t>Limousin</a:t>
            </a:r>
            <a:endParaRPr lang="cs-CZ" sz="2800" dirty="0"/>
          </a:p>
        </p:txBody>
      </p:sp>
      <p:pic>
        <p:nvPicPr>
          <p:cNvPr id="14338" name="Picture 2" descr="C:\Users\bj\AppData\Local\Microsoft\Windows\Temporary Internet Files\Content.IE5\US5G7LN6\MC90042290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3168352" cy="3130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628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la </a:t>
            </a:r>
            <a:r>
              <a:rPr lang="cs-CZ" sz="2800" dirty="0" err="1" smtClean="0"/>
              <a:t>quiche</a:t>
            </a:r>
            <a:r>
              <a:rPr lang="cs-CZ" sz="2800" dirty="0" smtClean="0"/>
              <a:t> </a:t>
            </a:r>
            <a:r>
              <a:rPr lang="cs-CZ" sz="2800" dirty="0" err="1" smtClean="0"/>
              <a:t>lorraine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5730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La </a:t>
            </a:r>
            <a:r>
              <a:rPr lang="cs-CZ" sz="2800" dirty="0" err="1" smtClean="0"/>
              <a:t>Lorraine</a:t>
            </a:r>
            <a:endParaRPr lang="cs-CZ" sz="2800" dirty="0"/>
          </a:p>
        </p:txBody>
      </p:sp>
      <p:pic>
        <p:nvPicPr>
          <p:cNvPr id="15362" name="Picture 2" descr="C:\Users\bj\AppData\Local\Microsoft\Windows\Temporary Internet Files\Content.IE5\J0K4DF96\MC9002289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679" y="2215555"/>
            <a:ext cx="3562852" cy="198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7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un</a:t>
            </a:r>
            <a:r>
              <a:rPr lang="cs-CZ" sz="2800" dirty="0" smtClean="0"/>
              <a:t> </a:t>
            </a:r>
            <a:r>
              <a:rPr lang="cs-CZ" sz="2800" dirty="0" err="1" smtClean="0"/>
              <a:t>ours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5730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Les </a:t>
            </a:r>
            <a:r>
              <a:rPr lang="cs-CZ" sz="2800" dirty="0" err="1" smtClean="0"/>
              <a:t>Midi-Pyrénées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16386" name="Picture 2" descr="C:\Users\bj\AppData\Local\Microsoft\Windows\Temporary Internet Files\Content.IE5\TSRAA69I\MP9004424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68827"/>
            <a:ext cx="3960440" cy="2640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9337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la </a:t>
            </a:r>
            <a:r>
              <a:rPr lang="cs-CZ" sz="2800" dirty="0" err="1" smtClean="0"/>
              <a:t>bataille</a:t>
            </a:r>
            <a:r>
              <a:rPr lang="cs-CZ" sz="2800" dirty="0" smtClean="0"/>
              <a:t> de </a:t>
            </a:r>
            <a:r>
              <a:rPr lang="cs-CZ" sz="2800" dirty="0" err="1" smtClean="0"/>
              <a:t>Dunkerque</a:t>
            </a:r>
            <a:r>
              <a:rPr lang="cs-CZ" sz="2800" dirty="0" smtClean="0"/>
              <a:t> en 1940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5730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Le</a:t>
            </a:r>
            <a:r>
              <a:rPr lang="cs-CZ" sz="2800" dirty="0" smtClean="0"/>
              <a:t> </a:t>
            </a:r>
            <a:r>
              <a:rPr lang="cs-CZ" sz="2800" dirty="0" err="1"/>
              <a:t>Nord</a:t>
            </a:r>
            <a:r>
              <a:rPr lang="cs-CZ" sz="2800" dirty="0"/>
              <a:t>-Pas de </a:t>
            </a:r>
            <a:r>
              <a:rPr lang="cs-CZ" sz="2800" dirty="0" smtClean="0"/>
              <a:t>Calais </a:t>
            </a:r>
            <a:endParaRPr lang="cs-CZ" sz="2800" dirty="0"/>
          </a:p>
        </p:txBody>
      </p:sp>
      <p:pic>
        <p:nvPicPr>
          <p:cNvPr id="17410" name="Picture 2" descr="C:\Users\bj\AppData\Local\Microsoft\Windows\Temporary Internet Files\Content.IE5\GNOZ67R7\MP9004337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986" y="1772816"/>
            <a:ext cx="4307296" cy="2864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8635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le</a:t>
            </a:r>
            <a:r>
              <a:rPr lang="cs-CZ" sz="2800" dirty="0" smtClean="0"/>
              <a:t> </a:t>
            </a:r>
            <a:r>
              <a:rPr lang="cs-CZ" sz="2800" dirty="0" err="1" smtClean="0"/>
              <a:t>phoque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5730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La </a:t>
            </a:r>
            <a:r>
              <a:rPr lang="cs-CZ" sz="2800" dirty="0" err="1" smtClean="0"/>
              <a:t>Picardie</a:t>
            </a:r>
            <a:endParaRPr lang="cs-CZ" sz="2800" dirty="0"/>
          </a:p>
        </p:txBody>
      </p:sp>
      <p:pic>
        <p:nvPicPr>
          <p:cNvPr id="18434" name="Picture 2" descr="C:\Users\bj\AppData\Local\Microsoft\Windows\Temporary Internet Files\Content.IE5\US5G7LN6\MC9002332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208" y="1772815"/>
            <a:ext cx="2151707" cy="2439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5049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des </a:t>
            </a:r>
            <a:r>
              <a:rPr lang="cs-CZ" sz="2800" dirty="0" err="1"/>
              <a:t>huîtres</a:t>
            </a:r>
            <a:r>
              <a:rPr lang="cs-CZ" sz="2800" dirty="0"/>
              <a:t> </a:t>
            </a:r>
            <a:endParaRPr lang="cs-CZ" sz="2800" dirty="0" smtClean="0"/>
          </a:p>
        </p:txBody>
      </p:sp>
      <p:sp>
        <p:nvSpPr>
          <p:cNvPr id="15" name="Obdélník 14"/>
          <p:cNvSpPr/>
          <p:nvPr/>
        </p:nvSpPr>
        <p:spPr>
          <a:xfrm>
            <a:off x="5004048" y="3356992"/>
            <a:ext cx="3240360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Les Poitou-</a:t>
            </a:r>
            <a:r>
              <a:rPr lang="cs-CZ" sz="2800" dirty="0" err="1" smtClean="0"/>
              <a:t>Charentes</a:t>
            </a:r>
            <a:r>
              <a:rPr lang="cs-CZ" sz="2800" dirty="0" smtClean="0"/>
              <a:t> </a:t>
            </a:r>
            <a:endParaRPr lang="cs-CZ" sz="2800" dirty="0"/>
          </a:p>
          <a:p>
            <a:pPr algn="ctr"/>
            <a:endParaRPr lang="cs-CZ" sz="2800" dirty="0"/>
          </a:p>
        </p:txBody>
      </p:sp>
      <p:pic>
        <p:nvPicPr>
          <p:cNvPr id="19458" name="Picture 2" descr="C:\Users\bj\AppData\Local\Microsoft\Windows\Temporary Internet Files\Content.IE5\J0K4DF96\MP9004388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40868"/>
            <a:ext cx="3186116" cy="1781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2468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la </a:t>
            </a:r>
            <a:r>
              <a:rPr lang="cs-CZ" sz="2800" dirty="0" err="1" smtClean="0"/>
              <a:t>lavande</a:t>
            </a:r>
            <a:endParaRPr lang="cs-CZ" sz="2800" dirty="0" smtClean="0"/>
          </a:p>
        </p:txBody>
      </p:sp>
      <p:sp>
        <p:nvSpPr>
          <p:cNvPr id="15" name="Obdélník 14"/>
          <p:cNvSpPr/>
          <p:nvPr/>
        </p:nvSpPr>
        <p:spPr>
          <a:xfrm>
            <a:off x="5004048" y="3356992"/>
            <a:ext cx="3240360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La Provence-</a:t>
            </a:r>
            <a:r>
              <a:rPr lang="cs-CZ" sz="2800" dirty="0" err="1" smtClean="0"/>
              <a:t>Alpes</a:t>
            </a:r>
            <a:r>
              <a:rPr lang="cs-CZ" sz="2800" dirty="0" smtClean="0"/>
              <a:t>-</a:t>
            </a:r>
            <a:r>
              <a:rPr lang="cs-CZ" sz="2800" dirty="0" err="1" smtClean="0"/>
              <a:t>Côte</a:t>
            </a:r>
            <a:r>
              <a:rPr lang="cs-CZ" sz="2800" dirty="0" smtClean="0"/>
              <a:t> </a:t>
            </a:r>
            <a:r>
              <a:rPr lang="cs-CZ" sz="2800" dirty="0" err="1"/>
              <a:t>d’Azur</a:t>
            </a:r>
            <a:endParaRPr lang="cs-CZ" sz="2800" dirty="0"/>
          </a:p>
        </p:txBody>
      </p:sp>
      <p:pic>
        <p:nvPicPr>
          <p:cNvPr id="20482" name="Picture 2" descr="C:\Users\bj\AppData\Local\Microsoft\Windows\Temporary Internet Files\Content.IE5\TSRAA69I\MC9003586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62972"/>
            <a:ext cx="2173522" cy="2923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3015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Les </a:t>
            </a:r>
            <a:r>
              <a:rPr lang="cs-CZ" sz="2800" dirty="0" err="1" smtClean="0"/>
              <a:t>Alpes</a:t>
            </a:r>
            <a:r>
              <a:rPr lang="cs-CZ" sz="2800" dirty="0" smtClean="0"/>
              <a:t> – </a:t>
            </a:r>
            <a:r>
              <a:rPr lang="cs-CZ" sz="2800" dirty="0" err="1" smtClean="0"/>
              <a:t>Le</a:t>
            </a:r>
            <a:r>
              <a:rPr lang="cs-CZ" sz="2800" dirty="0" smtClean="0"/>
              <a:t> </a:t>
            </a:r>
            <a:r>
              <a:rPr lang="cs-CZ" sz="2800" dirty="0" err="1" smtClean="0"/>
              <a:t>Mont-Blanc</a:t>
            </a:r>
            <a:endParaRPr lang="cs-CZ" sz="2800" dirty="0" smtClean="0"/>
          </a:p>
        </p:txBody>
      </p:sp>
      <p:sp>
        <p:nvSpPr>
          <p:cNvPr id="15" name="Obdélník 14"/>
          <p:cNvSpPr/>
          <p:nvPr/>
        </p:nvSpPr>
        <p:spPr>
          <a:xfrm>
            <a:off x="5004048" y="3356992"/>
            <a:ext cx="3240360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La </a:t>
            </a:r>
            <a:r>
              <a:rPr lang="cs-CZ" sz="2800" dirty="0" err="1" smtClean="0"/>
              <a:t>Rhône-Alpes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21506" name="Picture 2" descr="C:\Users\bj\AppData\Local\Microsoft\Windows\Temporary Internet Files\Content.IE5\US5G7LN6\MP900403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56792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1821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symboles</a:t>
            </a:r>
            <a:r>
              <a:rPr lang="cs-CZ" dirty="0" smtClean="0"/>
              <a:t> des </a:t>
            </a:r>
            <a:r>
              <a:rPr lang="cs-CZ" dirty="0" err="1" smtClean="0"/>
              <a:t>régions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4048" y="1772816"/>
            <a:ext cx="324036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Les </a:t>
            </a:r>
            <a:r>
              <a:rPr lang="cs-CZ" sz="2800" dirty="0" err="1" smtClean="0"/>
              <a:t>Châteaux</a:t>
            </a:r>
            <a:r>
              <a:rPr lang="cs-CZ" sz="2800" dirty="0" smtClean="0"/>
              <a:t> </a:t>
            </a:r>
            <a:r>
              <a:rPr lang="cs-CZ" sz="2800" dirty="0"/>
              <a:t>de la </a:t>
            </a:r>
            <a:r>
              <a:rPr lang="cs-CZ" sz="2800" dirty="0" err="1"/>
              <a:t>Loire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3356992"/>
            <a:ext cx="3240360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Les </a:t>
            </a:r>
            <a:r>
              <a:rPr lang="cs-CZ" sz="2800" dirty="0" err="1" smtClean="0"/>
              <a:t>Pays</a:t>
            </a:r>
            <a:r>
              <a:rPr lang="cs-CZ" sz="2800" dirty="0" smtClean="0"/>
              <a:t> </a:t>
            </a:r>
            <a:r>
              <a:rPr lang="cs-CZ" sz="2800" dirty="0"/>
              <a:t>de la </a:t>
            </a:r>
            <a:r>
              <a:rPr lang="cs-CZ" sz="2800" dirty="0" err="1"/>
              <a:t>Loire</a:t>
            </a:r>
            <a:r>
              <a:rPr lang="cs-CZ" sz="2800" dirty="0"/>
              <a:t> </a:t>
            </a:r>
          </a:p>
          <a:p>
            <a:pPr algn="ctr"/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6" name="Picture 2" descr="C:\Users\bj\AppData\Local\Microsoft\Windows\Temporary Internet Files\Content.IE5\TSRAA69I\MC9004157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65438"/>
            <a:ext cx="3668352" cy="2695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8848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TESTEZ</a:t>
            </a:r>
            <a:r>
              <a:rPr lang="cs-CZ" dirty="0" smtClean="0"/>
              <a:t> VOS </a:t>
            </a:r>
            <a:r>
              <a:rPr lang="cs-CZ" dirty="0" err="1" smtClean="0"/>
              <a:t>CONNAISSANCES</a:t>
            </a:r>
            <a:endParaRPr lang="cs-CZ" dirty="0"/>
          </a:p>
        </p:txBody>
      </p:sp>
      <p:pic>
        <p:nvPicPr>
          <p:cNvPr id="5" name="Picture 6" descr="C:\Users\bj\AppData\Local\Microsoft\Windows\Temporary Internet Files\Content.IE5\US5G7LN6\MM90035672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83999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bj\AppData\Local\Microsoft\Windows\Temporary Internet Files\Content.IE5\TSRAA69I\MC9004157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816" y="1765437"/>
            <a:ext cx="3668352" cy="2695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bj\AppData\Local\Microsoft\Windows\Temporary Internet Files\Content.IE5\GNOZ67R7\MP9004337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634" y="1703951"/>
            <a:ext cx="4307296" cy="2864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bj\AppData\Local\Microsoft\Windows\Temporary Internet Files\Content.IE5\J0K4DF96\MP9004388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224" y="2222379"/>
            <a:ext cx="3186116" cy="1781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bj\AppData\Local\Microsoft\Windows\Temporary Internet Files\Content.IE5\US5G7LN6\MP90040332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241" y="1705612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bj\AppData\Local\Microsoft\Windows\Temporary Internet Files\Content.IE5\US5G7LN6\MC9002332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963" y="1997473"/>
            <a:ext cx="2151707" cy="2439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bj\AppData\Local\Microsoft\Windows\Temporary Internet Files\Content.IE5\TSRAA69I\MC90035863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611" y="1705612"/>
            <a:ext cx="2173522" cy="2923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bj\AppData\Local\Microsoft\Windows\Temporary Internet Files\Content.IE5\TSRAA69I\MP900442470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4490" y="1847169"/>
            <a:ext cx="3960440" cy="2640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bj\AppData\Local\Microsoft\Windows\Temporary Internet Files\Content.IE5\J0K4DF96\MC90022890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4490" y="2118551"/>
            <a:ext cx="3562852" cy="198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bj\AppData\Local\Microsoft\Windows\Temporary Internet Files\Content.IE5\US5G7LN6\MC900406308[1].wmf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910" y="2060848"/>
            <a:ext cx="2815812" cy="2233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bj\AppData\Local\Microsoft\Windows\Temporary Internet Files\Content.IE5\US5G7LN6\MC900422907[1].wmf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5816" y="1727870"/>
            <a:ext cx="3168352" cy="3130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bj\AppData\Local\Microsoft\Windows\Temporary Internet Files\Content.IE5\GNOZ67R7\MC90029774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9090" y="2124224"/>
            <a:ext cx="2946936" cy="2086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bj\AppData\Local\Microsoft\Windows\Temporary Internet Files\Content.IE5\GNOZ67R7\MC90039791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685" y="1767097"/>
            <a:ext cx="2088232" cy="2727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bj\AppData\Local\Microsoft\Windows\Temporary Internet Files\Content.IE5\J0K4DF96\MP900449062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177" y="1765437"/>
            <a:ext cx="3056085" cy="2794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bj\AppData\Local\Microsoft\Windows\Temporary Internet Files\Content.IE5\J0K4DF96\MC90039153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2582" y="1730427"/>
            <a:ext cx="2304256" cy="255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801" y="1268760"/>
            <a:ext cx="3148111" cy="422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 descr="C:\Users\bj\AppData\Local\Microsoft\Windows\Temporary Internet Files\Content.IE5\US5G7LN6\MP900433708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344" y="2112778"/>
            <a:ext cx="3281906" cy="220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bj\AppData\Local\Microsoft\Windows\Temporary Internet Files\Content.IE5\J0K4DF96\MC90039144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611" y="2257784"/>
            <a:ext cx="2448272" cy="203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bj\AppData\Local\Microsoft\Windows\Temporary Internet Files\Content.IE5\GNOZ67R7\MC900215775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0757" y="1862477"/>
            <a:ext cx="2325232" cy="2157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bj\AppData\Local\Microsoft\Windows\Temporary Internet Files\Content.IE5\TSRAA69I\MC900411638[1].wmf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2582" y="1635143"/>
            <a:ext cx="2160240" cy="3001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C:\Users\bj\AppData\Local\Microsoft\Windows\Temporary Internet Files\Content.IE5\J0K4DF96\MP900426606[1].jpg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917" y="1456069"/>
            <a:ext cx="3491880" cy="3674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7210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0" fill="hold">
                      <p:stCondLst>
                        <p:cond delay="indefinite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69045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 err="1"/>
              <a:t>KLINKA</a:t>
            </a:r>
            <a:r>
              <a:rPr lang="cs-CZ" dirty="0"/>
              <a:t>, Tomáš a kol.: </a:t>
            </a:r>
            <a:r>
              <a:rPr lang="cs-CZ" i="1" dirty="0"/>
              <a:t>Francouzština otázky a odpovědi</a:t>
            </a:r>
            <a:r>
              <a:rPr lang="cs-CZ" dirty="0"/>
              <a:t>, Dubicko: </a:t>
            </a:r>
            <a:r>
              <a:rPr lang="cs-CZ" dirty="0" err="1"/>
              <a:t>Infoa</a:t>
            </a:r>
            <a:r>
              <a:rPr lang="cs-CZ" dirty="0"/>
              <a:t>, 2008, ISBN </a:t>
            </a:r>
            <a:r>
              <a:rPr lang="cs-CZ" dirty="0" smtClean="0"/>
              <a:t>978-80-7240-609-8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Obrázky:</a:t>
            </a:r>
          </a:p>
          <a:p>
            <a:pPr marL="0" indent="0">
              <a:buNone/>
            </a:pPr>
            <a:r>
              <a:rPr lang="cs-CZ" dirty="0" smtClean="0"/>
              <a:t>1.</a:t>
            </a:r>
            <a:endParaRPr lang="cs-CZ" dirty="0" smtClean="0">
              <a:hlinkClick r:id="rId2"/>
            </a:endParaRPr>
          </a:p>
          <a:p>
            <a:pPr marL="0" indent="0">
              <a:buNone/>
            </a:pPr>
            <a:r>
              <a:rPr lang="cs-CZ" dirty="0" smtClean="0"/>
              <a:t>NEUVEDENO. </a:t>
            </a:r>
            <a:r>
              <a:rPr lang="cs-CZ" i="1" dirty="0" err="1" smtClean="0"/>
              <a:t>CNRA</a:t>
            </a:r>
            <a:r>
              <a:rPr lang="cs-CZ" dirty="0" smtClean="0"/>
              <a:t> [online]. [cit. 28.10.2013]. Dostupný na WWW: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congres.cnra.online.fr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html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federations.html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</a:t>
            </a:r>
          </a:p>
          <a:p>
            <a:pPr marL="0" indent="0">
              <a:buNone/>
            </a:pPr>
            <a:r>
              <a:rPr lang="cs-CZ" dirty="0"/>
              <a:t>NEZNÁMÝ. </a:t>
            </a:r>
            <a:r>
              <a:rPr lang="cs-CZ" i="1" dirty="0"/>
              <a:t>wikipedie</a:t>
            </a:r>
            <a:r>
              <a:rPr lang="cs-CZ" dirty="0"/>
              <a:t> [online]. [cit. 28.10.2013].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commons.wikimedia.org</a:t>
            </a:r>
            <a:r>
              <a:rPr lang="cs-CZ" dirty="0" smtClean="0">
                <a:hlinkClick r:id="rId3"/>
              </a:rPr>
              <a:t>/wiki/</a:t>
            </a:r>
            <a:r>
              <a:rPr lang="cs-CZ" dirty="0" err="1" smtClean="0">
                <a:hlinkClick r:id="rId3"/>
              </a:rPr>
              <a:t>File:Ingres_coronation_charles_vii.jpg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Ostatní obrázky pocházejí z galerie klipart programu Microsoft PowerPoint.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dirty="0" smtClean="0"/>
              <a:t>Veškeré hypertextové odkazy jsou platné ke dni vytvoření díla.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96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718</TotalTime>
  <Words>260</Words>
  <Application>Microsoft Office PowerPoint</Application>
  <PresentationFormat>Předvádění na obrazovce (4:3)</PresentationFormat>
  <Paragraphs>120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projekt</vt:lpstr>
      <vt:lpstr>Francouzské regiony les régions franÇaises</vt:lpstr>
      <vt:lpstr>ANOTACE</vt:lpstr>
      <vt:lpstr>LES RÉGIONS EN FRANCE</vt:lpstr>
      <vt:lpstr>TESTEZ VOS CONNAISSANCES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Les symboles des régions</vt:lpstr>
      <vt:lpstr>TESTEZ VOS CONNAISSANCES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82</cp:revision>
  <dcterms:created xsi:type="dcterms:W3CDTF">2012-06-20T16:12:09Z</dcterms:created>
  <dcterms:modified xsi:type="dcterms:W3CDTF">2014-02-20T12:06:08Z</dcterms:modified>
</cp:coreProperties>
</file>