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0"/>
  </p:notesMasterIdLst>
  <p:sldIdLst>
    <p:sldId id="256" r:id="rId2"/>
    <p:sldId id="257" r:id="rId3"/>
    <p:sldId id="264" r:id="rId4"/>
    <p:sldId id="265" r:id="rId5"/>
    <p:sldId id="267" r:id="rId6"/>
    <p:sldId id="268" r:id="rId7"/>
    <p:sldId id="259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3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22.2.2014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22.2.2014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75020203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45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Stručné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seznámení s pojmem forma v architektuře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Forma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plocha, objem, silueta,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pravdivá architektura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Architektura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Ing. arch. Ota Zápotocký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následná diskuze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16 – 18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Forma</a:t>
            </a:r>
            <a:endParaRPr lang="cs-CZ" sz="2400" b="1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VY_32_INOVACE_45_898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27584" y="1700808"/>
            <a:ext cx="756084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Kromě konkrétních podob může být forma obecně </a:t>
            </a:r>
            <a:r>
              <a:rPr lang="cs-CZ" sz="2400" b="1" i="1" dirty="0" smtClean="0">
                <a:solidFill>
                  <a:srgbClr val="FF0000"/>
                </a:solidFill>
              </a:rPr>
              <a:t>objemová, plošná</a:t>
            </a:r>
            <a:r>
              <a:rPr lang="cs-CZ" sz="2400" dirty="0" smtClean="0"/>
              <a:t> nebo </a:t>
            </a:r>
            <a:r>
              <a:rPr lang="cs-CZ" sz="2400" b="1" i="1" dirty="0" smtClean="0"/>
              <a:t>liniová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U liniové formy převládá jeden rozměr (směr podle souřadnicového kříže x, y, z) nad oběma zbývajícími, u plošné formy má smysl hovořit o dvou rozměrech, třetí je vůči nim nepoměrně menší. </a:t>
            </a:r>
          </a:p>
          <a:p>
            <a:r>
              <a:rPr lang="cs-CZ" sz="2400" dirty="0" smtClean="0"/>
              <a:t>Objemová forma má všechny tři rozměry řádově srovnatelné a při vnímání architektury se uplatňují všechny tři.</a:t>
            </a:r>
          </a:p>
          <a:p>
            <a:r>
              <a:rPr lang="cs-CZ" sz="2400" dirty="0" smtClean="0"/>
              <a:t>Forma má své </a:t>
            </a:r>
            <a:r>
              <a:rPr lang="cs-CZ" sz="2400" b="1" i="1" dirty="0" smtClean="0">
                <a:solidFill>
                  <a:srgbClr val="FF0000"/>
                </a:solidFill>
              </a:rPr>
              <a:t>měřítko</a:t>
            </a:r>
            <a:r>
              <a:rPr lang="cs-CZ" sz="2400" dirty="0" smtClean="0"/>
              <a:t>, jednak ve vztahu k člověku, a jednak ve vztahu ke svému okolí, k ostatním formám. 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17293" y="404664"/>
            <a:ext cx="6646371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Forma v tvorbě architektonického díla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27584" y="692696"/>
            <a:ext cx="705678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 základní prostorové kompozici jde o seskupení architektonických hmot či jednoduchých objemů, bez tvarových podrobností. </a:t>
            </a:r>
          </a:p>
          <a:p>
            <a:r>
              <a:rPr lang="cs-CZ" sz="2400" dirty="0" smtClean="0"/>
              <a:t>Tyto hmoty je možno řadit různě k sobě nebo se mohou vzájemně prolínat, nejběžnější je kombinace obojího. </a:t>
            </a:r>
          </a:p>
          <a:p>
            <a:r>
              <a:rPr lang="cs-CZ" sz="2400" dirty="0" smtClean="0"/>
              <a:t>Je-li hmota ohraničena rovinnými plochami, působí na nás dojmem klidu, zaoblené tvary vyvolávají spíše dojem neustálého </a:t>
            </a:r>
            <a:r>
              <a:rPr lang="cs-CZ" sz="2400" b="1" dirty="0" smtClean="0">
                <a:solidFill>
                  <a:srgbClr val="FF0000"/>
                </a:solidFill>
              </a:rPr>
              <a:t>pohybu</a:t>
            </a:r>
            <a:r>
              <a:rPr lang="cs-CZ" sz="2400" dirty="0" smtClean="0"/>
              <a:t> či </a:t>
            </a:r>
            <a:r>
              <a:rPr lang="cs-CZ" sz="2400" b="1" dirty="0" smtClean="0">
                <a:solidFill>
                  <a:srgbClr val="FF0000"/>
                </a:solidFill>
              </a:rPr>
              <a:t>napětí</a:t>
            </a:r>
            <a:r>
              <a:rPr lang="cs-CZ" sz="2400" dirty="0" smtClean="0"/>
              <a:t>. </a:t>
            </a:r>
          </a:p>
          <a:p>
            <a:r>
              <a:rPr lang="cs-CZ" sz="2400" dirty="0" smtClean="0"/>
              <a:t>Podle toho, z jaké vzdálenosti se na hmotu díváme, uplatňuje se zblízka především </a:t>
            </a:r>
            <a:r>
              <a:rPr lang="cs-CZ" sz="2400" b="1" dirty="0" smtClean="0">
                <a:solidFill>
                  <a:srgbClr val="FF0000"/>
                </a:solidFill>
              </a:rPr>
              <a:t>plochou</a:t>
            </a:r>
            <a:r>
              <a:rPr lang="cs-CZ" sz="2400" dirty="0" smtClean="0"/>
              <a:t>, ze střední vzdálenosti </a:t>
            </a:r>
            <a:r>
              <a:rPr lang="cs-CZ" sz="2400" b="1" dirty="0" smtClean="0">
                <a:solidFill>
                  <a:srgbClr val="FF0000"/>
                </a:solidFill>
              </a:rPr>
              <a:t>objemem</a:t>
            </a:r>
            <a:r>
              <a:rPr lang="cs-CZ" sz="2400" dirty="0" smtClean="0"/>
              <a:t> a z dálkových pohledů svou </a:t>
            </a:r>
            <a:r>
              <a:rPr lang="cs-CZ" sz="2400" b="1" dirty="0" smtClean="0">
                <a:solidFill>
                  <a:srgbClr val="FF0000"/>
                </a:solidFill>
              </a:rPr>
              <a:t>siluetou</a:t>
            </a:r>
            <a:r>
              <a:rPr lang="cs-CZ" sz="2400" dirty="0" smtClean="0"/>
              <a:t>, obrysem.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99592" y="836712"/>
            <a:ext cx="71287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Forma by vždy měla pravdivě vyjadřovat obsah, měla by vycházet z místních forem a tradic, neměla by bezduše kopírovat cizí vzory, měla by reagovat na konkrétní lokalitu, na své okolí a na souvislosti a návaznosti konkrétního staveniště. </a:t>
            </a:r>
          </a:p>
          <a:p>
            <a:r>
              <a:rPr lang="cs-CZ" sz="2400" dirty="0" smtClean="0"/>
              <a:t>Měla by kromě toho, že bude ctít tradici a klasické principy, také být moderní, soudobá, odpovídat moderní konstrukci a obsahu. </a:t>
            </a:r>
          </a:p>
          <a:p>
            <a:r>
              <a:rPr lang="cs-CZ" sz="2400" dirty="0" smtClean="0"/>
              <a:t>Může citlivě reagovat na vnější vlivy, na módní trendy.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3509467"/>
            <a:ext cx="4637732" cy="3348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3" name="TextovéPole 2"/>
          <p:cNvSpPr txBox="1"/>
          <p:nvPr/>
        </p:nvSpPr>
        <p:spPr>
          <a:xfrm>
            <a:off x="539552" y="548680"/>
            <a:ext cx="70567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Příklady různých forem:</a:t>
            </a:r>
            <a:endParaRPr lang="cs-CZ" sz="2400" dirty="0"/>
          </a:p>
        </p:txBody>
      </p:sp>
      <p:pic>
        <p:nvPicPr>
          <p:cNvPr id="1026" name="Picture 2" descr="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1268759"/>
            <a:ext cx="4176464" cy="34636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pic>
        <p:nvPicPr>
          <p:cNvPr id="2050" name="Picture 2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980728"/>
            <a:ext cx="6652205" cy="40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899592" y="1124744"/>
            <a:ext cx="7632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Otázky pro opakování a k zamyšlení: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 jaké formy znáte podle jednotlivých architektonických (historických i moderních) slohů?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jaké formy nabývají stavby podle svého účelu (obytný dům, výstavní pavilon, parkoviště, plynovod, …)?</a:t>
            </a:r>
          </a:p>
          <a:p>
            <a:pPr>
              <a:buFont typeface="Arial" pitchFamily="34" charset="0"/>
              <a:buChar char="•"/>
            </a:pPr>
            <a:r>
              <a:rPr lang="cs-CZ" sz="2000" i="1" dirty="0" smtClean="0"/>
              <a:t>jakou formu má budova Vaší školy, jiné známé stavby ve Vašem okolí?</a:t>
            </a:r>
            <a:endParaRPr lang="cs-CZ" sz="2000" i="1" dirty="0"/>
          </a:p>
        </p:txBody>
      </p:sp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55576" y="2204864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pérové kresby:</a:t>
            </a:r>
          </a:p>
          <a:p>
            <a:r>
              <a:rPr lang="cs-CZ" sz="2000" dirty="0" err="1" smtClean="0"/>
              <a:t>Pechar</a:t>
            </a:r>
            <a:r>
              <a:rPr lang="cs-CZ" sz="2000" dirty="0" smtClean="0"/>
              <a:t> Josef a kol., Učebnice architektury pro 3. ročník </a:t>
            </a:r>
            <a:r>
              <a:rPr lang="cs-CZ" sz="2000" dirty="0" err="1" smtClean="0"/>
              <a:t>SPŠ</a:t>
            </a:r>
            <a:r>
              <a:rPr lang="cs-CZ" sz="2000" dirty="0" smtClean="0"/>
              <a:t> stavebních, 1. vydání Praha: </a:t>
            </a:r>
            <a:r>
              <a:rPr lang="cs-CZ" sz="2000" dirty="0" err="1" smtClean="0"/>
              <a:t>SNTL</a:t>
            </a:r>
            <a:r>
              <a:rPr lang="cs-CZ" sz="2000" dirty="0" smtClean="0"/>
              <a:t> - Nakladatelství technické literatury 1981</a:t>
            </a:r>
            <a:r>
              <a:rPr lang="cs-CZ" sz="2000" b="1" dirty="0" smtClean="0"/>
              <a:t>, </a:t>
            </a:r>
          </a:p>
          <a:p>
            <a:r>
              <a:rPr lang="cs-CZ" sz="2000" dirty="0" err="1" smtClean="0"/>
              <a:t>ISBN</a:t>
            </a:r>
            <a:r>
              <a:rPr lang="cs-CZ" sz="2000" dirty="0" smtClean="0"/>
              <a:t> 000.</a:t>
            </a:r>
            <a:endParaRPr lang="cs-CZ" sz="20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1775</TotalTime>
  <Words>471</Words>
  <Application>Microsoft Office PowerPoint</Application>
  <PresentationFormat>Předvádění na obrazovce (4:3)</PresentationFormat>
  <Paragraphs>67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STŘEDNÍ ŠKOLA STAVEBNÍ A TECHNICKÁ Ústí nad Labem, Čelakovského 5, příspěvková organizace Páteřní škola Ústeckého kraje</vt:lpstr>
      <vt:lpstr>Snímek 2</vt:lpstr>
      <vt:lpstr>Snímek 3</vt:lpstr>
      <vt:lpstr>Snímek 4</vt:lpstr>
      <vt:lpstr>Snímek 5</vt:lpstr>
      <vt:lpstr>Snímek 6</vt:lpstr>
      <vt:lpstr>Snímek 7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Ota</cp:lastModifiedBy>
  <cp:revision>99</cp:revision>
  <dcterms:created xsi:type="dcterms:W3CDTF">2010-11-01T23:40:31Z</dcterms:created>
  <dcterms:modified xsi:type="dcterms:W3CDTF">2014-02-22T18:45:09Z</dcterms:modified>
</cp:coreProperties>
</file>