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5" r:id="rId4"/>
    <p:sldId id="266" r:id="rId5"/>
    <p:sldId id="267" r:id="rId6"/>
    <p:sldId id="268" r:id="rId7"/>
    <p:sldId id="270" r:id="rId8"/>
    <p:sldId id="271" r:id="rId9"/>
    <p:sldId id="273" r:id="rId10"/>
    <p:sldId id="274" r:id="rId11"/>
    <p:sldId id="275" r:id="rId12"/>
    <p:sldId id="276" r:id="rId13"/>
    <p:sldId id="264" r:id="rId14"/>
    <p:sldId id="269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1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gif"/><Relationship Id="rId9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7.jpeg"/><Relationship Id="rId4" Type="http://schemas.openxmlformats.org/officeDocument/2006/relationships/image" Target="../media/image1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7" Type="http://schemas.openxmlformats.org/officeDocument/2006/relationships/image" Target="../media/image29.png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gif"/><Relationship Id="rId9" Type="http://schemas.openxmlformats.org/officeDocument/2006/relationships/image" Target="../media/image40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image" Target="../media/image14.png"/><Relationship Id="rId7" Type="http://schemas.openxmlformats.org/officeDocument/2006/relationships/image" Target="../media/image41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13" Type="http://schemas.openxmlformats.org/officeDocument/2006/relationships/image" Target="../media/image35.wmf"/><Relationship Id="rId3" Type="http://schemas.openxmlformats.org/officeDocument/2006/relationships/image" Target="../media/image25.wmf"/><Relationship Id="rId7" Type="http://schemas.openxmlformats.org/officeDocument/2006/relationships/image" Target="../media/image44.png"/><Relationship Id="rId12" Type="http://schemas.openxmlformats.org/officeDocument/2006/relationships/image" Target="../media/image46.png"/><Relationship Id="rId2" Type="http://schemas.openxmlformats.org/officeDocument/2006/relationships/image" Target="../media/image24.gif"/><Relationship Id="rId16" Type="http://schemas.openxmlformats.org/officeDocument/2006/relationships/image" Target="../media/image4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43.png"/><Relationship Id="rId15" Type="http://schemas.openxmlformats.org/officeDocument/2006/relationships/image" Target="../media/image3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image" Target="../media/image4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oie_gras_IMGP2349.jpg" TargetMode="External"/><Relationship Id="rId7" Type="http://schemas.openxmlformats.org/officeDocument/2006/relationships/hyperlink" Target="http://commons.wikimedia.org/wiki/File:Flickr_-_cyclonebill_-_Salade_ni%C3%A7oise_(2).jpg" TargetMode="External"/><Relationship Id="rId2" Type="http://schemas.openxmlformats.org/officeDocument/2006/relationships/hyperlink" Target="http://commons.wikimedia.org/wiki/File:Sagardoa_eta_sagarrak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ommons.wikimedia.org/wiki/File:Bullabessa.jpg" TargetMode="External"/><Relationship Id="rId5" Type="http://schemas.openxmlformats.org/officeDocument/2006/relationships/hyperlink" Target="http://commons.wikimedia.org/wiki/File:Ratatouille.jpg" TargetMode="External"/><Relationship Id="rId4" Type="http://schemas.openxmlformats.org/officeDocument/2006/relationships/hyperlink" Target="http://commons.wikimedia.org/wiki/File:Cassoulet.cuit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aclette_with_all_the_trimmings.jpg" TargetMode="External"/><Relationship Id="rId7" Type="http://schemas.openxmlformats.org/officeDocument/2006/relationships/hyperlink" Target="http://commons.wikimedia.org/wiki/File:Couscous_002.JPG" TargetMode="External"/><Relationship Id="rId2" Type="http://schemas.openxmlformats.org/officeDocument/2006/relationships/hyperlink" Target="http://commons.wikimedia.org/wiki/File:Full_cheese_fondue_set_-_in_Switzerland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ommons.wikimedia.org/wiki/File:Quiche_Lorraine.jpg" TargetMode="External"/><Relationship Id="rId5" Type="http://schemas.openxmlformats.org/officeDocument/2006/relationships/hyperlink" Target="http://commons.wikimedia.org/wiki/File:Choucroute_et_bi%C3%A8re_alsaciennes.jpg" TargetMode="External"/><Relationship Id="rId4" Type="http://schemas.openxmlformats.org/officeDocument/2006/relationships/hyperlink" Target="http://commons.wikimedia.org/wiki/File:Boeuf_bourguignon_servi_avec_des_p%C3%A2t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Francouzská kuchyně</a:t>
            </a:r>
            <a:br>
              <a:rPr lang="cs-CZ" sz="3200" dirty="0" smtClean="0"/>
            </a:br>
            <a:r>
              <a:rPr lang="cs-CZ" sz="3200" dirty="0" smtClean="0"/>
              <a:t>la </a:t>
            </a:r>
            <a:r>
              <a:rPr lang="cs-CZ" sz="3200" dirty="0" err="1" smtClean="0"/>
              <a:t>cuisine</a:t>
            </a:r>
            <a:r>
              <a:rPr lang="cs-CZ" sz="3200" dirty="0" smtClean="0"/>
              <a:t> </a:t>
            </a:r>
            <a:r>
              <a:rPr lang="cs-CZ" sz="3200" dirty="0" err="1" smtClean="0"/>
              <a:t>franÇaise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err="1" smtClean="0"/>
              <a:t>VY_32_INOVACE_7.FJ.15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4</a:t>
            </a:r>
            <a:r>
              <a:rPr lang="cs-CZ" sz="1200" dirty="0" smtClean="0"/>
              <a:t>. ročník –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713297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Francouzský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 francouzsky</a:t>
                      </a:r>
                      <a:r>
                        <a:rPr lang="cs-CZ" sz="1200" baseline="0" dirty="0" smtClean="0"/>
                        <a:t>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 francouzskou kuchyní.</a:t>
            </a:r>
          </a:p>
          <a:p>
            <a:pPr algn="just"/>
            <a:r>
              <a:rPr lang="cs-CZ" sz="1100" dirty="0" smtClean="0"/>
              <a:t>Obrazový materiál je vhodný pro popis a srovnání.</a:t>
            </a:r>
          </a:p>
          <a:p>
            <a:pPr algn="just"/>
            <a:r>
              <a:rPr lang="cs-CZ" sz="1100" dirty="0" smtClean="0"/>
              <a:t>Slovní zásoba může být zkontrolována pomocí testu a otázek.</a:t>
            </a:r>
          </a:p>
          <a:p>
            <a:pPr algn="just"/>
            <a:r>
              <a:rPr lang="cs-CZ" sz="1100" dirty="0" smtClean="0"/>
              <a:t>Materiál se využije ve výkladové části hodiny.</a:t>
            </a:r>
          </a:p>
          <a:p>
            <a:pPr algn="just"/>
            <a:r>
              <a:rPr lang="cs-CZ" sz="1100" dirty="0" smtClean="0"/>
              <a:t>Pomůcky: interaktivní tabule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3422"/>
          </a:xfrm>
        </p:spPr>
        <p:txBody>
          <a:bodyPr/>
          <a:lstStyle/>
          <a:p>
            <a:r>
              <a:rPr lang="cs-CZ" dirty="0" smtClean="0"/>
              <a:t>Pour </a:t>
            </a:r>
            <a:r>
              <a:rPr lang="cs-CZ" dirty="0" err="1" smtClean="0"/>
              <a:t>le</a:t>
            </a:r>
            <a:r>
              <a:rPr lang="cs-CZ" dirty="0" smtClean="0"/>
              <a:t> petit </a:t>
            </a:r>
            <a:r>
              <a:rPr lang="cs-CZ" dirty="0" err="1" smtClean="0"/>
              <a:t>déjeuner</a:t>
            </a:r>
            <a:r>
              <a:rPr lang="cs-CZ" dirty="0" smtClean="0"/>
              <a:t> on </a:t>
            </a:r>
            <a:r>
              <a:rPr lang="cs-CZ" dirty="0" err="1" smtClean="0"/>
              <a:t>boit</a:t>
            </a:r>
            <a:r>
              <a:rPr lang="cs-CZ" dirty="0" smtClean="0"/>
              <a:t>/on </a:t>
            </a:r>
            <a:r>
              <a:rPr lang="cs-CZ" dirty="0" err="1" smtClean="0"/>
              <a:t>mange</a:t>
            </a:r>
            <a:r>
              <a:rPr lang="cs-CZ" dirty="0" smtClean="0"/>
              <a:t>...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8092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err="1" smtClean="0"/>
              <a:t>du</a:t>
            </a:r>
            <a:r>
              <a:rPr lang="cs-CZ" dirty="0" smtClean="0"/>
              <a:t> café 	  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jus</a:t>
            </a:r>
            <a:r>
              <a:rPr lang="cs-CZ" dirty="0" smtClean="0"/>
              <a:t>	 de la </a:t>
            </a:r>
            <a:r>
              <a:rPr lang="cs-CZ" dirty="0" err="1" smtClean="0"/>
              <a:t>baguette</a:t>
            </a:r>
            <a:r>
              <a:rPr lang="cs-CZ" dirty="0"/>
              <a:t> </a:t>
            </a:r>
            <a:r>
              <a:rPr lang="cs-CZ" dirty="0" smtClean="0"/>
              <a:t>    des </a:t>
            </a:r>
            <a:r>
              <a:rPr lang="cs-CZ" dirty="0" err="1" smtClean="0"/>
              <a:t>croissants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chocolat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err="1">
                <a:solidFill>
                  <a:srgbClr val="2F5897">
                    <a:lumMod val="50000"/>
                  </a:srgbClr>
                </a:solidFill>
              </a:rPr>
              <a:t>du</a:t>
            </a:r>
            <a:r>
              <a:rPr lang="cs-CZ" dirty="0">
                <a:solidFill>
                  <a:srgbClr val="2F5897">
                    <a:lumMod val="50000"/>
                  </a:srgbClr>
                </a:solidFill>
              </a:rPr>
              <a:t> </a:t>
            </a:r>
            <a:r>
              <a:rPr lang="cs-CZ" dirty="0" err="1">
                <a:solidFill>
                  <a:srgbClr val="2F5897">
                    <a:lumMod val="50000"/>
                  </a:srgbClr>
                </a:solidFill>
              </a:rPr>
              <a:t>beurre</a:t>
            </a:r>
            <a:r>
              <a:rPr lang="cs-CZ" dirty="0">
                <a:solidFill>
                  <a:srgbClr val="2F5897">
                    <a:lumMod val="50000"/>
                  </a:srgbClr>
                </a:solidFill>
              </a:rPr>
              <a:t> </a:t>
            </a:r>
          </a:p>
          <a:p>
            <a:pPr marL="0" lvl="0" indent="0">
              <a:buNone/>
            </a:pPr>
            <a:r>
              <a:rPr lang="cs-CZ" dirty="0" smtClean="0"/>
              <a:t>		de la </a:t>
            </a:r>
            <a:r>
              <a:rPr lang="cs-CZ" dirty="0" err="1" smtClean="0"/>
              <a:t>confiture</a:t>
            </a:r>
            <a:r>
              <a:rPr lang="cs-CZ" dirty="0" smtClean="0"/>
              <a:t>         </a:t>
            </a:r>
            <a:r>
              <a:rPr lang="cs-CZ" dirty="0" smtClean="0">
                <a:solidFill>
                  <a:srgbClr val="2F5897">
                    <a:lumMod val="50000"/>
                  </a:srgbClr>
                </a:solidFill>
              </a:rPr>
              <a:t>des </a:t>
            </a:r>
            <a:r>
              <a:rPr lang="cs-CZ" dirty="0" err="1" smtClean="0">
                <a:solidFill>
                  <a:srgbClr val="2F5897">
                    <a:lumMod val="50000"/>
                  </a:srgbClr>
                </a:solidFill>
              </a:rPr>
              <a:t>céréales</a:t>
            </a:r>
            <a:r>
              <a:rPr lang="cs-CZ" dirty="0" smtClean="0">
                <a:solidFill>
                  <a:srgbClr val="2F5897">
                    <a:lumMod val="50000"/>
                  </a:srgbClr>
                </a:solidFill>
              </a:rPr>
              <a:t>       </a:t>
            </a:r>
            <a:r>
              <a:rPr lang="cs-CZ" dirty="0" err="1" smtClean="0">
                <a:solidFill>
                  <a:srgbClr val="2F5897">
                    <a:lumMod val="50000"/>
                  </a:srgbClr>
                </a:solidFill>
              </a:rPr>
              <a:t>du</a:t>
            </a:r>
            <a:r>
              <a:rPr lang="cs-CZ" dirty="0" smtClean="0">
                <a:solidFill>
                  <a:srgbClr val="2F5897">
                    <a:lumMod val="50000"/>
                  </a:srgbClr>
                </a:solidFill>
              </a:rPr>
              <a:t> </a:t>
            </a:r>
            <a:r>
              <a:rPr lang="cs-CZ" dirty="0" err="1" smtClean="0">
                <a:solidFill>
                  <a:srgbClr val="2F5897">
                    <a:lumMod val="50000"/>
                  </a:srgbClr>
                </a:solidFill>
              </a:rPr>
              <a:t>yaourt</a:t>
            </a:r>
            <a:endParaRPr lang="cs-CZ" dirty="0">
              <a:solidFill>
                <a:srgbClr val="2F5897">
                  <a:lumMod val="50000"/>
                </a:srgb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bj\AppData\Local\Microsoft\Windows\Temporary Internet Files\Content.IE5\GNOZ67R7\MP9004230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56" y="1268941"/>
            <a:ext cx="1630173" cy="1630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j\AppData\Local\Microsoft\Windows\Temporary Internet Files\Content.IE5\US5G7LN6\MC9003607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052026"/>
            <a:ext cx="1407262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j\AppData\Local\Microsoft\Windows\Temporary Internet Files\Content.IE5\J0K4DF96\MM90035679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6" y="1221969"/>
            <a:ext cx="1677145" cy="167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bj\AppData\Local\Microsoft\Windows\Temporary Internet Files\Content.IE5\TSRAA69I\MC9003440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323145"/>
            <a:ext cx="1714500" cy="1304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j\AppData\Local\Microsoft\Windows\Temporary Internet Files\Content.IE5\J0K4DF96\MC9002321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689" y="3933056"/>
            <a:ext cx="1969129" cy="108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bj\AppData\Local\Microsoft\Windows\Temporary Internet Files\Content.IE5\US5G7LN6\MC90025160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5043" y="3590827"/>
            <a:ext cx="1804111" cy="1769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bj\AppData\Local\Microsoft\Windows\Temporary Internet Files\Content.IE5\J0K4DF96\MC90023424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5925" y="3590076"/>
            <a:ext cx="2015015" cy="1753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j\AppData\Local\Microsoft\Windows\Temporary Internet Files\Content.IE5\GNOZ67R7\MP90044246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1" y="3599562"/>
            <a:ext cx="1296144" cy="194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263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Pour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déjeuner</a:t>
            </a:r>
            <a:r>
              <a:rPr lang="cs-CZ" dirty="0" smtClean="0"/>
              <a:t> on </a:t>
            </a:r>
            <a:r>
              <a:rPr lang="cs-CZ" dirty="0" err="1" smtClean="0"/>
              <a:t>boit</a:t>
            </a:r>
            <a:r>
              <a:rPr lang="cs-CZ" dirty="0" smtClean="0"/>
              <a:t>/on </a:t>
            </a:r>
            <a:r>
              <a:rPr lang="cs-CZ" dirty="0" err="1" smtClean="0"/>
              <a:t>mange</a:t>
            </a:r>
            <a:r>
              <a:rPr lang="cs-CZ" dirty="0" smtClean="0"/>
              <a:t>...</a:t>
            </a:r>
            <a:endParaRPr lang="cs-CZ" dirty="0"/>
          </a:p>
        </p:txBody>
      </p:sp>
      <p:pic>
        <p:nvPicPr>
          <p:cNvPr id="2050" name="Picture 2" descr="C:\Users\bj\AppData\Local\Microsoft\Windows\Temporary Internet Files\Content.IE5\J0K4DF96\MC900441752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2776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1240760"/>
            <a:ext cx="8280920" cy="5068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spcBef>
                <a:spcPct val="20000"/>
              </a:spcBef>
              <a:buFont typeface="+mj-lt"/>
              <a:buAutoNum type="arabicPeriod"/>
              <a:defRPr sz="2000" kern="120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400" kern="120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400" kern="120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+mj-lt"/>
              <a:buNone/>
            </a:pPr>
            <a:endParaRPr lang="cs-CZ" dirty="0" smtClean="0"/>
          </a:p>
          <a:p>
            <a:pPr marL="0" indent="0">
              <a:buFont typeface="+mj-lt"/>
              <a:buNone/>
            </a:pPr>
            <a:endParaRPr lang="cs-CZ" dirty="0" smtClean="0"/>
          </a:p>
          <a:p>
            <a:pPr marL="0" indent="0">
              <a:buFont typeface="+mj-lt"/>
              <a:buNone/>
            </a:pPr>
            <a:endParaRPr lang="cs-CZ" i="1" dirty="0" smtClean="0"/>
          </a:p>
          <a:p>
            <a:pPr marL="0" indent="0">
              <a:buFont typeface="+mj-lt"/>
              <a:buNone/>
            </a:pPr>
            <a:endParaRPr lang="cs-CZ" dirty="0" smtClean="0"/>
          </a:p>
          <a:p>
            <a:pPr marL="0" indent="0">
              <a:buFont typeface="+mj-lt"/>
              <a:buNone/>
            </a:pPr>
            <a:endParaRPr lang="cs-CZ" dirty="0" smtClean="0"/>
          </a:p>
          <a:p>
            <a:pPr marL="0" indent="0">
              <a:buFont typeface="+mj-lt"/>
              <a:buNone/>
            </a:pPr>
            <a:r>
              <a:rPr lang="cs-CZ" dirty="0" smtClean="0"/>
              <a:t>     de </a:t>
            </a:r>
            <a:r>
              <a:rPr lang="cs-CZ" dirty="0" err="1" smtClean="0"/>
              <a:t>l´eau</a:t>
            </a:r>
            <a:r>
              <a:rPr lang="cs-CZ" dirty="0" smtClean="0"/>
              <a:t>		   </a:t>
            </a:r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sandwich</a:t>
            </a:r>
            <a:r>
              <a:rPr lang="cs-CZ" dirty="0" smtClean="0"/>
              <a:t>                de la </a:t>
            </a:r>
            <a:r>
              <a:rPr lang="cs-CZ" dirty="0" err="1" smtClean="0"/>
              <a:t>soupe</a:t>
            </a:r>
            <a:endParaRPr lang="cs-CZ" dirty="0" smtClean="0"/>
          </a:p>
          <a:p>
            <a:pPr marL="0" indent="0">
              <a:buFont typeface="+mj-lt"/>
              <a:buNone/>
            </a:pPr>
            <a:r>
              <a:rPr lang="cs-CZ" dirty="0" smtClean="0"/>
              <a:t>                                                                  (pas de </a:t>
            </a:r>
            <a:r>
              <a:rPr lang="cs-CZ" dirty="0" err="1" smtClean="0"/>
              <a:t>soupe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Font typeface="+mj-lt"/>
              <a:buNone/>
            </a:pPr>
            <a:r>
              <a:rPr lang="cs-CZ" dirty="0" smtClean="0"/>
              <a:t>						   </a:t>
            </a:r>
          </a:p>
          <a:p>
            <a:pPr marL="0" indent="0">
              <a:buFont typeface="+mj-lt"/>
              <a:buNone/>
            </a:pPr>
            <a:endParaRPr lang="cs-CZ" dirty="0"/>
          </a:p>
          <a:p>
            <a:pPr marL="0" indent="0">
              <a:buFont typeface="+mj-lt"/>
              <a:buNone/>
            </a:pPr>
            <a:endParaRPr lang="cs-CZ" dirty="0" smtClean="0"/>
          </a:p>
          <a:p>
            <a:pPr marL="0" indent="0">
              <a:buFont typeface="+mj-lt"/>
              <a:buNone/>
            </a:pPr>
            <a:endParaRPr lang="cs-CZ" dirty="0"/>
          </a:p>
          <a:p>
            <a:pPr marL="0" indent="0">
              <a:buFont typeface="+mj-lt"/>
              <a:buNone/>
            </a:pPr>
            <a:endParaRPr lang="cs-CZ" dirty="0" smtClean="0"/>
          </a:p>
          <a:p>
            <a:pPr marL="0" indent="0">
              <a:buFont typeface="+mj-lt"/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err="1" smtClean="0"/>
              <a:t>du</a:t>
            </a:r>
            <a:r>
              <a:rPr lang="cs-CZ" dirty="0" smtClean="0"/>
              <a:t> vin</a:t>
            </a:r>
          </a:p>
          <a:p>
            <a:pPr marL="0" indent="0">
              <a:buFont typeface="+mj-lt"/>
              <a:buNone/>
            </a:pPr>
            <a:endParaRPr lang="cs-CZ" dirty="0" smtClean="0"/>
          </a:p>
          <a:p>
            <a:pPr marL="0" indent="0">
              <a:buFont typeface="+mj-lt"/>
              <a:buNone/>
            </a:pPr>
            <a:endParaRPr lang="cs-CZ" dirty="0" smtClean="0"/>
          </a:p>
          <a:p>
            <a:pPr marL="0" indent="0">
              <a:buFont typeface="+mj-lt"/>
              <a:buNone/>
            </a:pPr>
            <a:endParaRPr lang="cs-CZ" dirty="0" smtClean="0"/>
          </a:p>
        </p:txBody>
      </p:sp>
      <p:pic>
        <p:nvPicPr>
          <p:cNvPr id="2053" name="Picture 5" descr="C:\Users\bj\AppData\Local\Microsoft\Windows\Temporary Internet Files\Content.IE5\GNOZ67R7\MC9002325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12776"/>
            <a:ext cx="2409731" cy="1715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bj\AppData\Local\Microsoft\Windows\Temporary Internet Files\Content.IE5\GNOZ67R7\MC9002149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834" y="1240760"/>
            <a:ext cx="1610008" cy="1887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H="1">
            <a:off x="6444208" y="1240760"/>
            <a:ext cx="1584176" cy="1756192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156176" y="1412776"/>
            <a:ext cx="1944216" cy="1584176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056" name="Picture 8" descr="C:\Users\bj\AppData\Local\Microsoft\Windows\Temporary Internet Files\Content.IE5\US5G7LN6\MP9003867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861049"/>
            <a:ext cx="1150446" cy="1612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7230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Pour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dîner</a:t>
            </a:r>
            <a:r>
              <a:rPr lang="cs-CZ" dirty="0" smtClean="0"/>
              <a:t>/</a:t>
            </a:r>
            <a:r>
              <a:rPr lang="cs-CZ" dirty="0" err="1" smtClean="0"/>
              <a:t>déjeuner</a:t>
            </a:r>
            <a:r>
              <a:rPr lang="cs-CZ" dirty="0" smtClean="0"/>
              <a:t> on </a:t>
            </a:r>
            <a:r>
              <a:rPr lang="cs-CZ" dirty="0" err="1" smtClean="0"/>
              <a:t>boit</a:t>
            </a:r>
            <a:r>
              <a:rPr lang="cs-CZ" dirty="0" smtClean="0"/>
              <a:t>/on </a:t>
            </a:r>
            <a:r>
              <a:rPr lang="cs-CZ" dirty="0" err="1" smtClean="0"/>
              <a:t>mange</a:t>
            </a:r>
            <a:r>
              <a:rPr lang="cs-CZ" dirty="0" smtClean="0"/>
              <a:t>...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39552" y="1196752"/>
            <a:ext cx="7992888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err="1" smtClean="0"/>
              <a:t>du</a:t>
            </a:r>
            <a:r>
              <a:rPr lang="cs-CZ" dirty="0" smtClean="0"/>
              <a:t> vin		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fromage</a:t>
            </a:r>
            <a:r>
              <a:rPr lang="cs-CZ" dirty="0" smtClean="0"/>
              <a:t>		    </a:t>
            </a:r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dessert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de la </a:t>
            </a:r>
            <a:r>
              <a:rPr lang="cs-CZ" dirty="0" err="1" smtClean="0"/>
              <a:t>glace</a:t>
            </a:r>
            <a:r>
              <a:rPr lang="cs-CZ" dirty="0" smtClean="0"/>
              <a:t>           </a:t>
            </a:r>
            <a:r>
              <a:rPr lang="cs-CZ" dirty="0" err="1" smtClean="0"/>
              <a:t>un</a:t>
            </a:r>
            <a:r>
              <a:rPr lang="cs-CZ" dirty="0" smtClean="0"/>
              <a:t> plat </a:t>
            </a:r>
            <a:r>
              <a:rPr lang="cs-CZ" dirty="0" err="1" smtClean="0"/>
              <a:t>principal</a:t>
            </a:r>
            <a:r>
              <a:rPr lang="cs-CZ" dirty="0" smtClean="0"/>
              <a:t>	    de la </a:t>
            </a:r>
            <a:r>
              <a:rPr lang="cs-CZ" dirty="0" err="1" smtClean="0"/>
              <a:t>salade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bj\AppData\Local\Microsoft\Windows\Temporary Internet Files\Content.IE5\US5G7LN6\MP9003867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06703"/>
            <a:ext cx="13049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bj\AppData\Local\Microsoft\Windows\Temporary Internet Files\Content.IE5\US5G7LN6\MC9003440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2950" y="1525471"/>
            <a:ext cx="2802279" cy="169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bj\AppData\Local\Microsoft\Windows\Temporary Internet Files\Content.IE5\GNOZ67R7\MC9002320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95862"/>
            <a:ext cx="1670364" cy="215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bj\AppData\Local\Microsoft\Windows\Temporary Internet Files\Content.IE5\J0K4DF96\MP9004222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92434"/>
            <a:ext cx="1261326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bj\AppData\Local\Microsoft\Windows\Temporary Internet Files\Content.IE5\US5G7LN6\MP90042267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066583"/>
            <a:ext cx="2115551" cy="142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bj\AppData\Local\Microsoft\Windows\Temporary Internet Files\Content.IE5\GNOZ67R7\MP90043879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015" y="3928415"/>
            <a:ext cx="1204734" cy="1564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9604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7"/>
          <p:cNvSpPr txBox="1">
            <a:spLocks/>
          </p:cNvSpPr>
          <p:nvPr/>
        </p:nvSpPr>
        <p:spPr>
          <a:xfrm>
            <a:off x="323528" y="1196752"/>
            <a:ext cx="8568952" cy="49685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spcBef>
                <a:spcPct val="20000"/>
              </a:spcBef>
              <a:buFont typeface="+mj-lt"/>
              <a:buAutoNum type="arabicPeriod"/>
              <a:defRPr sz="2000" kern="120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400" kern="120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400" kern="120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+mj-lt"/>
              <a:buNone/>
            </a:pPr>
            <a:endParaRPr lang="cs-CZ" dirty="0" smtClean="0"/>
          </a:p>
          <a:p>
            <a:pPr marL="0" indent="0">
              <a:buFont typeface="+mj-lt"/>
              <a:buNone/>
            </a:pPr>
            <a:endParaRPr lang="cs-CZ" dirty="0" smtClean="0"/>
          </a:p>
          <a:p>
            <a:pPr marL="0" indent="0">
              <a:buFont typeface="+mj-lt"/>
              <a:buNone/>
            </a:pPr>
            <a:endParaRPr lang="cs-CZ" dirty="0" smtClean="0"/>
          </a:p>
          <a:p>
            <a:pPr marL="0" indent="0">
              <a:buFont typeface="+mj-lt"/>
              <a:buNone/>
            </a:pPr>
            <a:endParaRPr lang="cs-CZ" dirty="0" smtClean="0"/>
          </a:p>
          <a:p>
            <a:pPr marL="0" indent="0">
              <a:buFont typeface="+mj-lt"/>
              <a:buNone/>
            </a:pPr>
            <a:endParaRPr lang="cs-CZ" dirty="0"/>
          </a:p>
          <a:p>
            <a:pPr marL="0" indent="0">
              <a:buFont typeface="+mj-lt"/>
              <a:buNone/>
            </a:pPr>
            <a:r>
              <a:rPr lang="cs-CZ" dirty="0" smtClean="0"/>
              <a:t>des </a:t>
            </a:r>
            <a:r>
              <a:rPr lang="cs-CZ" dirty="0" err="1" smtClean="0"/>
              <a:t>crêpes</a:t>
            </a:r>
            <a:r>
              <a:rPr lang="cs-CZ" dirty="0" smtClean="0"/>
              <a:t>               des </a:t>
            </a:r>
            <a:r>
              <a:rPr lang="cs-CZ" dirty="0" err="1" smtClean="0"/>
              <a:t>fruits</a:t>
            </a:r>
            <a:r>
              <a:rPr lang="cs-CZ" dirty="0" smtClean="0"/>
              <a:t> de </a:t>
            </a:r>
            <a:r>
              <a:rPr lang="cs-CZ" dirty="0" err="1" smtClean="0"/>
              <a:t>mer</a:t>
            </a:r>
            <a:r>
              <a:rPr lang="cs-CZ" dirty="0" smtClean="0"/>
              <a:t>	        </a:t>
            </a:r>
            <a:r>
              <a:rPr lang="cs-CZ" dirty="0" err="1" smtClean="0"/>
              <a:t>le</a:t>
            </a:r>
            <a:r>
              <a:rPr lang="cs-CZ" dirty="0" smtClean="0"/>
              <a:t> cidre</a:t>
            </a:r>
          </a:p>
          <a:p>
            <a:pPr marL="0" indent="0">
              <a:buFont typeface="+mj-lt"/>
              <a:buNone/>
            </a:pPr>
            <a:r>
              <a:rPr lang="cs-CZ" dirty="0" smtClean="0"/>
              <a:t>des </a:t>
            </a:r>
            <a:r>
              <a:rPr lang="cs-CZ" dirty="0" err="1" smtClean="0"/>
              <a:t>galettes</a:t>
            </a:r>
            <a:endParaRPr lang="cs-CZ" dirty="0" smtClean="0"/>
          </a:p>
          <a:p>
            <a:pPr marL="0" indent="0">
              <a:buFont typeface="+mj-lt"/>
              <a:buNone/>
            </a:pPr>
            <a:endParaRPr lang="cs-CZ" dirty="0" smtClean="0"/>
          </a:p>
          <a:p>
            <a:pPr marL="0" indent="0">
              <a:buFont typeface="+mj-lt"/>
              <a:buNone/>
            </a:pPr>
            <a:r>
              <a:rPr lang="cs-CZ" dirty="0" smtClean="0"/>
              <a:t>  </a:t>
            </a:r>
          </a:p>
          <a:p>
            <a:pPr marL="0" indent="0">
              <a:buFont typeface="+mj-lt"/>
              <a:buNone/>
            </a:pPr>
            <a:endParaRPr lang="cs-CZ" dirty="0" smtClean="0"/>
          </a:p>
          <a:p>
            <a:pPr marL="0" indent="0">
              <a:buFont typeface="+mj-lt"/>
              <a:buNone/>
            </a:pPr>
            <a:endParaRPr lang="cs-CZ" dirty="0" smtClean="0"/>
          </a:p>
          <a:p>
            <a:pPr marL="0" indent="0">
              <a:buFont typeface="+mj-lt"/>
              <a:buNone/>
            </a:pPr>
            <a:r>
              <a:rPr lang="cs-CZ" dirty="0" smtClean="0"/>
              <a:t>  </a:t>
            </a:r>
          </a:p>
          <a:p>
            <a:pPr marL="0" indent="0">
              <a:buFont typeface="+mj-lt"/>
              <a:buNone/>
            </a:pPr>
            <a:r>
              <a:rPr lang="cs-CZ" dirty="0" smtClean="0"/>
              <a:t> 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foie</a:t>
            </a:r>
            <a:r>
              <a:rPr lang="cs-CZ" dirty="0" smtClean="0"/>
              <a:t> </a:t>
            </a:r>
            <a:r>
              <a:rPr lang="cs-CZ" dirty="0" err="1" smtClean="0"/>
              <a:t>gras</a:t>
            </a:r>
            <a:r>
              <a:rPr lang="cs-CZ" dirty="0" smtClean="0"/>
              <a:t>          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cassoulet</a:t>
            </a:r>
            <a:r>
              <a:rPr lang="cs-CZ" dirty="0" smtClean="0"/>
              <a:t>		   la </a:t>
            </a:r>
            <a:r>
              <a:rPr lang="cs-CZ" dirty="0" err="1" smtClean="0"/>
              <a:t>ratatouille</a:t>
            </a:r>
            <a:endParaRPr lang="cs-CZ" dirty="0" smtClean="0"/>
          </a:p>
          <a:p>
            <a:pPr marL="0" indent="0">
              <a:buFont typeface="+mj-lt"/>
              <a:buNone/>
            </a:pPr>
            <a:endParaRPr lang="cs-CZ" dirty="0" smtClean="0"/>
          </a:p>
          <a:p>
            <a:pPr marL="0" indent="0">
              <a:buFont typeface="+mj-lt"/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plats</a:t>
            </a:r>
            <a:r>
              <a:rPr lang="cs-CZ" dirty="0" smtClean="0"/>
              <a:t> </a:t>
            </a:r>
            <a:r>
              <a:rPr lang="cs-CZ" dirty="0" err="1" smtClean="0"/>
              <a:t>typique</a:t>
            </a:r>
            <a:endParaRPr lang="cs-CZ" dirty="0"/>
          </a:p>
        </p:txBody>
      </p:sp>
      <p:pic>
        <p:nvPicPr>
          <p:cNvPr id="4098" name="Picture 2" descr="C:\Users\bj\AppData\Local\Microsoft\Windows\Temporary Internet Files\Content.IE5\TSRAA69I\MM900356720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1381398" cy="1381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bj\AppData\Local\Microsoft\Windows\Temporary Internet Files\Content.IE5\J0K4DF96\MC900151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490107"/>
            <a:ext cx="1826057" cy="1259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22933"/>
            <a:ext cx="2433633" cy="1598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21088"/>
            <a:ext cx="2133307" cy="128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333" y="3654411"/>
            <a:ext cx="1811699" cy="1824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28384" y="2921019"/>
            <a:ext cx="3454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5301208"/>
            <a:ext cx="2610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08004" y="5479050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8866" y="3660288"/>
            <a:ext cx="2099518" cy="1766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884368" y="5301208"/>
            <a:ext cx="316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202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plats</a:t>
            </a:r>
            <a:r>
              <a:rPr lang="cs-CZ" dirty="0" smtClean="0"/>
              <a:t> </a:t>
            </a:r>
            <a:r>
              <a:rPr lang="cs-CZ" dirty="0" err="1" smtClean="0"/>
              <a:t>typiques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856984" cy="4186401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la </a:t>
            </a:r>
            <a:r>
              <a:rPr lang="cs-CZ" dirty="0" err="1" smtClean="0"/>
              <a:t>bouillabaisse</a:t>
            </a:r>
            <a:r>
              <a:rPr lang="cs-CZ" dirty="0" smtClean="0"/>
              <a:t>           la </a:t>
            </a:r>
            <a:r>
              <a:rPr lang="cs-CZ" dirty="0" err="1" smtClean="0"/>
              <a:t>salade</a:t>
            </a:r>
            <a:r>
              <a:rPr lang="cs-CZ" dirty="0" smtClean="0"/>
              <a:t> </a:t>
            </a:r>
            <a:r>
              <a:rPr lang="cs-CZ" dirty="0" err="1" smtClean="0"/>
              <a:t>niçoise</a:t>
            </a:r>
            <a:r>
              <a:rPr lang="cs-CZ" dirty="0" smtClean="0"/>
              <a:t>       la fondue au </a:t>
            </a:r>
            <a:r>
              <a:rPr lang="cs-CZ" dirty="0" err="1" smtClean="0"/>
              <a:t>fromage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772816"/>
            <a:ext cx="2778133" cy="2316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089051"/>
            <a:ext cx="2667000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141458"/>
            <a:ext cx="2667000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4089301"/>
            <a:ext cx="3298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4089301"/>
            <a:ext cx="218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604448" y="4008358"/>
            <a:ext cx="218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6057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plats</a:t>
            </a:r>
            <a:r>
              <a:rPr lang="cs-CZ" dirty="0" smtClean="0"/>
              <a:t> </a:t>
            </a:r>
            <a:r>
              <a:rPr lang="cs-CZ" dirty="0" err="1" smtClean="0"/>
              <a:t>typiques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la raclette          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boeuf</a:t>
            </a:r>
            <a:r>
              <a:rPr lang="cs-CZ" dirty="0" smtClean="0"/>
              <a:t> </a:t>
            </a:r>
            <a:r>
              <a:rPr lang="cs-CZ" dirty="0" err="1" smtClean="0"/>
              <a:t>bourguignon</a:t>
            </a:r>
            <a:r>
              <a:rPr lang="cs-CZ" dirty="0" smtClean="0"/>
              <a:t>        les </a:t>
            </a:r>
            <a:r>
              <a:rPr lang="cs-CZ" dirty="0" err="1" smtClean="0"/>
              <a:t>escargots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1905000" cy="254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9752" y="4171975"/>
            <a:ext cx="248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843124"/>
            <a:ext cx="2819367" cy="21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80112" y="3987309"/>
            <a:ext cx="299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6148" name="Picture 4" descr="C:\Users\bj\AppData\Local\Microsoft\Windows\Temporary Internet Files\Content.IE5\J0K4DF96\MC900391446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43123"/>
            <a:ext cx="2541251" cy="21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8312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plats</a:t>
            </a:r>
            <a:r>
              <a:rPr lang="cs-CZ" dirty="0" smtClean="0"/>
              <a:t> </a:t>
            </a:r>
            <a:r>
              <a:rPr lang="cs-CZ" dirty="0" err="1" smtClean="0"/>
              <a:t>typiques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5196" y="1268760"/>
            <a:ext cx="8481260" cy="4330417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la </a:t>
            </a:r>
            <a:r>
              <a:rPr lang="cs-CZ" dirty="0" err="1" smtClean="0"/>
              <a:t>choucroute</a:t>
            </a:r>
            <a:r>
              <a:rPr lang="cs-CZ" dirty="0" smtClean="0"/>
              <a:t>              la </a:t>
            </a:r>
            <a:r>
              <a:rPr lang="cs-CZ" dirty="0" err="1" smtClean="0"/>
              <a:t>quiche</a:t>
            </a:r>
            <a:r>
              <a:rPr lang="cs-CZ" dirty="0" smtClean="0"/>
              <a:t> </a:t>
            </a:r>
            <a:r>
              <a:rPr lang="cs-CZ" dirty="0" err="1" smtClean="0"/>
              <a:t>lorraine</a:t>
            </a:r>
            <a:r>
              <a:rPr lang="cs-CZ" dirty="0" smtClean="0"/>
              <a:t>         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couscous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96" y="2132318"/>
            <a:ext cx="2872775" cy="1924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80643" y="4108430"/>
            <a:ext cx="5236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330" y="2043423"/>
            <a:ext cx="2766053" cy="2074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82166" y="413196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080" y="2145609"/>
            <a:ext cx="2392520" cy="1911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316416" y="4131968"/>
            <a:ext cx="435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2532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344212"/>
          </a:xfrm>
        </p:spPr>
        <p:txBody>
          <a:bodyPr/>
          <a:lstStyle/>
          <a:p>
            <a:r>
              <a:rPr lang="cs-CZ" dirty="0" err="1" smtClean="0"/>
              <a:t>Qu´est-ce</a:t>
            </a:r>
            <a:r>
              <a:rPr lang="cs-CZ" dirty="0" smtClean="0"/>
              <a:t> </a:t>
            </a:r>
            <a:r>
              <a:rPr lang="cs-CZ" dirty="0" err="1" smtClean="0"/>
              <a:t>qu´on</a:t>
            </a:r>
            <a:r>
              <a:rPr lang="cs-CZ" dirty="0" smtClean="0"/>
              <a:t> </a:t>
            </a:r>
            <a:r>
              <a:rPr lang="cs-CZ" dirty="0" err="1" smtClean="0"/>
              <a:t>mange</a:t>
            </a:r>
            <a:r>
              <a:rPr lang="cs-CZ" dirty="0" smtClean="0"/>
              <a:t>/</a:t>
            </a:r>
            <a:r>
              <a:rPr lang="cs-CZ" dirty="0" err="1" smtClean="0"/>
              <a:t>boit</a:t>
            </a:r>
            <a:r>
              <a:rPr lang="cs-CZ" dirty="0" smtClean="0"/>
              <a:t> en France </a:t>
            </a:r>
            <a:r>
              <a:rPr lang="cs-CZ" dirty="0" err="1" smtClean="0"/>
              <a:t>pour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petit </a:t>
            </a:r>
            <a:r>
              <a:rPr lang="cs-CZ" dirty="0" err="1" smtClean="0"/>
              <a:t>déjeuner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Picture 3" descr="C:\Users\bj\AppData\Local\Microsoft\Windows\Temporary Internet Files\Content.IE5\GNOZ67R7\MP90042303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1456" y="1989138"/>
            <a:ext cx="3609975" cy="360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bj\AppData\Local\Microsoft\Windows\Temporary Internet Files\Content.IE5\US5G7LN6\MC9003607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1030" y="2636912"/>
            <a:ext cx="1407262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bj\AppData\Local\Microsoft\Windows\Temporary Internet Files\Content.IE5\J0K4DF96\MM90035679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5680" y="2636912"/>
            <a:ext cx="1677145" cy="167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bj\AppData\Local\Microsoft\Windows\Temporary Internet Files\Content.IE5\TSRAA69I\MC9003440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270" y="2500260"/>
            <a:ext cx="2562781" cy="195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bj\AppData\Local\Microsoft\Windows\Temporary Internet Files\Content.IE5\J0K4DF96\MC9002321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519" y="2500260"/>
            <a:ext cx="3648283" cy="201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bj\AppData\Local\Microsoft\Windows\Temporary Internet Files\Content.IE5\US5G7LN6\MC90025160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157" y="2275189"/>
            <a:ext cx="2621013" cy="2570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bj\AppData\Local\Microsoft\Windows\Temporary Internet Files\Content.IE5\J0K4DF96\MC90023424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2839" y="2325607"/>
            <a:ext cx="2875647" cy="250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Users\bj\AppData\Local\Microsoft\Windows\Temporary Internet Files\Content.IE5\GNOZ67R7\MP90044246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9866" y="1914698"/>
            <a:ext cx="2209587" cy="3324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8236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Qu´est-ce</a:t>
            </a:r>
            <a:r>
              <a:rPr lang="cs-CZ" dirty="0" smtClean="0"/>
              <a:t> </a:t>
            </a:r>
            <a:r>
              <a:rPr lang="cs-CZ" dirty="0" err="1" smtClean="0"/>
              <a:t>qu´on</a:t>
            </a:r>
            <a:r>
              <a:rPr lang="cs-CZ" dirty="0" smtClean="0"/>
              <a:t> </a:t>
            </a:r>
            <a:r>
              <a:rPr lang="cs-CZ" dirty="0" err="1" smtClean="0"/>
              <a:t>mange</a:t>
            </a:r>
            <a:r>
              <a:rPr lang="cs-CZ" dirty="0" smtClean="0"/>
              <a:t>/</a:t>
            </a:r>
            <a:r>
              <a:rPr lang="cs-CZ" dirty="0" err="1" smtClean="0"/>
              <a:t>boit</a:t>
            </a:r>
            <a:r>
              <a:rPr lang="cs-CZ" dirty="0" smtClean="0"/>
              <a:t> en France?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8" descr="C:\Users\bj\AppData\Local\Microsoft\Windows\Temporary Internet Files\Content.IE5\US5G7LN6\MP9003867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556792"/>
            <a:ext cx="2304256" cy="3230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bj\AppData\Local\Microsoft\Windows\Temporary Internet Files\Content.IE5\J0K4DF96\MC900441752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bj\AppData\Local\Microsoft\Windows\Temporary Internet Files\Content.IE5\GNOZ67R7\MC9002325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079" y="2492896"/>
            <a:ext cx="2409731" cy="1715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bj\AppData\Local\Microsoft\Windows\Temporary Internet Files\Content.IE5\US5G7LN6\MC9003440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3857" y="2373225"/>
            <a:ext cx="2802279" cy="169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bj\AppData\Local\Microsoft\Windows\Temporary Internet Files\Content.IE5\GNOZ67R7\MC9002320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818" y="2143616"/>
            <a:ext cx="1670364" cy="215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bj\AppData\Local\Microsoft\Windows\Temporary Internet Files\Content.IE5\J0K4DF96\MP90042225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0992" y="1556792"/>
            <a:ext cx="3462015" cy="3482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bj\AppData\Local\Microsoft\Windows\Temporary Internet Files\Content.IE5\GNOZ67R7\MP90043879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0993" y="1635188"/>
            <a:ext cx="2762607" cy="3587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288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Quels</a:t>
            </a:r>
            <a:r>
              <a:rPr lang="cs-CZ" dirty="0" smtClean="0"/>
              <a:t> </a:t>
            </a:r>
            <a:r>
              <a:rPr lang="cs-CZ" dirty="0" err="1" smtClean="0"/>
              <a:t>sont</a:t>
            </a:r>
            <a:r>
              <a:rPr lang="cs-CZ" dirty="0" smtClean="0"/>
              <a:t> les </a:t>
            </a:r>
            <a:r>
              <a:rPr lang="cs-CZ" dirty="0" err="1" smtClean="0"/>
              <a:t>plats</a:t>
            </a:r>
            <a:r>
              <a:rPr lang="cs-CZ" dirty="0" smtClean="0"/>
              <a:t> </a:t>
            </a:r>
            <a:r>
              <a:rPr lang="cs-CZ" dirty="0" err="1" smtClean="0"/>
              <a:t>typiques</a:t>
            </a:r>
            <a:r>
              <a:rPr lang="cs-CZ" dirty="0" smtClean="0"/>
              <a:t> en France?</a:t>
            </a:r>
            <a:endParaRPr lang="cs-CZ" dirty="0"/>
          </a:p>
        </p:txBody>
      </p:sp>
      <p:pic>
        <p:nvPicPr>
          <p:cNvPr id="4" name="Picture 2" descr="C:\Users\bj\AppData\Local\Microsoft\Windows\Temporary Internet Files\Content.IE5\TSRAA69I\MM900356720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04864"/>
            <a:ext cx="1849958" cy="1849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bj\AppData\Local\Microsoft\Windows\Temporary Internet Files\Content.IE5\J0K4DF96\MC900151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348880"/>
            <a:ext cx="1826057" cy="1259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888448"/>
            <a:ext cx="3319782" cy="2179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132856"/>
            <a:ext cx="3378153" cy="2031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8931" y="1888448"/>
            <a:ext cx="3259273" cy="3282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8040" y="2102345"/>
            <a:ext cx="3219566" cy="2709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1305" y="1658233"/>
            <a:ext cx="4212820" cy="351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664" y="1614887"/>
            <a:ext cx="4248472" cy="3186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4672" y="1877716"/>
            <a:ext cx="4176464" cy="2923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516" y="1305697"/>
            <a:ext cx="3331876" cy="4448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6680" y="1658233"/>
            <a:ext cx="4104456" cy="3078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4" descr="C:\Users\bj\AppData\Local\Microsoft\Windows\Temporary Internet Files\Content.IE5\J0K4DF96\MC900391446[2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0023" y="1783961"/>
            <a:ext cx="3738862" cy="3111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701" y="1888448"/>
            <a:ext cx="3974861" cy="26631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3466" y="2002434"/>
            <a:ext cx="3802096" cy="2851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5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516" y="1888448"/>
            <a:ext cx="3355070" cy="2680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2649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116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46904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dirty="0" err="1"/>
              <a:t>KLINKA</a:t>
            </a:r>
            <a:r>
              <a:rPr lang="cs-CZ" dirty="0"/>
              <a:t>, Tomáš a kol.: </a:t>
            </a:r>
            <a:r>
              <a:rPr lang="cs-CZ" i="1" dirty="0"/>
              <a:t>Francouzština otázky a odpovědi</a:t>
            </a:r>
            <a:r>
              <a:rPr lang="cs-CZ" dirty="0"/>
              <a:t>, Dubicko: </a:t>
            </a:r>
            <a:r>
              <a:rPr lang="cs-CZ" dirty="0" err="1"/>
              <a:t>Infoa</a:t>
            </a:r>
            <a:r>
              <a:rPr lang="cs-CZ" dirty="0"/>
              <a:t>, 2008, ISBN 978-80-7240-609-8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dirty="0" smtClean="0"/>
              <a:t>Necitované </a:t>
            </a:r>
            <a:r>
              <a:rPr lang="cs-CZ" dirty="0"/>
              <a:t>obrázky pocházejí z galerie klipart programu Microsoft PowerPoint</a:t>
            </a:r>
            <a:r>
              <a:rPr lang="cs-CZ" dirty="0" smtClean="0"/>
              <a:t>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/>
              <a:t>Veškeré hypertextové odkazy jsou platné ke dni vytvoření díla.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496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116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25658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Obrázky:</a:t>
            </a:r>
          </a:p>
          <a:p>
            <a:r>
              <a:rPr lang="cs-CZ" dirty="0" smtClean="0"/>
              <a:t>ALBERTO </a:t>
            </a:r>
            <a:r>
              <a:rPr lang="cs-CZ" dirty="0" err="1"/>
              <a:t>ELOSEGI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28.10.2013].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commons.wikimedia.org</a:t>
            </a:r>
            <a:r>
              <a:rPr lang="cs-CZ" dirty="0" smtClean="0">
                <a:hlinkClick r:id="rId2"/>
              </a:rPr>
              <a:t>/wiki/</a:t>
            </a:r>
            <a:r>
              <a:rPr lang="cs-CZ" dirty="0" err="1" smtClean="0">
                <a:hlinkClick r:id="rId2"/>
              </a:rPr>
              <a:t>File:Sagardoa_eta_sagarrak.jpg</a:t>
            </a:r>
            <a:endParaRPr lang="cs-CZ" dirty="0" smtClean="0"/>
          </a:p>
          <a:p>
            <a:r>
              <a:rPr lang="pl-PL" dirty="0"/>
              <a:t>NIKODEM NIJAKI. </a:t>
            </a:r>
            <a:r>
              <a:rPr lang="pl-PL" i="1" dirty="0"/>
              <a:t>Wikipedia</a:t>
            </a:r>
            <a:r>
              <a:rPr lang="pl-PL" dirty="0"/>
              <a:t> [online]. [cit. 28.10.2013].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commons.wikimedia.org/wiki/File:Foie_gras_IMGP2349.jpg</a:t>
            </a:r>
            <a:endParaRPr lang="pl-PL" dirty="0" smtClean="0"/>
          </a:p>
          <a:p>
            <a:r>
              <a:rPr lang="cs-CZ" dirty="0" err="1"/>
              <a:t>GD</a:t>
            </a:r>
            <a:r>
              <a:rPr lang="cs-CZ" dirty="0"/>
              <a:t>. </a:t>
            </a:r>
            <a:r>
              <a:rPr lang="cs-CZ" dirty="0" err="1"/>
              <a:t>GUILHEM06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28.10.2013].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err="1" smtClean="0">
                <a:hlinkClick r:id="rId4"/>
              </a:rPr>
              <a:t>commons.wikimedia.org</a:t>
            </a:r>
            <a:r>
              <a:rPr lang="cs-CZ" dirty="0" smtClean="0">
                <a:hlinkClick r:id="rId4"/>
              </a:rPr>
              <a:t>/wiki/</a:t>
            </a:r>
            <a:r>
              <a:rPr lang="cs-CZ" dirty="0" err="1" smtClean="0">
                <a:hlinkClick r:id="rId4"/>
              </a:rPr>
              <a:t>File:Cassoulet.cuit.jpg</a:t>
            </a:r>
            <a:endParaRPr lang="cs-CZ" dirty="0" smtClean="0"/>
          </a:p>
          <a:p>
            <a:r>
              <a:rPr lang="cs-CZ" dirty="0"/>
              <a:t>MARCUS </a:t>
            </a:r>
            <a:r>
              <a:rPr lang="cs-CZ" dirty="0" err="1"/>
              <a:t>GUIMARÃES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28.10.2013].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err="1" smtClean="0">
                <a:hlinkClick r:id="rId5"/>
              </a:rPr>
              <a:t>commons.wikimedia.org</a:t>
            </a:r>
            <a:r>
              <a:rPr lang="cs-CZ" dirty="0" smtClean="0">
                <a:hlinkClick r:id="rId5"/>
              </a:rPr>
              <a:t>/wiki/</a:t>
            </a:r>
            <a:r>
              <a:rPr lang="cs-CZ" dirty="0" err="1" smtClean="0">
                <a:hlinkClick r:id="rId5"/>
              </a:rPr>
              <a:t>File:Ratatouille.jpg</a:t>
            </a:r>
            <a:endParaRPr lang="cs-CZ" dirty="0" smtClean="0"/>
          </a:p>
          <a:p>
            <a:r>
              <a:rPr lang="cs-CZ" dirty="0" err="1"/>
              <a:t>SLASTIC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28.10.2013].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err="1" smtClean="0">
                <a:hlinkClick r:id="rId6"/>
              </a:rPr>
              <a:t>commons.wikimedia.org</a:t>
            </a:r>
            <a:r>
              <a:rPr lang="cs-CZ" dirty="0" smtClean="0">
                <a:hlinkClick r:id="rId6"/>
              </a:rPr>
              <a:t>/wiki/</a:t>
            </a:r>
            <a:r>
              <a:rPr lang="cs-CZ" dirty="0" err="1" smtClean="0">
                <a:hlinkClick r:id="rId6"/>
              </a:rPr>
              <a:t>File:Bullabessa.jpg</a:t>
            </a:r>
            <a:endParaRPr lang="cs-CZ" dirty="0" smtClean="0"/>
          </a:p>
          <a:p>
            <a:r>
              <a:rPr lang="cs-CZ" dirty="0" err="1"/>
              <a:t>CYCLONEBILL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28.10.2013].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err="1">
                <a:hlinkClick r:id="rId7"/>
              </a:rPr>
              <a:t>commons.wikimedia.org</a:t>
            </a:r>
            <a:r>
              <a:rPr lang="cs-CZ" dirty="0">
                <a:hlinkClick r:id="rId7"/>
              </a:rPr>
              <a:t>/wiki/</a:t>
            </a:r>
            <a:r>
              <a:rPr lang="cs-CZ" dirty="0" err="1">
                <a:hlinkClick r:id="rId7"/>
              </a:rPr>
              <a:t>File:Flickr</a:t>
            </a:r>
            <a:r>
              <a:rPr lang="cs-CZ" dirty="0">
                <a:hlinkClick r:id="rId7"/>
              </a:rPr>
              <a:t>_-_</a:t>
            </a:r>
            <a:r>
              <a:rPr lang="cs-CZ" dirty="0" err="1">
                <a:hlinkClick r:id="rId7"/>
              </a:rPr>
              <a:t>cyclonebill</a:t>
            </a:r>
            <a:r>
              <a:rPr lang="cs-CZ" dirty="0">
                <a:hlinkClick r:id="rId7"/>
              </a:rPr>
              <a:t>_-_</a:t>
            </a:r>
            <a:r>
              <a:rPr lang="cs-CZ" dirty="0" err="1">
                <a:hlinkClick r:id="rId7"/>
              </a:rPr>
              <a:t>Salade_ni%C3%A7oise</a:t>
            </a:r>
            <a:r>
              <a:rPr lang="cs-CZ" dirty="0">
                <a:hlinkClick r:id="rId7"/>
              </a:rPr>
              <a:t>_(2).</a:t>
            </a:r>
            <a:r>
              <a:rPr lang="cs-CZ" dirty="0" err="1" smtClean="0">
                <a:hlinkClick r:id="rId7"/>
              </a:rPr>
              <a:t>jpg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297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116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475252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Obrázky:</a:t>
            </a:r>
          </a:p>
          <a:p>
            <a:pPr marL="0" indent="0">
              <a:buNone/>
            </a:pPr>
            <a:r>
              <a:rPr lang="cs-CZ" dirty="0" smtClean="0"/>
              <a:t>7. </a:t>
            </a:r>
            <a:r>
              <a:rPr lang="cs-CZ" dirty="0" err="1" smtClean="0"/>
              <a:t>ORIGINAL</a:t>
            </a:r>
            <a:r>
              <a:rPr lang="cs-CZ" dirty="0" smtClean="0"/>
              <a:t> </a:t>
            </a:r>
            <a:r>
              <a:rPr lang="cs-CZ" dirty="0" err="1"/>
              <a:t>UPLOADER</a:t>
            </a:r>
            <a:r>
              <a:rPr lang="cs-CZ" dirty="0"/>
              <a:t>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dirty="0" err="1"/>
              <a:t>EQUATORIALSKY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28.10.2013].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err="1">
                <a:hlinkClick r:id="rId2"/>
              </a:rPr>
              <a:t>commons.wikimedia.org</a:t>
            </a:r>
            <a:r>
              <a:rPr lang="cs-CZ" dirty="0">
                <a:hlinkClick r:id="rId2"/>
              </a:rPr>
              <a:t>/wiki/File:Full_cheese_fondue_set_-_</a:t>
            </a:r>
            <a:r>
              <a:rPr lang="cs-CZ" dirty="0" err="1">
                <a:hlinkClick r:id="rId2"/>
              </a:rPr>
              <a:t>in_Switzerland.JPG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8. KLAUS-DIETER </a:t>
            </a:r>
            <a:r>
              <a:rPr lang="cs-CZ" dirty="0"/>
              <a:t>KELLER. </a:t>
            </a:r>
            <a:r>
              <a:rPr lang="cs-CZ" i="1" dirty="0" err="1"/>
              <a:t>Wikipedia</a:t>
            </a:r>
            <a:r>
              <a:rPr lang="cs-CZ" dirty="0"/>
              <a:t> [online]. [cit. 28.10.2013].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err="1">
                <a:hlinkClick r:id="rId3"/>
              </a:rPr>
              <a:t>commons.wikimedia.org</a:t>
            </a:r>
            <a:r>
              <a:rPr lang="cs-CZ" dirty="0">
                <a:hlinkClick r:id="rId3"/>
              </a:rPr>
              <a:t>/wiki/</a:t>
            </a:r>
            <a:r>
              <a:rPr lang="cs-CZ" dirty="0" err="1">
                <a:hlinkClick r:id="rId3"/>
              </a:rPr>
              <a:t>File:Raclette_with_all_the_trimmings.jpg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9. </a:t>
            </a:r>
            <a:r>
              <a:rPr lang="pt-BR" dirty="0" smtClean="0"/>
              <a:t>DOCTEURCOSMOS</a:t>
            </a:r>
            <a:r>
              <a:rPr lang="pt-BR" dirty="0"/>
              <a:t>. </a:t>
            </a:r>
            <a:r>
              <a:rPr lang="pt-BR" i="1" dirty="0"/>
              <a:t>Wikipedia</a:t>
            </a:r>
            <a:r>
              <a:rPr lang="pt-BR" dirty="0"/>
              <a:t> [online]. [cit. 28.10.2013].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commons.wikimedia.org/wiki/File:Boeuf_bourguignon_servi_avec_des_p%C3%A2tes.jpg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10. </a:t>
            </a:r>
            <a:r>
              <a:rPr lang="cs-CZ" dirty="0" err="1" smtClean="0"/>
              <a:t>JOEL</a:t>
            </a:r>
            <a:r>
              <a:rPr lang="cs-CZ" dirty="0" smtClean="0"/>
              <a:t> </a:t>
            </a:r>
            <a:r>
              <a:rPr lang="cs-CZ" dirty="0"/>
              <a:t>BEZ. </a:t>
            </a:r>
            <a:r>
              <a:rPr lang="cs-CZ" i="1" dirty="0" err="1"/>
              <a:t>Wikipedia</a:t>
            </a:r>
            <a:r>
              <a:rPr lang="cs-CZ" dirty="0"/>
              <a:t> [online]. [cit. 28.10.2013].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err="1" smtClean="0">
                <a:hlinkClick r:id="rId5"/>
              </a:rPr>
              <a:t>commons.wikimedia.org</a:t>
            </a:r>
            <a:r>
              <a:rPr lang="cs-CZ" dirty="0" smtClean="0">
                <a:hlinkClick r:id="rId5"/>
              </a:rPr>
              <a:t>/wiki/</a:t>
            </a:r>
            <a:r>
              <a:rPr lang="cs-CZ" dirty="0" err="1" smtClean="0">
                <a:hlinkClick r:id="rId5"/>
              </a:rPr>
              <a:t>File:Choucroute_et_bi%C3%A8re_alsaciennes.jpg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11. </a:t>
            </a:r>
            <a:r>
              <a:rPr lang="cs-CZ" dirty="0"/>
              <a:t>NEUVEDENO. </a:t>
            </a:r>
            <a:r>
              <a:rPr lang="cs-CZ" i="1" dirty="0" err="1"/>
              <a:t>Wikipedia</a:t>
            </a:r>
            <a:r>
              <a:rPr lang="cs-CZ" dirty="0"/>
              <a:t> [online]. [cit. 28.10.2013].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err="1" smtClean="0">
                <a:hlinkClick r:id="rId6"/>
              </a:rPr>
              <a:t>commons.wikimedia.org</a:t>
            </a:r>
            <a:r>
              <a:rPr lang="cs-CZ" dirty="0" smtClean="0">
                <a:hlinkClick r:id="rId6"/>
              </a:rPr>
              <a:t>/wiki/</a:t>
            </a:r>
            <a:r>
              <a:rPr lang="cs-CZ" dirty="0" err="1" smtClean="0">
                <a:hlinkClick r:id="rId6"/>
              </a:rPr>
              <a:t>File:Quiche_Lorraine.jpg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12. </a:t>
            </a:r>
            <a:r>
              <a:rPr lang="cs-CZ" dirty="0" err="1"/>
              <a:t>ARNAUD</a:t>
            </a:r>
            <a:r>
              <a:rPr lang="cs-CZ" dirty="0"/>
              <a:t> 25. </a:t>
            </a:r>
            <a:r>
              <a:rPr lang="cs-CZ" i="1" dirty="0" err="1"/>
              <a:t>Wikipedia</a:t>
            </a:r>
            <a:r>
              <a:rPr lang="cs-CZ" dirty="0"/>
              <a:t> [online]. [cit. 28.10.2013].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err="1" smtClean="0">
                <a:hlinkClick r:id="rId7"/>
              </a:rPr>
              <a:t>commons.wikimedia.org</a:t>
            </a:r>
            <a:r>
              <a:rPr lang="cs-CZ" dirty="0" smtClean="0">
                <a:hlinkClick r:id="rId7"/>
              </a:rPr>
              <a:t>/wiki/</a:t>
            </a:r>
            <a:r>
              <a:rPr lang="cs-CZ" dirty="0" err="1" smtClean="0">
                <a:hlinkClick r:id="rId7"/>
              </a:rPr>
              <a:t>File:Couscous_002.JPG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4128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753</TotalTime>
  <Words>180</Words>
  <Application>Microsoft Office PowerPoint</Application>
  <PresentationFormat>Předvádění na obrazovce (4:3)</PresentationFormat>
  <Paragraphs>171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projekt</vt:lpstr>
      <vt:lpstr>Francouzská kuchyně la cuisine franÇaise</vt:lpstr>
      <vt:lpstr>ANOTACE</vt:lpstr>
      <vt:lpstr>Pour le petit déjeuner on boit/on mange...</vt:lpstr>
      <vt:lpstr>Pour le déjeuner on boit/on mange...</vt:lpstr>
      <vt:lpstr>Pour le dîner/déjeuner on boit/on mange...</vt:lpstr>
      <vt:lpstr>Les plats typique</vt:lpstr>
      <vt:lpstr>Les plats typiques</vt:lpstr>
      <vt:lpstr>Les plats typiques</vt:lpstr>
      <vt:lpstr>Les plats typiques</vt:lpstr>
      <vt:lpstr>Qu´est-ce qu´on mange/boit en France pour le petit déjeuner?</vt:lpstr>
      <vt:lpstr>Qu´est-ce qu´on mange/boit en France?</vt:lpstr>
      <vt:lpstr>Quels sont les plats typiques en France?</vt:lpstr>
      <vt:lpstr>Zdroje a použitá literatura</vt:lpstr>
      <vt:lpstr>Zdroje a použitá literatura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72</cp:revision>
  <dcterms:created xsi:type="dcterms:W3CDTF">2012-06-20T16:12:09Z</dcterms:created>
  <dcterms:modified xsi:type="dcterms:W3CDTF">2014-02-20T12:07:49Z</dcterms:modified>
</cp:coreProperties>
</file>