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6" r:id="rId2"/>
    <p:sldId id="257" r:id="rId3"/>
    <p:sldId id="264" r:id="rId4"/>
    <p:sldId id="265" r:id="rId5"/>
    <p:sldId id="267" r:id="rId6"/>
    <p:sldId id="268" r:id="rId7"/>
    <p:sldId id="259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30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7502020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Stručné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seznámení s pojmem struktura v architektuře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Povrch, struktura, rastr, proporce, měřítko, členění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Struktura povrchu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VY_32_INOVACE_45_899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00808"/>
            <a:ext cx="75608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Uplatňuje se hlavně při pozorování zblízka, je vlastností povrchu hmoty. </a:t>
            </a:r>
          </a:p>
          <a:p>
            <a:r>
              <a:rPr lang="cs-CZ" sz="2400" dirty="0" smtClean="0"/>
              <a:t>Povrch může být drsný, hladký, lesklý, zrcadlový, rýhovaný atd. Toto drobné členění povrchu má své hranice - množství prvků a jejich velikost buď nejsou rozpoznatelné pouhým okem, nebo vnímáme jednotlivé části povrchu jako samostatné prvky, články. </a:t>
            </a:r>
          </a:p>
          <a:p>
            <a:r>
              <a:rPr lang="cs-CZ" sz="2400" dirty="0" smtClean="0"/>
              <a:t>V tom případě přechází </a:t>
            </a:r>
            <a:r>
              <a:rPr lang="cs-CZ" sz="2400" b="1" dirty="0" smtClean="0">
                <a:solidFill>
                  <a:srgbClr val="FF0000"/>
                </a:solidFill>
              </a:rPr>
              <a:t>struktura povrchu</a:t>
            </a:r>
            <a:r>
              <a:rPr lang="cs-CZ" sz="2400" dirty="0" smtClean="0"/>
              <a:t> v jeho </a:t>
            </a:r>
            <a:r>
              <a:rPr lang="cs-CZ" sz="2400" b="1" dirty="0" smtClean="0">
                <a:solidFill>
                  <a:srgbClr val="FF0000"/>
                </a:solidFill>
              </a:rPr>
              <a:t>členění</a:t>
            </a:r>
            <a:r>
              <a:rPr lang="cs-CZ" sz="2400" dirty="0" smtClean="0"/>
              <a:t>. Povrch, jeho struktura a barevnost mohou působit na vnímání proporcí, měřítka, mohou zdůraznit jednotu souboru, podřídit jednotlivosti celku nebo je naopak kontrastně vyzdvihnout.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49329" y="404664"/>
            <a:ext cx="658231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Význam zpracování struktury povrchu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899592" y="836712"/>
            <a:ext cx="698477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Povrchová úprava je ovlivněna volbou materiálu a možnostmi jeho opracování. 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Tradiční materiály</a:t>
            </a:r>
            <a:r>
              <a:rPr lang="cs-CZ" sz="2400" dirty="0" smtClean="0"/>
              <a:t> (kámen, cihly, dřevo, ušlechtilý kov) mají své typické vlastnosti a nejvyšší výtvarný účinek vznikne ponecháním jejich přirozené struktury, dílo získá pravdivý výraz materiálu.</a:t>
            </a:r>
          </a:p>
          <a:p>
            <a:r>
              <a:rPr lang="cs-CZ" sz="2400" dirty="0" smtClean="0"/>
              <a:t>Kromě přirozeného povrchu může být </a:t>
            </a:r>
            <a:r>
              <a:rPr lang="cs-CZ" sz="2400" b="1" dirty="0" smtClean="0">
                <a:solidFill>
                  <a:srgbClr val="FF0000"/>
                </a:solidFill>
              </a:rPr>
              <a:t>povrch šlechtěný</a:t>
            </a:r>
            <a:r>
              <a:rPr lang="cs-CZ" sz="2400" dirty="0" smtClean="0"/>
              <a:t> (leštěný kov, glazovaná keramika, mořené dřevo, …) nebo můžeme uměle vytvořit požadovanou strukturu (zdrsněný kámen, škrábaná omítka, pískované či leptané sklo, pohledový beton s otiskem bednění, …).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71600" y="836712"/>
            <a:ext cx="705678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Správná volba materiálu a jeho struktury přispívá k typickému vzhledu stavby, prostoru nebo stavebního detailu.</a:t>
            </a:r>
          </a:p>
          <a:p>
            <a:r>
              <a:rPr lang="cs-CZ" sz="2400" dirty="0" smtClean="0"/>
              <a:t>Ve významných prostorech použijeme vzácné materiály s ušlechtilými povrchy, ve zdravotnických či hygienických zařízeních hladké, snadno čistitelné povrchy, v mechanicky namáhaných provozech odolné tvrdé materiály apod.</a:t>
            </a:r>
          </a:p>
          <a:p>
            <a:r>
              <a:rPr lang="cs-CZ" sz="2400" dirty="0" smtClean="0"/>
              <a:t>Mezi povrchy sousedních částí budov i v rámci celku musí být určitý </a:t>
            </a:r>
            <a:r>
              <a:rPr lang="cs-CZ" sz="2400" b="1" dirty="0" smtClean="0">
                <a:solidFill>
                  <a:srgbClr val="FF0000"/>
                </a:solidFill>
              </a:rPr>
              <a:t>soulad</a:t>
            </a:r>
            <a:r>
              <a:rPr lang="cs-CZ" sz="2400" dirty="0" smtClean="0"/>
              <a:t>, kterého docílíme různými prostředky (podobné materiály nebo naopak odlišné, stejné struktury nebo naopak jejich kontrast atd.).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548680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Příklady různých povrchových struktur:</a:t>
            </a:r>
            <a:endParaRPr lang="cs-CZ" sz="2400" dirty="0"/>
          </a:p>
        </p:txBody>
      </p:sp>
      <p:pic>
        <p:nvPicPr>
          <p:cNvPr id="1028" name="Picture 4" descr="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913781"/>
            <a:ext cx="5103837" cy="30392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2050" name="Picture 2" descr="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980728"/>
            <a:ext cx="6652205" cy="40455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1124744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 jmenujte různé struktury kamene, dřeva, omítky, kovu, skla, …!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které struktury povrchů a za jakých okolností působí příznivě nebo naopak nepříznivě?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má struktura povrchu také praktický význam pro provoz stavby (drsnost dlažeb, …)?</a:t>
            </a:r>
            <a:endParaRPr lang="cs-CZ" sz="2000" i="1" dirty="0"/>
          </a:p>
        </p:txBody>
      </p:sp>
    </p:spTree>
    <p:extLst>
      <p:ext uri="{BB962C8B-B14F-4D97-AF65-F5344CB8AC3E}">
        <p14:creationId xmlns=""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2204864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kresby:</a:t>
            </a:r>
          </a:p>
          <a:p>
            <a:r>
              <a:rPr lang="cs-CZ" sz="2000" dirty="0" err="1" smtClean="0"/>
              <a:t>Pechar</a:t>
            </a:r>
            <a:r>
              <a:rPr lang="cs-CZ" sz="2000" dirty="0" smtClean="0"/>
              <a:t> Josef a kol., Učebnice architektury pro 3. ročník </a:t>
            </a:r>
            <a:r>
              <a:rPr lang="cs-CZ" sz="2000" dirty="0" err="1" smtClean="0"/>
              <a:t>SPŠ</a:t>
            </a:r>
            <a:r>
              <a:rPr lang="cs-CZ" sz="2000" dirty="0" smtClean="0"/>
              <a:t> stavebních, 1. vydání Praha: </a:t>
            </a:r>
            <a:r>
              <a:rPr lang="cs-CZ" sz="2000" dirty="0" err="1" smtClean="0"/>
              <a:t>SNTL</a:t>
            </a:r>
            <a:r>
              <a:rPr lang="cs-CZ" sz="2000" dirty="0" smtClean="0"/>
              <a:t> - Nakladatelství technické literatury 1981</a:t>
            </a:r>
            <a:r>
              <a:rPr lang="cs-CZ" sz="2000" b="1" dirty="0" smtClean="0"/>
              <a:t>, </a:t>
            </a:r>
          </a:p>
          <a:p>
            <a:r>
              <a:rPr lang="cs-CZ" sz="2000" dirty="0" err="1" smtClean="0"/>
              <a:t>ISBN</a:t>
            </a:r>
            <a:r>
              <a:rPr lang="cs-CZ" sz="2000" dirty="0" smtClean="0"/>
              <a:t> 000.</a:t>
            </a:r>
            <a:endParaRPr lang="cs-CZ" sz="2000" b="1" dirty="0" smtClean="0"/>
          </a:p>
        </p:txBody>
      </p:sp>
    </p:spTree>
    <p:extLst>
      <p:ext uri="{BB962C8B-B14F-4D97-AF65-F5344CB8AC3E}">
        <p14:creationId xmlns=""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1781</TotalTime>
  <Words>471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STŘEDNÍ ŠKOLA STAVEBNÍ A TECHNICKÁ Ústí nad Labem, Čelakovského 5, příspěvková organizace Páteřní škola Ústeckého kraje</vt:lpstr>
      <vt:lpstr>Snímek 2</vt:lpstr>
      <vt:lpstr>Snímek 3</vt:lpstr>
      <vt:lpstr>Snímek 4</vt:lpstr>
      <vt:lpstr>Snímek 5</vt:lpstr>
      <vt:lpstr>Snímek 6</vt:lpstr>
      <vt:lpstr>Snímek 7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</cp:lastModifiedBy>
  <cp:revision>101</cp:revision>
  <dcterms:created xsi:type="dcterms:W3CDTF">2010-11-01T23:40:31Z</dcterms:created>
  <dcterms:modified xsi:type="dcterms:W3CDTF">2014-02-22T19:19:55Z</dcterms:modified>
</cp:coreProperties>
</file>