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64" r:id="rId4"/>
    <p:sldId id="265" r:id="rId5"/>
    <p:sldId id="267" r:id="rId6"/>
    <p:sldId id="269" r:id="rId7"/>
    <p:sldId id="270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31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seznámení s významem barvy v architektuře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Barva, odstín, teplé barvy, studené barvy, barevné spektrum, kontrastní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doplňkové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Barva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00808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hlediska fyzikálního je barva funkcí </a:t>
            </a:r>
            <a:r>
              <a:rPr lang="cs-CZ" sz="2400" b="1" dirty="0" smtClean="0">
                <a:solidFill>
                  <a:srgbClr val="FF0000"/>
                </a:solidFill>
              </a:rPr>
              <a:t>vlnové délky</a:t>
            </a:r>
            <a:r>
              <a:rPr lang="cs-CZ" sz="2400" dirty="0" smtClean="0"/>
              <a:t> elektromagnetického záření, které vnímáme jako viditelné. Přirozené sluneční světlo obsahuje všechny barvy od červené, přes oranžovou, žlutou, zelenou, tyrkysovou, modrou až k fialové. Jejich společným vnímáním se nám světlo jeví jako </a:t>
            </a:r>
            <a:r>
              <a:rPr lang="cs-CZ" sz="2400" b="1" dirty="0" smtClean="0">
                <a:solidFill>
                  <a:srgbClr val="FF0000"/>
                </a:solidFill>
              </a:rPr>
              <a:t>bílé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Podle toho, kterou vlnovou složku povrch odráží nebo naopak pohlcuje a v jaké míře, se barva vychyluje od bílé - hovoříme o barvě povrchu, i když se vlastně jedná jen o směs různých vlnových délek záření, které je schopno se od povrchu odrazit, či o záření, které povrch sám vyzařuje, pokud sám </a:t>
            </a:r>
            <a:r>
              <a:rPr lang="cs-CZ" sz="2400" b="1" dirty="0" smtClean="0">
                <a:solidFill>
                  <a:srgbClr val="FF0000"/>
                </a:solidFill>
              </a:rPr>
              <a:t>aktivně září - svítí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06783" y="404664"/>
            <a:ext cx="486742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Účinek barvy v architektuře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764704"/>
            <a:ext cx="734481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Pro úplnost dodejme, že sluneční světlo neobsahuje tři barvy: </a:t>
            </a:r>
            <a:r>
              <a:rPr lang="cs-CZ" sz="2400" b="1" dirty="0" smtClean="0">
                <a:solidFill>
                  <a:srgbClr val="FF0000"/>
                </a:solidFill>
              </a:rPr>
              <a:t>hnědou</a:t>
            </a:r>
            <a:r>
              <a:rPr lang="cs-CZ" sz="2400" dirty="0" smtClean="0"/>
              <a:t> (jedná se vlastně o tmavou žlutou s malou intenzitou záření), </a:t>
            </a:r>
            <a:r>
              <a:rPr lang="cs-CZ" sz="2400" b="1" dirty="0" smtClean="0">
                <a:solidFill>
                  <a:srgbClr val="FF0000"/>
                </a:solidFill>
              </a:rPr>
              <a:t>šedou</a:t>
            </a:r>
            <a:r>
              <a:rPr lang="cs-CZ" sz="2400" dirty="0" smtClean="0"/>
              <a:t> (je to opět vlastně bílá s malou intenzitou záření) a </a:t>
            </a:r>
            <a:r>
              <a:rPr lang="cs-CZ" sz="2400" b="1" dirty="0" smtClean="0">
                <a:solidFill>
                  <a:srgbClr val="FF0000"/>
                </a:solidFill>
              </a:rPr>
              <a:t>purpurovou</a:t>
            </a:r>
            <a:r>
              <a:rPr lang="cs-CZ" sz="2400" dirty="0" smtClean="0"/>
              <a:t> či nachovou, která vzniká spojením dvou vzdálených okrajů spektra - červené a fialové. </a:t>
            </a:r>
          </a:p>
          <a:p>
            <a:r>
              <a:rPr lang="cs-CZ" sz="2400" dirty="0" smtClean="0"/>
              <a:t>Další barva, která ve slunečním spektru není, je barva </a:t>
            </a:r>
            <a:r>
              <a:rPr lang="cs-CZ" sz="2400" b="1" dirty="0" smtClean="0">
                <a:solidFill>
                  <a:srgbClr val="FF0000"/>
                </a:solidFill>
              </a:rPr>
              <a:t>černá</a:t>
            </a:r>
            <a:r>
              <a:rPr lang="cs-CZ" sz="2400" dirty="0" smtClean="0"/>
              <a:t>. Je to jen velmi tmavá bílá či jiná barva, prakticky o ní mluvíme, pokud naše oko nepřijímá téměř žádné viditelné záření.</a:t>
            </a:r>
          </a:p>
          <a:p>
            <a:r>
              <a:rPr lang="cs-CZ" sz="2400" dirty="0" smtClean="0"/>
              <a:t>Podle psychického působení řadíme barvy do kruhového schématu, ze kterého lze odvodit některé jejich vlastnosti. Barvy, ležící v kruhovém řazení proti sobě, jsou barvy </a:t>
            </a:r>
            <a:r>
              <a:rPr lang="cs-CZ" sz="2400" b="1" dirty="0" smtClean="0">
                <a:solidFill>
                  <a:srgbClr val="FF0000"/>
                </a:solidFill>
              </a:rPr>
              <a:t>kontrastní</a:t>
            </a:r>
            <a:r>
              <a:rPr lang="cs-CZ" sz="2400" dirty="0" smtClean="0"/>
              <a:t>, doplňkové (komplementární). Vzájemně se doplňují na barvu bílou.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836712"/>
            <a:ext cx="705678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Sousední barvy jsou naopak málo odlišné, jejich slučováním, míšením vznikají barevné přechody.</a:t>
            </a:r>
          </a:p>
          <a:p>
            <a:r>
              <a:rPr lang="cs-CZ" sz="2400" dirty="0" smtClean="0"/>
              <a:t>Z hlediska působení na naše emoce rozeznáváme barvy </a:t>
            </a:r>
            <a:r>
              <a:rPr lang="cs-CZ" sz="2400" b="1" dirty="0" smtClean="0">
                <a:solidFill>
                  <a:srgbClr val="FF0000"/>
                </a:solidFill>
              </a:rPr>
              <a:t>teplé</a:t>
            </a:r>
            <a:r>
              <a:rPr lang="cs-CZ" sz="2400" dirty="0" smtClean="0"/>
              <a:t> - aktivní a barvy </a:t>
            </a:r>
            <a:r>
              <a:rPr lang="cs-CZ" sz="2400" b="1" dirty="0" smtClean="0">
                <a:solidFill>
                  <a:srgbClr val="FF0000"/>
                </a:solidFill>
              </a:rPr>
              <a:t>studené</a:t>
            </a:r>
            <a:r>
              <a:rPr lang="cs-CZ" sz="2400" dirty="0" smtClean="0"/>
              <a:t> - pasivní. Nejteplejší barvou je barva žlutá a dále její sousední barvy (barvy ohně) - oranžová, červená, žlutozelená. Protipólem žluté je modrá a dále barvy vody - modrozelená, zelená, tyrkysová a fialová.</a:t>
            </a:r>
          </a:p>
          <a:p>
            <a:r>
              <a:rPr lang="cs-CZ" sz="2400" dirty="0" smtClean="0"/>
              <a:t>Barvy studené, pasivní, nás spíše uklidňují, barvy teplé, aktivní nás spíše vzrušují, podněcují k aktivitě.</a:t>
            </a:r>
          </a:p>
          <a:p>
            <a:r>
              <a:rPr lang="cs-CZ" sz="2400" dirty="0" smtClean="0"/>
              <a:t>U barev rozeznáváme jejich kvalitu podle tří následujících kategorií:</a:t>
            </a:r>
          </a:p>
          <a:p>
            <a:r>
              <a:rPr lang="cs-CZ" sz="2400" dirty="0" smtClean="0"/>
              <a:t>- </a:t>
            </a:r>
            <a:r>
              <a:rPr lang="cs-CZ" sz="2400" b="1" dirty="0" smtClean="0">
                <a:solidFill>
                  <a:srgbClr val="FF0000"/>
                </a:solidFill>
              </a:rPr>
              <a:t>jas</a:t>
            </a:r>
            <a:r>
              <a:rPr lang="cs-CZ" sz="2400" dirty="0" smtClean="0"/>
              <a:t> (světlost či tmavost)</a:t>
            </a:r>
          </a:p>
          <a:p>
            <a:r>
              <a:rPr lang="cs-CZ" sz="2400" dirty="0" smtClean="0"/>
              <a:t>- </a:t>
            </a:r>
            <a:r>
              <a:rPr lang="cs-CZ" sz="2400" b="1" dirty="0" smtClean="0">
                <a:solidFill>
                  <a:srgbClr val="FF0000"/>
                </a:solidFill>
              </a:rPr>
              <a:t>sytost</a:t>
            </a:r>
            <a:r>
              <a:rPr lang="cs-CZ" sz="2400" dirty="0" smtClean="0"/>
              <a:t> (málo či hodně sytá, výrazná)</a:t>
            </a:r>
          </a:p>
          <a:p>
            <a:r>
              <a:rPr lang="cs-CZ" sz="2400" dirty="0" smtClean="0"/>
              <a:t>- </a:t>
            </a:r>
            <a:r>
              <a:rPr lang="cs-CZ" sz="2400" b="1" dirty="0" smtClean="0">
                <a:solidFill>
                  <a:srgbClr val="FF0000"/>
                </a:solidFill>
              </a:rPr>
              <a:t>odstín</a:t>
            </a:r>
            <a:r>
              <a:rPr lang="cs-CZ" sz="2400" dirty="0" smtClean="0"/>
              <a:t> (červená, žlutá, atd.)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Uspořádání barev podle uspořádání:</a:t>
            </a:r>
            <a:endParaRPr lang="cs-CZ" sz="2400" dirty="0"/>
          </a:p>
        </p:txBody>
      </p:sp>
      <p:pic>
        <p:nvPicPr>
          <p:cNvPr id="1028" name="Picture 4" descr="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3781"/>
            <a:ext cx="5103837" cy="3039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5200" y="1124744"/>
            <a:ext cx="6199088" cy="5668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31640" y="908720"/>
            <a:ext cx="69847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Jejich vzájemnou kombinací vzniká nepřeberné množství různých barevných účinků. Barevné řešení vyžaduje určitý cit a zkušenost. </a:t>
            </a:r>
          </a:p>
          <a:p>
            <a:r>
              <a:rPr lang="cs-CZ" sz="2400" dirty="0" smtClean="0"/>
              <a:t>Obecně platí, že barevného souladu při použití méně barev docílíme snáze (např. dvě či tři barvy na fasádě nebo v interiéru), při použití více barev, musíme do řešení vložit více citu, zkušenosti a umění (např. sladit pět barev na fasádě nebo více je již velmi obtížné). </a:t>
            </a:r>
          </a:p>
          <a:p>
            <a:r>
              <a:rPr lang="cs-CZ" sz="2400" dirty="0" smtClean="0"/>
              <a:t>Světlostí barev můžeme např. ovlivňovat i velikostní vnímání architektury. Světlé barvy v interiéru opticky </a:t>
            </a:r>
            <a:r>
              <a:rPr lang="cs-CZ" sz="2400" b="1" dirty="0" smtClean="0">
                <a:solidFill>
                  <a:srgbClr val="FF0000"/>
                </a:solidFill>
              </a:rPr>
              <a:t>zvětšují prostor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tmavé zmenšují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Tmavé a syté odstíny se nám jeví jako těžké, umisťujeme je raději níže, světlé jsou lehké a vzdušné, umístíme je spíš výše, na strop apod.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4" y="1196752"/>
            <a:ext cx="712879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 pasivních barev uděláme spíš větší plochy, aktivní nebo dokonce agresivní barvy použijeme střídmě, jen na detaily nebo menší plochy, můžeme je vyhradit i třeba jen pro bytové doplňky, květiny, přírodu atd.</a:t>
            </a:r>
          </a:p>
          <a:p>
            <a:r>
              <a:rPr lang="cs-CZ" sz="2400" dirty="0" smtClean="0"/>
              <a:t>Kromě psychického působení má barva i úlohu orientační. </a:t>
            </a:r>
          </a:p>
          <a:p>
            <a:r>
              <a:rPr lang="cs-CZ" sz="2400" dirty="0" smtClean="0"/>
              <a:t>Aktivní barvy vnímáme více, mohou sloužit jako </a:t>
            </a:r>
            <a:r>
              <a:rPr lang="cs-CZ" sz="2400" b="1" dirty="0" smtClean="0">
                <a:solidFill>
                  <a:srgbClr val="FF0000"/>
                </a:solidFill>
              </a:rPr>
              <a:t>signální </a:t>
            </a:r>
            <a:r>
              <a:rPr lang="cs-CZ" sz="2400" dirty="0" smtClean="0"/>
              <a:t>(červená, oranžová), syté barvy nás více přitahují, můžeme jimi zdůraznit dominanty, cílové směry, …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jak se projevuje barva na působení oděvu, dopravního prostředku, pracovní plochy, povrchu stěn různých místností, …?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v jakých situacích se obvykle a proč užívá určitých barev?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kolik barev rozlišuje počítač, digitální fotoaparát, lidské oko?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jsou barvy, které se k sobě hodí nebo naopak nehodí? Jmenujte dvojice a trojice!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20486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1885</TotalTime>
  <Words>810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105</cp:revision>
  <dcterms:created xsi:type="dcterms:W3CDTF">2010-11-01T23:40:31Z</dcterms:created>
  <dcterms:modified xsi:type="dcterms:W3CDTF">2014-02-22T19:22:29Z</dcterms:modified>
</cp:coreProperties>
</file>